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tags/tag13.xml" ContentType="application/vnd.openxmlformats-officedocument.presentationml.tags+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tags/tag14.xml" ContentType="application/vnd.openxmlformats-officedocument.presentationml.tags+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tags/tag15.xml" ContentType="application/vnd.openxmlformats-officedocument.presentationml.tags+xml"/>
  <Override PartName="/ppt/notesSlides/notesSlide117.xml" ContentType="application/vnd.openxmlformats-officedocument.presentationml.notesSlide+xml"/>
  <Override PartName="/ppt/tags/tag16.xml" ContentType="application/vnd.openxmlformats-officedocument.presentationml.tags+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tags/tag17.xml" ContentType="application/vnd.openxmlformats-officedocument.presentationml.tags+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tags/tag18.xml" ContentType="application/vnd.openxmlformats-officedocument.presentationml.tags+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tags/tag19.xml" ContentType="application/vnd.openxmlformats-officedocument.presentationml.tags+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779" r:id="rId5"/>
  </p:sldMasterIdLst>
  <p:notesMasterIdLst>
    <p:notesMasterId r:id="rId485"/>
  </p:notesMasterIdLst>
  <p:handoutMasterIdLst>
    <p:handoutMasterId r:id="rId486"/>
  </p:handoutMasterIdLst>
  <p:sldIdLst>
    <p:sldId id="794" r:id="rId6"/>
    <p:sldId id="941" r:id="rId7"/>
    <p:sldId id="942" r:id="rId8"/>
    <p:sldId id="901" r:id="rId9"/>
    <p:sldId id="945" r:id="rId10"/>
    <p:sldId id="797" r:id="rId11"/>
    <p:sldId id="943" r:id="rId12"/>
    <p:sldId id="800" r:id="rId13"/>
    <p:sldId id="944" r:id="rId14"/>
    <p:sldId id="801" r:id="rId15"/>
    <p:sldId id="264" r:id="rId16"/>
    <p:sldId id="266" r:id="rId17"/>
    <p:sldId id="267" r:id="rId18"/>
    <p:sldId id="268" r:id="rId19"/>
    <p:sldId id="910" r:id="rId20"/>
    <p:sldId id="269" r:id="rId21"/>
    <p:sldId id="270" r:id="rId22"/>
    <p:sldId id="909" r:id="rId23"/>
    <p:sldId id="271" r:id="rId24"/>
    <p:sldId id="272" r:id="rId25"/>
    <p:sldId id="273" r:id="rId26"/>
    <p:sldId id="274" r:id="rId27"/>
    <p:sldId id="275" r:id="rId28"/>
    <p:sldId id="276" r:id="rId29"/>
    <p:sldId id="277" r:id="rId30"/>
    <p:sldId id="802" r:id="rId31"/>
    <p:sldId id="279" r:id="rId32"/>
    <p:sldId id="898" r:id="rId33"/>
    <p:sldId id="283" r:id="rId34"/>
    <p:sldId id="284" r:id="rId35"/>
    <p:sldId id="285" r:id="rId36"/>
    <p:sldId id="896" r:id="rId37"/>
    <p:sldId id="287" r:id="rId38"/>
    <p:sldId id="288" r:id="rId39"/>
    <p:sldId id="289" r:id="rId40"/>
    <p:sldId id="290" r:id="rId41"/>
    <p:sldId id="291" r:id="rId42"/>
    <p:sldId id="292" r:id="rId43"/>
    <p:sldId id="293" r:id="rId44"/>
    <p:sldId id="294" r:id="rId45"/>
    <p:sldId id="302" r:id="rId46"/>
    <p:sldId id="303" r:id="rId47"/>
    <p:sldId id="804" r:id="rId48"/>
    <p:sldId id="306" r:id="rId49"/>
    <p:sldId id="307" r:id="rId50"/>
    <p:sldId id="805" r:id="rId51"/>
    <p:sldId id="310" r:id="rId52"/>
    <p:sldId id="311" r:id="rId53"/>
    <p:sldId id="312" r:id="rId54"/>
    <p:sldId id="313" r:id="rId55"/>
    <p:sldId id="314" r:id="rId56"/>
    <p:sldId id="315" r:id="rId57"/>
    <p:sldId id="316" r:id="rId58"/>
    <p:sldId id="317" r:id="rId59"/>
    <p:sldId id="318" r:id="rId60"/>
    <p:sldId id="319" r:id="rId61"/>
    <p:sldId id="320" r:id="rId62"/>
    <p:sldId id="806" r:id="rId63"/>
    <p:sldId id="323" r:id="rId64"/>
    <p:sldId id="324" r:id="rId65"/>
    <p:sldId id="807" r:id="rId66"/>
    <p:sldId id="327" r:id="rId67"/>
    <p:sldId id="328" r:id="rId68"/>
    <p:sldId id="329" r:id="rId69"/>
    <p:sldId id="330" r:id="rId70"/>
    <p:sldId id="331" r:id="rId71"/>
    <p:sldId id="332" r:id="rId72"/>
    <p:sldId id="333" r:id="rId73"/>
    <p:sldId id="340" r:id="rId74"/>
    <p:sldId id="341" r:id="rId75"/>
    <p:sldId id="342" r:id="rId76"/>
    <p:sldId id="343" r:id="rId77"/>
    <p:sldId id="344" r:id="rId78"/>
    <p:sldId id="345" r:id="rId79"/>
    <p:sldId id="346" r:id="rId80"/>
    <p:sldId id="347" r:id="rId81"/>
    <p:sldId id="348" r:id="rId82"/>
    <p:sldId id="349" r:id="rId83"/>
    <p:sldId id="897" r:id="rId84"/>
    <p:sldId id="808" r:id="rId85"/>
    <p:sldId id="352" r:id="rId86"/>
    <p:sldId id="353" r:id="rId87"/>
    <p:sldId id="939" r:id="rId88"/>
    <p:sldId id="810" r:id="rId89"/>
    <p:sldId id="356" r:id="rId90"/>
    <p:sldId id="357" r:id="rId91"/>
    <p:sldId id="358" r:id="rId92"/>
    <p:sldId id="359" r:id="rId93"/>
    <p:sldId id="362" r:id="rId94"/>
    <p:sldId id="811" r:id="rId95"/>
    <p:sldId id="365" r:id="rId96"/>
    <p:sldId id="366" r:id="rId97"/>
    <p:sldId id="812" r:id="rId98"/>
    <p:sldId id="369" r:id="rId99"/>
    <p:sldId id="370" r:id="rId100"/>
    <p:sldId id="371" r:id="rId101"/>
    <p:sldId id="372" r:id="rId102"/>
    <p:sldId id="373" r:id="rId103"/>
    <p:sldId id="374" r:id="rId104"/>
    <p:sldId id="375" r:id="rId105"/>
    <p:sldId id="376" r:id="rId106"/>
    <p:sldId id="377" r:id="rId107"/>
    <p:sldId id="378" r:id="rId108"/>
    <p:sldId id="379" r:id="rId109"/>
    <p:sldId id="380" r:id="rId110"/>
    <p:sldId id="381" r:id="rId111"/>
    <p:sldId id="382" r:id="rId112"/>
    <p:sldId id="383" r:id="rId113"/>
    <p:sldId id="385" r:id="rId114"/>
    <p:sldId id="386" r:id="rId115"/>
    <p:sldId id="387" r:id="rId116"/>
    <p:sldId id="813" r:id="rId117"/>
    <p:sldId id="390" r:id="rId118"/>
    <p:sldId id="391" r:id="rId119"/>
    <p:sldId id="814" r:id="rId120"/>
    <p:sldId id="394" r:id="rId121"/>
    <p:sldId id="400" r:id="rId122"/>
    <p:sldId id="925" r:id="rId123"/>
    <p:sldId id="903" r:id="rId124"/>
    <p:sldId id="927" r:id="rId125"/>
    <p:sldId id="904" r:id="rId126"/>
    <p:sldId id="928" r:id="rId127"/>
    <p:sldId id="929" r:id="rId128"/>
    <p:sldId id="930" r:id="rId129"/>
    <p:sldId id="931" r:id="rId130"/>
    <p:sldId id="932" r:id="rId131"/>
    <p:sldId id="933" r:id="rId132"/>
    <p:sldId id="934" r:id="rId133"/>
    <p:sldId id="405" r:id="rId134"/>
    <p:sldId id="406" r:id="rId135"/>
    <p:sldId id="935" r:id="rId136"/>
    <p:sldId id="817" r:id="rId137"/>
    <p:sldId id="409" r:id="rId138"/>
    <p:sldId id="940" r:id="rId139"/>
    <p:sldId id="818" r:id="rId140"/>
    <p:sldId id="412" r:id="rId141"/>
    <p:sldId id="413" r:id="rId142"/>
    <p:sldId id="414" r:id="rId143"/>
    <p:sldId id="415" r:id="rId144"/>
    <p:sldId id="416" r:id="rId145"/>
    <p:sldId id="417" r:id="rId146"/>
    <p:sldId id="418" r:id="rId147"/>
    <p:sldId id="816" r:id="rId148"/>
    <p:sldId id="419" r:id="rId149"/>
    <p:sldId id="420" r:id="rId150"/>
    <p:sldId id="421" r:id="rId151"/>
    <p:sldId id="422" r:id="rId152"/>
    <p:sldId id="423" r:id="rId153"/>
    <p:sldId id="819" r:id="rId154"/>
    <p:sldId id="426" r:id="rId155"/>
    <p:sldId id="821" r:id="rId156"/>
    <p:sldId id="429" r:id="rId157"/>
    <p:sldId id="430" r:id="rId158"/>
    <p:sldId id="431" r:id="rId159"/>
    <p:sldId id="432" r:id="rId160"/>
    <p:sldId id="433" r:id="rId161"/>
    <p:sldId id="434" r:id="rId162"/>
    <p:sldId id="435" r:id="rId163"/>
    <p:sldId id="820" r:id="rId164"/>
    <p:sldId id="438" r:id="rId165"/>
    <p:sldId id="822" r:id="rId166"/>
    <p:sldId id="442" r:id="rId167"/>
    <p:sldId id="443" r:id="rId168"/>
    <p:sldId id="444" r:id="rId169"/>
    <p:sldId id="445" r:id="rId170"/>
    <p:sldId id="446" r:id="rId171"/>
    <p:sldId id="447" r:id="rId172"/>
    <p:sldId id="448" r:id="rId173"/>
    <p:sldId id="449" r:id="rId174"/>
    <p:sldId id="823" r:id="rId175"/>
    <p:sldId id="452" r:id="rId176"/>
    <p:sldId id="824" r:id="rId177"/>
    <p:sldId id="455" r:id="rId178"/>
    <p:sldId id="456" r:id="rId179"/>
    <p:sldId id="457" r:id="rId180"/>
    <p:sldId id="458" r:id="rId181"/>
    <p:sldId id="459" r:id="rId182"/>
    <p:sldId id="460" r:id="rId183"/>
    <p:sldId id="461" r:id="rId184"/>
    <p:sldId id="462" r:id="rId185"/>
    <p:sldId id="825" r:id="rId186"/>
    <p:sldId id="465" r:id="rId187"/>
    <p:sldId id="826" r:id="rId188"/>
    <p:sldId id="468" r:id="rId189"/>
    <p:sldId id="469" r:id="rId190"/>
    <p:sldId id="470" r:id="rId191"/>
    <p:sldId id="471" r:id="rId192"/>
    <p:sldId id="472" r:id="rId193"/>
    <p:sldId id="473" r:id="rId194"/>
    <p:sldId id="474" r:id="rId195"/>
    <p:sldId id="827" r:id="rId196"/>
    <p:sldId id="477" r:id="rId197"/>
    <p:sldId id="828" r:id="rId198"/>
    <p:sldId id="480" r:id="rId199"/>
    <p:sldId id="481" r:id="rId200"/>
    <p:sldId id="482" r:id="rId201"/>
    <p:sldId id="483" r:id="rId202"/>
    <p:sldId id="484" r:id="rId203"/>
    <p:sldId id="485" r:id="rId204"/>
    <p:sldId id="486" r:id="rId205"/>
    <p:sldId id="487" r:id="rId206"/>
    <p:sldId id="488" r:id="rId207"/>
    <p:sldId id="489" r:id="rId208"/>
    <p:sldId id="829" r:id="rId209"/>
    <p:sldId id="494" r:id="rId210"/>
    <p:sldId id="830" r:id="rId211"/>
    <p:sldId id="831" r:id="rId212"/>
    <p:sldId id="497" r:id="rId213"/>
    <p:sldId id="498" r:id="rId214"/>
    <p:sldId id="499" r:id="rId215"/>
    <p:sldId id="500" r:id="rId216"/>
    <p:sldId id="501" r:id="rId217"/>
    <p:sldId id="502" r:id="rId218"/>
    <p:sldId id="503" r:id="rId219"/>
    <p:sldId id="504" r:id="rId220"/>
    <p:sldId id="505" r:id="rId221"/>
    <p:sldId id="832" r:id="rId222"/>
    <p:sldId id="508" r:id="rId223"/>
    <p:sldId id="834" r:id="rId224"/>
    <p:sldId id="511" r:id="rId225"/>
    <p:sldId id="512" r:id="rId226"/>
    <p:sldId id="513" r:id="rId227"/>
    <p:sldId id="514" r:id="rId228"/>
    <p:sldId id="515" r:id="rId229"/>
    <p:sldId id="516" r:id="rId230"/>
    <p:sldId id="517" r:id="rId231"/>
    <p:sldId id="518" r:id="rId232"/>
    <p:sldId id="833" r:id="rId233"/>
    <p:sldId id="521" r:id="rId234"/>
    <p:sldId id="835" r:id="rId235"/>
    <p:sldId id="524" r:id="rId236"/>
    <p:sldId id="525" r:id="rId237"/>
    <p:sldId id="526" r:id="rId238"/>
    <p:sldId id="905" r:id="rId239"/>
    <p:sldId id="528" r:id="rId240"/>
    <p:sldId id="906" r:id="rId241"/>
    <p:sldId id="530" r:id="rId242"/>
    <p:sldId id="907" r:id="rId243"/>
    <p:sldId id="908" r:id="rId244"/>
    <p:sldId id="836" r:id="rId245"/>
    <p:sldId id="535" r:id="rId246"/>
    <p:sldId id="837" r:id="rId247"/>
    <p:sldId id="538" r:id="rId248"/>
    <p:sldId id="539" r:id="rId249"/>
    <p:sldId id="540" r:id="rId250"/>
    <p:sldId id="541" r:id="rId251"/>
    <p:sldId id="542" r:id="rId252"/>
    <p:sldId id="543" r:id="rId253"/>
    <p:sldId id="544" r:id="rId254"/>
    <p:sldId id="838" r:id="rId255"/>
    <p:sldId id="550" r:id="rId256"/>
    <p:sldId id="839" r:id="rId257"/>
    <p:sldId id="553" r:id="rId258"/>
    <p:sldId id="555" r:id="rId259"/>
    <p:sldId id="556" r:id="rId260"/>
    <p:sldId id="557" r:id="rId261"/>
    <p:sldId id="558" r:id="rId262"/>
    <p:sldId id="559" r:id="rId263"/>
    <p:sldId id="561" r:id="rId264"/>
    <p:sldId id="840" r:id="rId265"/>
    <p:sldId id="565" r:id="rId266"/>
    <p:sldId id="841" r:id="rId267"/>
    <p:sldId id="568" r:id="rId268"/>
    <p:sldId id="569" r:id="rId269"/>
    <p:sldId id="570" r:id="rId270"/>
    <p:sldId id="571" r:id="rId271"/>
    <p:sldId id="573" r:id="rId272"/>
    <p:sldId id="574" r:id="rId273"/>
    <p:sldId id="842" r:id="rId274"/>
    <p:sldId id="578" r:id="rId275"/>
    <p:sldId id="843" r:id="rId276"/>
    <p:sldId id="581" r:id="rId277"/>
    <p:sldId id="582" r:id="rId278"/>
    <p:sldId id="583" r:id="rId279"/>
    <p:sldId id="584" r:id="rId280"/>
    <p:sldId id="585" r:id="rId281"/>
    <p:sldId id="586" r:id="rId282"/>
    <p:sldId id="844" r:id="rId283"/>
    <p:sldId id="589" r:id="rId284"/>
    <p:sldId id="590" r:id="rId285"/>
    <p:sldId id="845" r:id="rId286"/>
    <p:sldId id="593" r:id="rId287"/>
    <p:sldId id="846" r:id="rId288"/>
    <p:sldId id="595" r:id="rId289"/>
    <p:sldId id="596" r:id="rId290"/>
    <p:sldId id="597" r:id="rId291"/>
    <p:sldId id="598" r:id="rId292"/>
    <p:sldId id="600" r:id="rId293"/>
    <p:sldId id="601" r:id="rId294"/>
    <p:sldId id="602" r:id="rId295"/>
    <p:sldId id="603" r:id="rId296"/>
    <p:sldId id="604" r:id="rId297"/>
    <p:sldId id="847" r:id="rId298"/>
    <p:sldId id="849" r:id="rId299"/>
    <p:sldId id="850" r:id="rId300"/>
    <p:sldId id="617" r:id="rId301"/>
    <p:sldId id="618" r:id="rId302"/>
    <p:sldId id="619" r:id="rId303"/>
    <p:sldId id="620" r:id="rId304"/>
    <p:sldId id="621" r:id="rId305"/>
    <p:sldId id="622" r:id="rId306"/>
    <p:sldId id="623" r:id="rId307"/>
    <p:sldId id="624" r:id="rId308"/>
    <p:sldId id="625" r:id="rId309"/>
    <p:sldId id="626" r:id="rId310"/>
    <p:sldId id="627" r:id="rId311"/>
    <p:sldId id="628" r:id="rId312"/>
    <p:sldId id="851" r:id="rId313"/>
    <p:sldId id="852" r:id="rId314"/>
    <p:sldId id="853" r:id="rId315"/>
    <p:sldId id="632" r:id="rId316"/>
    <p:sldId id="633" r:id="rId317"/>
    <p:sldId id="634" r:id="rId318"/>
    <p:sldId id="635" r:id="rId319"/>
    <p:sldId id="636" r:id="rId320"/>
    <p:sldId id="637" r:id="rId321"/>
    <p:sldId id="638" r:id="rId322"/>
    <p:sldId id="639" r:id="rId323"/>
    <p:sldId id="854" r:id="rId324"/>
    <p:sldId id="855" r:id="rId325"/>
    <p:sldId id="856" r:id="rId326"/>
    <p:sldId id="644" r:id="rId327"/>
    <p:sldId id="645" r:id="rId328"/>
    <p:sldId id="646" r:id="rId329"/>
    <p:sldId id="647" r:id="rId330"/>
    <p:sldId id="648" r:id="rId331"/>
    <p:sldId id="649" r:id="rId332"/>
    <p:sldId id="650" r:id="rId333"/>
    <p:sldId id="651" r:id="rId334"/>
    <p:sldId id="652" r:id="rId335"/>
    <p:sldId id="653" r:id="rId336"/>
    <p:sldId id="857" r:id="rId337"/>
    <p:sldId id="858" r:id="rId338"/>
    <p:sldId id="859" r:id="rId339"/>
    <p:sldId id="657" r:id="rId340"/>
    <p:sldId id="658" r:id="rId341"/>
    <p:sldId id="659" r:id="rId342"/>
    <p:sldId id="660" r:id="rId343"/>
    <p:sldId id="661" r:id="rId344"/>
    <p:sldId id="662" r:id="rId345"/>
    <p:sldId id="860" r:id="rId346"/>
    <p:sldId id="665" r:id="rId347"/>
    <p:sldId id="861" r:id="rId348"/>
    <p:sldId id="862" r:id="rId349"/>
    <p:sldId id="669" r:id="rId350"/>
    <p:sldId id="670" r:id="rId351"/>
    <p:sldId id="671" r:id="rId352"/>
    <p:sldId id="672" r:id="rId353"/>
    <p:sldId id="673" r:id="rId354"/>
    <p:sldId id="863" r:id="rId355"/>
    <p:sldId id="675" r:id="rId356"/>
    <p:sldId id="676" r:id="rId357"/>
    <p:sldId id="677" r:id="rId358"/>
    <p:sldId id="867" r:id="rId359"/>
    <p:sldId id="865" r:id="rId360"/>
    <p:sldId id="864" r:id="rId361"/>
    <p:sldId id="683" r:id="rId362"/>
    <p:sldId id="684" r:id="rId363"/>
    <p:sldId id="866" r:id="rId364"/>
    <p:sldId id="868" r:id="rId365"/>
    <p:sldId id="686" r:id="rId366"/>
    <p:sldId id="687" r:id="rId367"/>
    <p:sldId id="688" r:id="rId368"/>
    <p:sldId id="689" r:id="rId369"/>
    <p:sldId id="920" r:id="rId370"/>
    <p:sldId id="869" r:id="rId371"/>
    <p:sldId id="691" r:id="rId372"/>
    <p:sldId id="692" r:id="rId373"/>
    <p:sldId id="693" r:id="rId374"/>
    <p:sldId id="694" r:id="rId375"/>
    <p:sldId id="870" r:id="rId376"/>
    <p:sldId id="937" r:id="rId377"/>
    <p:sldId id="696" r:id="rId378"/>
    <p:sldId id="936" r:id="rId379"/>
    <p:sldId id="938" r:id="rId380"/>
    <p:sldId id="697" r:id="rId381"/>
    <p:sldId id="871" r:id="rId382"/>
    <p:sldId id="699" r:id="rId383"/>
    <p:sldId id="700" r:id="rId384"/>
    <p:sldId id="702" r:id="rId385"/>
    <p:sldId id="872" r:id="rId386"/>
    <p:sldId id="873" r:id="rId387"/>
    <p:sldId id="704" r:id="rId388"/>
    <p:sldId id="705" r:id="rId389"/>
    <p:sldId id="706" r:id="rId390"/>
    <p:sldId id="707" r:id="rId391"/>
    <p:sldId id="708" r:id="rId392"/>
    <p:sldId id="709" r:id="rId393"/>
    <p:sldId id="874" r:id="rId394"/>
    <p:sldId id="711" r:id="rId395"/>
    <p:sldId id="921" r:id="rId396"/>
    <p:sldId id="712" r:id="rId397"/>
    <p:sldId id="713" r:id="rId398"/>
    <p:sldId id="875" r:id="rId399"/>
    <p:sldId id="715" r:id="rId400"/>
    <p:sldId id="716" r:id="rId401"/>
    <p:sldId id="717" r:id="rId402"/>
    <p:sldId id="876" r:id="rId403"/>
    <p:sldId id="719" r:id="rId404"/>
    <p:sldId id="720" r:id="rId405"/>
    <p:sldId id="721" r:id="rId406"/>
    <p:sldId id="722" r:id="rId407"/>
    <p:sldId id="877" r:id="rId408"/>
    <p:sldId id="724" r:id="rId409"/>
    <p:sldId id="878" r:id="rId410"/>
    <p:sldId id="726" r:id="rId411"/>
    <p:sldId id="879" r:id="rId412"/>
    <p:sldId id="728" r:id="rId413"/>
    <p:sldId id="729" r:id="rId414"/>
    <p:sldId id="730" r:id="rId415"/>
    <p:sldId id="880" r:id="rId416"/>
    <p:sldId id="732" r:id="rId417"/>
    <p:sldId id="911" r:id="rId418"/>
    <p:sldId id="899" r:id="rId419"/>
    <p:sldId id="735" r:id="rId420"/>
    <p:sldId id="736" r:id="rId421"/>
    <p:sldId id="737" r:id="rId422"/>
    <p:sldId id="882" r:id="rId423"/>
    <p:sldId id="741" r:id="rId424"/>
    <p:sldId id="742" r:id="rId425"/>
    <p:sldId id="883" r:id="rId426"/>
    <p:sldId id="744" r:id="rId427"/>
    <p:sldId id="745" r:id="rId428"/>
    <p:sldId id="884" r:id="rId429"/>
    <p:sldId id="746" r:id="rId430"/>
    <p:sldId id="885" r:id="rId431"/>
    <p:sldId id="886" r:id="rId432"/>
    <p:sldId id="748" r:id="rId433"/>
    <p:sldId id="887" r:id="rId434"/>
    <p:sldId id="749" r:id="rId435"/>
    <p:sldId id="888" r:id="rId436"/>
    <p:sldId id="902" r:id="rId437"/>
    <p:sldId id="753" r:id="rId438"/>
    <p:sldId id="751" r:id="rId439"/>
    <p:sldId id="900" r:id="rId440"/>
    <p:sldId id="889" r:id="rId441"/>
    <p:sldId id="755" r:id="rId442"/>
    <p:sldId id="756" r:id="rId443"/>
    <p:sldId id="757" r:id="rId444"/>
    <p:sldId id="923" r:id="rId445"/>
    <p:sldId id="922" r:id="rId446"/>
    <p:sldId id="924" r:id="rId447"/>
    <p:sldId id="760" r:id="rId448"/>
    <p:sldId id="763" r:id="rId449"/>
    <p:sldId id="764" r:id="rId450"/>
    <p:sldId id="890" r:id="rId451"/>
    <p:sldId id="766" r:id="rId452"/>
    <p:sldId id="767" r:id="rId453"/>
    <p:sldId id="768" r:id="rId454"/>
    <p:sldId id="769" r:id="rId455"/>
    <p:sldId id="770" r:id="rId456"/>
    <p:sldId id="771" r:id="rId457"/>
    <p:sldId id="891" r:id="rId458"/>
    <p:sldId id="848" r:id="rId459"/>
    <p:sldId id="777" r:id="rId460"/>
    <p:sldId id="778" r:id="rId461"/>
    <p:sldId id="892" r:id="rId462"/>
    <p:sldId id="780" r:id="rId463"/>
    <p:sldId id="781" r:id="rId464"/>
    <p:sldId id="893" r:id="rId465"/>
    <p:sldId id="783" r:id="rId466"/>
    <p:sldId id="894" r:id="rId467"/>
    <p:sldId id="785" r:id="rId468"/>
    <p:sldId id="786" r:id="rId469"/>
    <p:sldId id="787" r:id="rId470"/>
    <p:sldId id="895" r:id="rId471"/>
    <p:sldId id="789" r:id="rId472"/>
    <p:sldId id="790" r:id="rId473"/>
    <p:sldId id="791" r:id="rId474"/>
    <p:sldId id="792" r:id="rId475"/>
    <p:sldId id="793" r:id="rId476"/>
    <p:sldId id="912" r:id="rId477"/>
    <p:sldId id="913" r:id="rId478"/>
    <p:sldId id="914" r:id="rId479"/>
    <p:sldId id="915" r:id="rId480"/>
    <p:sldId id="918" r:id="rId481"/>
    <p:sldId id="919" r:id="rId482"/>
    <p:sldId id="916" r:id="rId483"/>
    <p:sldId id="917" r:id="rId484"/>
  </p:sldIdLst>
  <p:sldSz cx="12192000" cy="6858000"/>
  <p:notesSz cx="7315200" cy="9601200"/>
  <p:custShowLst>
    <p:custShow name="Lecture:  Building Test Environments" id="0">
      <p:sldLst>
        <p:sld r:id="rId37"/>
        <p:sld r:id="rId38"/>
        <p:sld r:id="rId39"/>
        <p:sld r:id="rId40"/>
        <p:sld r:id="rId41"/>
        <p:sld r:id="rId42"/>
        <p:sld r:id="rId43"/>
        <p:sld r:id="rId44"/>
        <p:sld r:id="rId45"/>
        <p:sld r:id="rId46"/>
        <p:sld r:id="rId47"/>
        <p:sld r:id="rId48"/>
        <p:sld r:id="rId49"/>
        <p:sld r:id="rId50"/>
      </p:sldLst>
    </p:custShow>
    <p:custShow name="Lecture:  Creating Test Cases" id="1">
      <p:sldLst>
        <p:sld r:id="rId51"/>
        <p:sld r:id="rId52"/>
        <p:sld r:id="rId53"/>
        <p:sld r:id="rId54"/>
        <p:sld r:id="rId55"/>
        <p:sld r:id="rId56"/>
        <p:sld r:id="rId57"/>
        <p:sld r:id="rId58"/>
        <p:sld r:id="rId59"/>
        <p:sld r:id="rId60"/>
        <p:sld r:id="rId61"/>
        <p:sld r:id="rId62"/>
        <p:sld r:id="rId63"/>
        <p:sld r:id="rId64"/>
        <p:sld r:id="rId65"/>
      </p:sldLst>
    </p:custShow>
    <p:custShow name="Lecture:  Test Case Fundamentals" id="2">
      <p:sldLst>
        <p:sld r:id="rId66"/>
        <p:sld r:id="rId67"/>
        <p:sld r:id="rId68"/>
        <p:sld r:id="rId69"/>
        <p:sld r:id="rId70"/>
        <p:sld r:id="rId71"/>
        <p:sld r:id="rId72"/>
        <p:sld r:id="rId73"/>
        <p:sld r:id="rId74"/>
        <p:sld r:id="rId75"/>
        <p:sld r:id="rId76"/>
        <p:sld r:id="rId77"/>
        <p:sld r:id="rId78"/>
        <p:sld r:id="rId79"/>
        <p:sld r:id="rId80"/>
        <p:sld r:id="rId81"/>
        <p:sld r:id="rId82"/>
        <p:sld r:id="rId83"/>
        <p:sld r:id="rId84"/>
        <p:sld r:id="rId85"/>
        <p:sld r:id="rId86"/>
        <p:sld r:id="rId87"/>
        <p:sld r:id="rId88"/>
      </p:sldLst>
    </p:custShow>
    <p:custShow name="Lecture:  Compound Tests" id="3">
      <p:sldLst>
        <p:sld r:id="rId89"/>
        <p:sld r:id="rId90"/>
        <p:sld r:id="rId91"/>
        <p:sld r:id="rId92"/>
        <p:sld r:id="rId93"/>
        <p:sld r:id="rId94"/>
        <p:sld r:id="rId95"/>
        <p:sld r:id="rId96"/>
        <p:sld r:id="rId97"/>
      </p:sldLst>
    </p:custShow>
    <p:custShow name="Lecture:  Code Coverage Basics" id="4">
      <p:sldLst>
        <p:sld r:id="rId98"/>
        <p:sld r:id="rId99"/>
        <p:sld r:id="rId100"/>
        <p:sld r:id="rId101"/>
        <p:sld r:id="rId102"/>
        <p:sld r:id="rId103"/>
        <p:sld r:id="rId104"/>
        <p:sld r:id="rId105"/>
        <p:sld r:id="rId106"/>
        <p:sld r:id="rId107"/>
        <p:sld r:id="rId108"/>
        <p:sld r:id="rId109"/>
        <p:sld r:id="rId110"/>
        <p:sld r:id="rId111"/>
        <p:sld r:id="rId112"/>
        <p:sld r:id="rId113"/>
        <p:sld r:id="rId114"/>
        <p:sld r:id="rId115"/>
        <p:sld r:id="rId116"/>
        <p:sld r:id="rId117"/>
        <p:sld r:id="rId118"/>
        <p:sld r:id="rId119"/>
      </p:sldLst>
    </p:custShow>
    <p:custShow name="Lecture:  Test Reports" id="5">
      <p:sldLst>
        <p:sld r:id="rId120"/>
        <p:sld r:id="rId121"/>
        <p:sld r:id="rId122"/>
        <p:sld r:id="rId123"/>
        <p:sld r:id="rId124"/>
        <p:sld r:id="rId125"/>
        <p:sld r:id="rId126"/>
        <p:sld r:id="rId127"/>
        <p:sld r:id="rId128"/>
        <p:sld r:id="rId129"/>
        <p:sld r:id="rId130"/>
        <p:sld r:id="rId131"/>
        <p:sld r:id="rId132"/>
        <p:sld r:id="rId133"/>
        <p:sld r:id="rId134"/>
        <p:sld r:id="rId135"/>
        <p:sld r:id="rId136"/>
        <p:sld r:id="rId137"/>
        <p:sld r:id="rId138"/>
        <p:sld r:id="rId139"/>
      </p:sldLst>
    </p:custShow>
    <p:custShow name="Lecture:  Regression Testing" id="6">
      <p:sldLst>
        <p:sld r:id="rId140"/>
        <p:sld r:id="rId141"/>
        <p:sld r:id="rId142"/>
        <p:sld r:id="rId143"/>
        <p:sld r:id="rId144"/>
        <p:sld r:id="rId145"/>
        <p:sld r:id="rId146"/>
        <p:sld r:id="rId147"/>
        <p:sld r:id="rId148"/>
        <p:sld r:id="rId149"/>
        <p:sld r:id="rId150"/>
        <p:sld r:id="rId151"/>
        <p:sld r:id="rId152"/>
        <p:sld r:id="rId153"/>
        <p:sld r:id="rId154"/>
        <p:sld r:id="rId155"/>
      </p:sldLst>
    </p:custShow>
    <p:custShow name="Lecture:  Testing C++" id="7">
      <p:sldLst>
        <p:sld r:id="rId156"/>
        <p:sld r:id="rId157"/>
        <p:sld r:id="rId158"/>
        <p:sld r:id="rId159"/>
        <p:sld r:id="rId160"/>
        <p:sld r:id="rId161"/>
        <p:sld r:id="rId162"/>
        <p:sld r:id="rId163"/>
        <p:sld r:id="rId164"/>
        <p:sld r:id="rId165"/>
      </p:sldLst>
    </p:custShow>
    <p:custShow name="Lecture:  Test Case User Code" id="8">
      <p:sldLst>
        <p:sld r:id="rId166"/>
        <p:sld r:id="rId167"/>
        <p:sld r:id="rId168"/>
        <p:sld r:id="rId169"/>
        <p:sld r:id="rId170"/>
        <p:sld r:id="rId171"/>
        <p:sld r:id="rId172"/>
        <p:sld r:id="rId173"/>
        <p:sld r:id="rId174"/>
        <p:sld r:id="rId175"/>
        <p:sld r:id="rId176"/>
      </p:sldLst>
    </p:custShow>
    <p:custShow name="Lecture:  Environment User Code" id="9">
      <p:sldLst>
        <p:sld r:id="rId177"/>
        <p:sld r:id="rId178"/>
        <p:sld r:id="rId179"/>
        <p:sld r:id="rId180"/>
        <p:sld r:id="rId181"/>
        <p:sld r:id="rId182"/>
        <p:sld r:id="rId183"/>
        <p:sld r:id="rId184"/>
        <p:sld r:id="rId185"/>
        <p:sld r:id="rId186"/>
        <p:sld r:id="rId187"/>
      </p:sldLst>
    </p:custShow>
    <p:custShow name="Lecture:  Abstract Classes" id="10">
      <p:sldLst>
        <p:sld r:id="rId188"/>
        <p:sld r:id="rId189"/>
        <p:sld r:id="rId190"/>
        <p:sld r:id="rId191"/>
        <p:sld r:id="rId192"/>
        <p:sld r:id="rId193"/>
        <p:sld r:id="rId194"/>
        <p:sld r:id="rId195"/>
        <p:sld r:id="rId196"/>
        <p:sld r:id="rId197"/>
      </p:sldLst>
    </p:custShow>
    <p:custShow name="Lecture:  Include Paths" id="11">
      <p:sldLst>
        <p:sld r:id="rId198"/>
        <p:sld r:id="rId199"/>
        <p:sld r:id="rId200"/>
        <p:sld r:id="rId201"/>
        <p:sld r:id="rId202"/>
        <p:sld r:id="rId203"/>
        <p:sld r:id="rId204"/>
        <p:sld r:id="rId205"/>
        <p:sld r:id="rId206"/>
        <p:sld r:id="rId207"/>
        <p:sld r:id="rId208"/>
        <p:sld r:id="rId209"/>
        <p:sld r:id="rId210"/>
        <p:sld r:id="rId211"/>
      </p:sldLst>
    </p:custShow>
    <p:custShow name="Lecture:  Env Bulding Errors" id="12">
      <p:sldLst>
        <p:sld r:id="rId212"/>
        <p:sld r:id="rId213"/>
        <p:sld r:id="rId214"/>
        <p:sld r:id="rId215"/>
        <p:sld r:id="rId216"/>
        <p:sld r:id="rId217"/>
        <p:sld r:id="rId218"/>
        <p:sld r:id="rId219"/>
        <p:sld r:id="rId220"/>
        <p:sld r:id="rId221"/>
        <p:sld r:id="rId222"/>
        <p:sld r:id="rId223"/>
      </p:sldLst>
    </p:custShow>
    <p:custShow name="Lecture:  Stubbing Fundamentals" id="13">
      <p:sldLst>
        <p:sld r:id="rId224"/>
        <p:sld r:id="rId225"/>
        <p:sld r:id="rId226"/>
        <p:sld r:id="rId227"/>
        <p:sld r:id="rId228"/>
        <p:sld r:id="rId229"/>
        <p:sld r:id="rId230"/>
        <p:sld r:id="rId231"/>
        <p:sld r:id="rId232"/>
        <p:sld r:id="rId233"/>
        <p:sld r:id="rId234"/>
      </p:sldLst>
    </p:custShow>
    <p:custShow name="Lecture:  Target Testing" id="14">
      <p:sldLst>
        <p:sld r:id="rId235"/>
        <p:sld r:id="rId236"/>
        <p:sld r:id="rId237"/>
        <p:sld r:id="rId238"/>
        <p:sld r:id="rId239"/>
        <p:sld r:id="rId240"/>
        <p:sld r:id="rId241"/>
        <p:sld r:id="rId242"/>
        <p:sld r:id="rId243"/>
        <p:sld r:id="rId244"/>
        <p:sld r:id="rId245"/>
        <p:sld r:id="rId246"/>
      </p:sldLst>
    </p:custShow>
    <p:custShow name="Lecture:  CSV" id="15">
      <p:sldLst>
        <p:sld r:id="rId247"/>
        <p:sld r:id="rId248"/>
        <p:sld r:id="rId249"/>
        <p:sld r:id="rId250"/>
        <p:sld r:id="rId251"/>
        <p:sld r:id="rId252"/>
        <p:sld r:id="rId253"/>
        <p:sld r:id="rId254"/>
        <p:sld r:id="rId255"/>
        <p:sld r:id="rId256"/>
      </p:sldLst>
    </p:custShow>
    <p:custShow name="Lecture:  Additional Test Options" id="16">
      <p:sldLst>
        <p:sld r:id="rId257"/>
        <p:sld r:id="rId258"/>
        <p:sld r:id="rId259"/>
        <p:sld r:id="rId260"/>
        <p:sld r:id="rId261"/>
        <p:sld r:id="rId262"/>
        <p:sld r:id="rId263"/>
        <p:sld r:id="rId264"/>
        <p:sld r:id="rId265"/>
        <p:sld r:id="rId266"/>
      </p:sldLst>
    </p:custShow>
    <p:custShow name="Lecture:  Coverage Options" id="17">
      <p:sldLst>
        <p:sld r:id="rId267"/>
        <p:sld r:id="rId268"/>
        <p:sld r:id="rId269"/>
        <p:sld r:id="rId270"/>
        <p:sld r:id="rId271"/>
        <p:sld r:id="rId272"/>
        <p:sld r:id="rId273"/>
        <p:sld r:id="rId274"/>
        <p:sld r:id="rId275"/>
      </p:sldLst>
    </p:custShow>
    <p:custShow name="Lecture:  MC/DC" id="18">
      <p:sldLst>
        <p:sld r:id="rId276"/>
        <p:sld r:id="rId277"/>
        <p:sld r:id="rId278"/>
        <p:sld r:id="rId279"/>
        <p:sld r:id="rId280"/>
        <p:sld r:id="rId281"/>
        <p:sld r:id="rId282"/>
        <p:sld r:id="rId283"/>
        <p:sld r:id="rId284"/>
        <p:sld r:id="rId285"/>
      </p:sldLst>
    </p:custShow>
    <p:custShow name="Lecture:  QA" id="19">
      <p:sldLst>
        <p:sld r:id="rId286"/>
        <p:sld r:id="rId287"/>
        <p:sld r:id="rId288"/>
        <p:sld r:id="rId289"/>
        <p:sld r:id="rId290"/>
        <p:sld r:id="rId291"/>
        <p:sld r:id="rId292"/>
        <p:sld r:id="rId293"/>
        <p:sld r:id="rId294"/>
        <p:sld r:id="rId295"/>
        <p:sld r:id="rId296"/>
        <p:sld r:id="rId297"/>
        <p:sld r:id="rId298"/>
        <p:sld r:id="rId299"/>
      </p:sldLst>
    </p:custShow>
    <p:custShow name="Lecture:  Best Practices" id="20">
      <p:sldLst>
        <p:sld r:id="rId300"/>
        <p:sld r:id="rId301"/>
        <p:sld r:id="rId302"/>
        <p:sld r:id="rId303"/>
        <p:sld r:id="rId304"/>
        <p:sld r:id="rId305"/>
        <p:sld r:id="rId306"/>
        <p:sld r:id="rId307"/>
        <p:sld r:id="rId308"/>
        <p:sld r:id="rId309"/>
        <p:sld r:id="rId310"/>
        <p:sld r:id="rId311"/>
        <p:sld r:id="rId312"/>
        <p:sld r:id="rId313"/>
        <p:sld r:id="rId314"/>
      </p:sldLst>
    </p:custShow>
    <p:custShow name="Lecture:  Trouble Shooting" id="21">
      <p:sldLst>
        <p:sld r:id="rId315"/>
        <p:sld r:id="rId316"/>
        <p:sld r:id="rId317"/>
        <p:sld r:id="rId318"/>
        <p:sld r:id="rId319"/>
        <p:sld r:id="rId320"/>
        <p:sld r:id="rId321"/>
        <p:sld r:id="rId322"/>
        <p:sld r:id="rId323"/>
        <p:sld r:id="rId324"/>
        <p:sld r:id="rId325"/>
      </p:sldLst>
    </p:custShow>
    <p:custShow name="Lecture:  Debugging" id="22">
      <p:sldLst>
        <p:sld r:id="rId326"/>
        <p:sld r:id="rId327"/>
        <p:sld r:id="rId328"/>
        <p:sld r:id="rId329"/>
        <p:sld r:id="rId330"/>
        <p:sld r:id="rId331"/>
        <p:sld r:id="rId332"/>
        <p:sld r:id="rId333"/>
        <p:sld r:id="rId334"/>
        <p:sld r:id="rId335"/>
        <p:sld r:id="rId336"/>
        <p:sld r:id="rId337"/>
        <p:sld r:id="rId338"/>
      </p:sldLst>
    </p:custShow>
    <p:custShow name="Lecture:  Probe Points" id="23">
      <p:sldLst>
        <p:sld r:id="rId339"/>
        <p:sld r:id="rId340"/>
        <p:sld r:id="rId341"/>
        <p:sld r:id="rId342"/>
        <p:sld r:id="rId343"/>
        <p:sld r:id="rId344"/>
        <p:sld r:id="rId345"/>
        <p:sld r:id="rId346"/>
        <p:sld r:id="rId347"/>
      </p:sldLst>
    </p:custShow>
    <p:custShow name="Lab:  Building Envs" id="24">
      <p:sldLst>
        <p:sld r:id="rId349"/>
        <p:sld r:id="rId350"/>
        <p:sld r:id="rId351"/>
        <p:sld r:id="rId352"/>
        <p:sld r:id="rId353"/>
        <p:sld r:id="rId354"/>
      </p:sldLst>
    </p:custShow>
    <p:custShow name="Lab:  Creating Tests" id="25">
      <p:sldLst>
        <p:sld r:id="rId355"/>
        <p:sld r:id="rId356"/>
        <p:sld r:id="rId357"/>
        <p:sld r:id="rId358"/>
      </p:sldLst>
    </p:custShow>
    <p:custShow name="Lab:   Test Case Fundamentals" id="26">
      <p:sldLst>
        <p:sld r:id="rId359"/>
        <p:sld r:id="rId360"/>
        <p:sld r:id="rId361"/>
        <p:sld r:id="rId362"/>
        <p:sld r:id="rId363"/>
        <p:sld r:id="rId364"/>
      </p:sldLst>
    </p:custShow>
    <p:custShow name="Lab:  Comound Tests" id="27">
      <p:sldLst>
        <p:sld r:id="rId365"/>
        <p:sld r:id="rId366"/>
        <p:sld r:id="rId367"/>
        <p:sld r:id="rId368"/>
        <p:sld r:id="rId369"/>
        <p:sld r:id="rId370"/>
      </p:sldLst>
    </p:custShow>
    <p:custShow name="Lab:  Coverage Basics" id="28">
      <p:sldLst>
        <p:sld r:id="rId371"/>
        <p:sld r:id="rId372"/>
        <p:sld r:id="rId373"/>
        <p:sld r:id="rId374"/>
        <p:sld r:id="rId375"/>
      </p:sldLst>
    </p:custShow>
    <p:custShow name="Lab:  Test Reports" id="29">
      <p:sldLst>
        <p:sld r:id="rId376"/>
        <p:sld r:id="rId377"/>
        <p:sld r:id="rId378"/>
        <p:sld r:id="rId379"/>
        <p:sld r:id="rId380"/>
        <p:sld r:id="rId381"/>
      </p:sldLst>
    </p:custShow>
    <p:custShow name="Lab:  Regression Testing" id="30">
      <p:sldLst>
        <p:sld r:id="rId382"/>
        <p:sld r:id="rId383"/>
        <p:sld r:id="rId384"/>
        <p:sld r:id="rId385"/>
        <p:sld r:id="rId386"/>
      </p:sldLst>
    </p:custShow>
    <p:custShow name="Lab:  C++" id="31">
      <p:sldLst>
        <p:sld r:id="rId387"/>
        <p:sld r:id="rId388"/>
        <p:sld r:id="rId389"/>
        <p:sld r:id="rId390"/>
        <p:sld r:id="rId391"/>
        <p:sld r:id="rId392"/>
        <p:sld r:id="rId393"/>
      </p:sldLst>
    </p:custShow>
    <p:custShow name="Lab:  Test Case User Code" id="32">
      <p:sldLst>
        <p:sld r:id="rId394"/>
        <p:sld r:id="rId395"/>
        <p:sld r:id="rId396"/>
        <p:sld r:id="rId397"/>
        <p:sld r:id="rId398"/>
      </p:sldLst>
    </p:custShow>
    <p:custShow name="Lab:  Env User Code" id="33">
      <p:sldLst>
        <p:sld r:id="rId399"/>
        <p:sld r:id="rId400"/>
        <p:sld r:id="rId401"/>
        <p:sld r:id="rId402"/>
      </p:sldLst>
    </p:custShow>
    <p:custShow name="Lab:  Abstract Classes" id="34">
      <p:sldLst>
        <p:sld r:id="rId403"/>
        <p:sld r:id="rId404"/>
        <p:sld r:id="rId405"/>
        <p:sld r:id="rId406"/>
        <p:sld r:id="rId407"/>
      </p:sldLst>
    </p:custShow>
    <p:custShow name="Lab:  Include Paths" id="35">
      <p:sldLst>
        <p:sld r:id="rId408"/>
        <p:sld r:id="rId409"/>
        <p:sld r:id="rId410"/>
        <p:sld r:id="rId411"/>
      </p:sldLst>
    </p:custShow>
    <p:custShow name="Lab:  Env Build Errors" id="36">
      <p:sldLst>
        <p:sld r:id="rId412"/>
        <p:sld r:id="rId413"/>
        <p:sld r:id="rId414"/>
        <p:sld r:id="rId415"/>
      </p:sldLst>
    </p:custShow>
    <p:custShow name="Lab:  Stubbing Fundamentals" id="37">
      <p:sldLst>
        <p:sld r:id="rId416"/>
        <p:sld r:id="rId417"/>
        <p:sld r:id="rId418"/>
        <p:sld r:id="rId419"/>
        <p:sld r:id="rId420"/>
        <p:sld r:id="rId421"/>
        <p:sld r:id="rId422"/>
      </p:sldLst>
    </p:custShow>
    <p:custShow name="Lab:  CSV" id="38">
      <p:sldLst>
        <p:sld r:id="rId423"/>
        <p:sld r:id="rId424"/>
        <p:sld r:id="rId425"/>
      </p:sldLst>
    </p:custShow>
    <p:custShow name="Lab:  Additional Test Options" id="39">
      <p:sldLst>
        <p:sld r:id="rId426"/>
        <p:sld r:id="rId427"/>
        <p:sld r:id="rId428"/>
        <p:sld r:id="rId429"/>
        <p:sld r:id="rId430"/>
        <p:sld r:id="rId431"/>
      </p:sldLst>
    </p:custShow>
    <p:custShow name="Lab:  Coverage Options" id="40">
      <p:sldLst>
        <p:sld r:id="rId432"/>
        <p:sld r:id="rId433"/>
        <p:sld r:id="rId434"/>
        <p:sld r:id="rId435"/>
      </p:sldLst>
    </p:custShow>
    <p:custShow name="Lab:  MC/DC" id="41">
      <p:sldLst>
        <p:sld r:id="rId436"/>
        <p:sld r:id="rId437"/>
        <p:sld r:id="rId438"/>
        <p:sld r:id="rId439"/>
        <p:sld r:id="rId440"/>
      </p:sldLst>
    </p:custShow>
    <p:custShow name="Lab:  QA" id="42">
      <p:sldLst>
        <p:sld r:id="rId441"/>
        <p:sld r:id="rId442"/>
        <p:sld r:id="rId443"/>
        <p:sld r:id="rId444"/>
        <p:sld r:id="rId445"/>
        <p:sld r:id="rId446"/>
        <p:sld r:id="rId447"/>
        <p:sld r:id="rId448"/>
        <p:sld r:id="rId449"/>
        <p:sld r:id="rId450"/>
      </p:sldLst>
    </p:custShow>
    <p:custShow name="Lab:  Adv User Code" id="43">
      <p:sldLst>
        <p:sld r:id="rId451"/>
        <p:sld r:id="rId452"/>
        <p:sld r:id="rId453"/>
        <p:sld r:id="rId454"/>
        <p:sld r:id="rId455"/>
        <p:sld r:id="rId456"/>
        <p:sld r:id="rId457"/>
      </p:sldLst>
    </p:custShow>
    <p:custShow name="Lab:  RGW" id="44">
      <p:sldLst>
        <p:sld r:id="rId458"/>
        <p:sld r:id="rId459"/>
        <p:sld r:id="rId460"/>
        <p:sld r:id="rId461"/>
      </p:sldLst>
    </p:custShow>
    <p:custShow name="Lab:  Testing Hardware" id="45">
      <p:sldLst>
        <p:sld r:id="rId462"/>
        <p:sld r:id="rId463"/>
        <p:sld r:id="rId464"/>
      </p:sldLst>
    </p:custShow>
    <p:custShow name="Lab:  Trouble Shooting" id="46">
      <p:sldLst>
        <p:sld r:id="rId465"/>
        <p:sld r:id="rId466"/>
      </p:sldLst>
    </p:custShow>
    <p:custShow name="Lab:  Debugging" id="47">
      <p:sldLst>
        <p:sld r:id="rId467"/>
        <p:sld r:id="rId468"/>
        <p:sld r:id="rId469"/>
        <p:sld r:id="rId470"/>
      </p:sldLst>
    </p:custShow>
    <p:custShow name="Lab:  Probe Points" id="48">
      <p:sldLst>
        <p:sld r:id="rId471"/>
        <p:sld r:id="rId472"/>
        <p:sld r:id="rId473"/>
        <p:sld r:id="rId474"/>
        <p:sld r:id="rId475"/>
        <p:sld r:id="rId476"/>
      </p:sldLst>
    </p:custShow>
    <p:custShow name="Lab:  Advanced C++" id="49">
      <p:sldLst>
        <p:sld r:id="rId477"/>
        <p:sld r:id="rId478"/>
        <p:sld r:id="rId479"/>
        <p:sld r:id="rId480"/>
        <p:sld r:id="rId481"/>
        <p:sld r:id="rId482"/>
        <p:sld r:id="rId483"/>
        <p:sld r:id="rId484"/>
      </p:sldLst>
    </p:custShow>
  </p:custShowLst>
  <p:custDataLst>
    <p:tags r:id="rId487"/>
  </p:custDataLst>
  <p:defaultTextStyle>
    <a:defPPr lvl="0">
      <a:defRPr lang="de-DE"/>
    </a:defPPr>
    <a:lvl1pPr lvl="1" algn="l" rtl="0" fontAlgn="base">
      <a:spcBef>
        <a:spcPct val="50000"/>
      </a:spcBef>
      <a:spcAft>
        <a:spcPct val="0"/>
      </a:spcAft>
      <a:defRPr kern="1200">
        <a:solidFill>
          <a:schemeClr val="tx1"/>
        </a:solidFill>
        <a:latin typeface="Verdana" pitchFamily="34" charset="0"/>
        <a:ea typeface="+mn-ea"/>
        <a:cs typeface="+mn-cs"/>
      </a:defRPr>
    </a:lvl1pPr>
    <a:lvl2pPr marL="536433" lvl="2" algn="l" rtl="0" fontAlgn="base">
      <a:spcBef>
        <a:spcPct val="50000"/>
      </a:spcBef>
      <a:spcAft>
        <a:spcPct val="0"/>
      </a:spcAft>
      <a:defRPr kern="1200">
        <a:solidFill>
          <a:schemeClr val="tx1"/>
        </a:solidFill>
        <a:latin typeface="Verdana" pitchFamily="34" charset="0"/>
        <a:ea typeface="+mn-ea"/>
        <a:cs typeface="+mn-cs"/>
      </a:defRPr>
    </a:lvl2pPr>
    <a:lvl3pPr marL="1072866" lvl="3" algn="l" rtl="0" fontAlgn="base">
      <a:spcBef>
        <a:spcPct val="50000"/>
      </a:spcBef>
      <a:spcAft>
        <a:spcPct val="0"/>
      </a:spcAft>
      <a:defRPr kern="1200">
        <a:solidFill>
          <a:schemeClr val="tx1"/>
        </a:solidFill>
        <a:latin typeface="Verdana" pitchFamily="34" charset="0"/>
        <a:ea typeface="+mn-ea"/>
        <a:cs typeface="+mn-cs"/>
      </a:defRPr>
    </a:lvl3pPr>
    <a:lvl4pPr marL="1609298" lvl="4" algn="l" rtl="0" fontAlgn="base">
      <a:spcBef>
        <a:spcPct val="50000"/>
      </a:spcBef>
      <a:spcAft>
        <a:spcPct val="0"/>
      </a:spcAft>
      <a:defRPr kern="1200">
        <a:solidFill>
          <a:schemeClr val="tx1"/>
        </a:solidFill>
        <a:latin typeface="Verdana" pitchFamily="34" charset="0"/>
        <a:ea typeface="+mn-ea"/>
        <a:cs typeface="+mn-cs"/>
      </a:defRPr>
    </a:lvl4pPr>
    <a:lvl5pPr marL="2145731" algn="l" rtl="0" fontAlgn="base">
      <a:spcBef>
        <a:spcPct val="50000"/>
      </a:spcBef>
      <a:spcAft>
        <a:spcPct val="0"/>
      </a:spcAft>
      <a:defRPr kern="1200">
        <a:solidFill>
          <a:schemeClr val="tx1"/>
        </a:solidFill>
        <a:latin typeface="Verdana" pitchFamily="34" charset="0"/>
        <a:ea typeface="+mn-ea"/>
        <a:cs typeface="+mn-cs"/>
      </a:defRPr>
    </a:lvl5pPr>
    <a:lvl6pPr marL="2682164" algn="l" defTabSz="1072866" rtl="0" eaLnBrk="1" latinLnBrk="0" hangingPunct="1">
      <a:defRPr kern="1200">
        <a:solidFill>
          <a:schemeClr val="tx1"/>
        </a:solidFill>
        <a:latin typeface="Verdana" pitchFamily="34" charset="0"/>
        <a:ea typeface="+mn-ea"/>
        <a:cs typeface="+mn-cs"/>
      </a:defRPr>
    </a:lvl6pPr>
    <a:lvl7pPr marL="3218597" algn="l" defTabSz="1072866" rtl="0" eaLnBrk="1" latinLnBrk="0" hangingPunct="1">
      <a:defRPr kern="1200">
        <a:solidFill>
          <a:schemeClr val="tx1"/>
        </a:solidFill>
        <a:latin typeface="Verdana" pitchFamily="34" charset="0"/>
        <a:ea typeface="+mn-ea"/>
        <a:cs typeface="+mn-cs"/>
      </a:defRPr>
    </a:lvl7pPr>
    <a:lvl8pPr marL="3755029" algn="l" defTabSz="1072866" rtl="0" eaLnBrk="1" latinLnBrk="0" hangingPunct="1">
      <a:defRPr kern="1200">
        <a:solidFill>
          <a:schemeClr val="tx1"/>
        </a:solidFill>
        <a:latin typeface="Verdana" pitchFamily="34" charset="0"/>
        <a:ea typeface="+mn-ea"/>
        <a:cs typeface="+mn-cs"/>
      </a:defRPr>
    </a:lvl8pPr>
    <a:lvl9pPr marL="4291462" algn="l" defTabSz="1072866" rtl="0" eaLnBrk="1" latinLnBrk="0" hangingPunct="1">
      <a:defRPr kern="1200">
        <a:solidFill>
          <a:schemeClr val="tx1"/>
        </a:solidFill>
        <a:latin typeface="Verdana" pitchFamily="34" charset="0"/>
        <a:ea typeface="+mn-ea"/>
        <a:cs typeface="+mn-cs"/>
      </a:defRPr>
    </a:lvl9pPr>
  </p:defaultTextStyle>
  <p:extLst>
    <p:ext uri="{521415D9-36F7-43E2-AB2F-B90AF26B5E84}">
      <p14:sectionLst xmlns:p14="http://schemas.microsoft.com/office/powerpoint/2010/main">
        <p14:section name="Default Section" id="{602B5AAC-0795-4EED-9A27-17C955A31635}">
          <p14:sldIdLst>
            <p14:sldId id="794"/>
          </p14:sldIdLst>
        </p14:section>
        <p14:section name="Company Overview" id="{BACD7FD4-BBE9-4606-9F21-85C3051E879A}">
          <p14:sldIdLst>
            <p14:sldId id="941"/>
            <p14:sldId id="942"/>
            <p14:sldId id="901"/>
            <p14:sldId id="945"/>
            <p14:sldId id="797"/>
            <p14:sldId id="943"/>
            <p14:sldId id="800"/>
            <p14:sldId id="944"/>
          </p14:sldIdLst>
        </p14:section>
        <p14:section name="Unit Testing Overview" id="{6C71975A-2A6F-4933-99FF-8232D95CF326}">
          <p14:sldIdLst>
            <p14:sldId id="801"/>
            <p14:sldId id="264"/>
            <p14:sldId id="266"/>
            <p14:sldId id="267"/>
            <p14:sldId id="268"/>
            <p14:sldId id="910"/>
            <p14:sldId id="269"/>
            <p14:sldId id="270"/>
            <p14:sldId id="909"/>
            <p14:sldId id="271"/>
            <p14:sldId id="272"/>
            <p14:sldId id="273"/>
            <p14:sldId id="274"/>
            <p14:sldId id="275"/>
            <p14:sldId id="276"/>
            <p14:sldId id="277"/>
          </p14:sldIdLst>
        </p14:section>
        <p14:section name="Training Modules" id="{3E1DFFA0-7C29-4AAD-861C-F0FDC5801833}">
          <p14:sldIdLst>
            <p14:sldId id="802"/>
            <p14:sldId id="279"/>
            <p14:sldId id="898"/>
            <p14:sldId id="283"/>
            <p14:sldId id="284"/>
            <p14:sldId id="285"/>
          </p14:sldIdLst>
        </p14:section>
        <p14:section name="Lecture:  Building Test Environments" id="{6189A865-7F0B-4004-A911-4488E2C11E38}">
          <p14:sldIdLst>
            <p14:sldId id="896"/>
            <p14:sldId id="287"/>
            <p14:sldId id="288"/>
            <p14:sldId id="289"/>
            <p14:sldId id="290"/>
            <p14:sldId id="291"/>
            <p14:sldId id="292"/>
            <p14:sldId id="293"/>
            <p14:sldId id="294"/>
            <p14:sldId id="302"/>
            <p14:sldId id="303"/>
            <p14:sldId id="804"/>
            <p14:sldId id="306"/>
            <p14:sldId id="307"/>
          </p14:sldIdLst>
        </p14:section>
        <p14:section name="Lecture:  Creating Test Cases" id="{BB5D76FF-40B1-4CD8-9D2A-7D78B2482584}">
          <p14:sldIdLst>
            <p14:sldId id="805"/>
            <p14:sldId id="310"/>
            <p14:sldId id="311"/>
            <p14:sldId id="312"/>
            <p14:sldId id="313"/>
            <p14:sldId id="314"/>
            <p14:sldId id="315"/>
            <p14:sldId id="316"/>
            <p14:sldId id="317"/>
            <p14:sldId id="318"/>
            <p14:sldId id="319"/>
            <p14:sldId id="320"/>
            <p14:sldId id="806"/>
            <p14:sldId id="323"/>
            <p14:sldId id="324"/>
          </p14:sldIdLst>
        </p14:section>
        <p14:section name="Lecture:  Test Case Fundamentals" id="{E3E4A757-F2EE-4296-85AA-4ECA5DA4F663}">
          <p14:sldIdLst>
            <p14:sldId id="807"/>
            <p14:sldId id="327"/>
            <p14:sldId id="328"/>
            <p14:sldId id="329"/>
            <p14:sldId id="330"/>
            <p14:sldId id="331"/>
            <p14:sldId id="332"/>
            <p14:sldId id="333"/>
            <p14:sldId id="340"/>
            <p14:sldId id="341"/>
            <p14:sldId id="342"/>
            <p14:sldId id="343"/>
            <p14:sldId id="344"/>
            <p14:sldId id="345"/>
            <p14:sldId id="346"/>
            <p14:sldId id="347"/>
            <p14:sldId id="348"/>
            <p14:sldId id="349"/>
            <p14:sldId id="897"/>
            <p14:sldId id="808"/>
            <p14:sldId id="352"/>
            <p14:sldId id="353"/>
            <p14:sldId id="939"/>
          </p14:sldIdLst>
        </p14:section>
        <p14:section name="Lecture:  Compound Tests" id="{E2B2E812-15BD-4665-B18F-A4B065EBCE58}">
          <p14:sldIdLst>
            <p14:sldId id="810"/>
            <p14:sldId id="356"/>
            <p14:sldId id="357"/>
            <p14:sldId id="358"/>
            <p14:sldId id="359"/>
            <p14:sldId id="362"/>
            <p14:sldId id="811"/>
            <p14:sldId id="365"/>
            <p14:sldId id="366"/>
          </p14:sldIdLst>
        </p14:section>
        <p14:section name="Lecture: Code Coverage Basics" id="{ADC79577-D922-4C00-ADDE-9C459F7F1403}">
          <p14:sldIdLst>
            <p14:sldId id="812"/>
            <p14:sldId id="369"/>
            <p14:sldId id="370"/>
            <p14:sldId id="371"/>
            <p14:sldId id="372"/>
            <p14:sldId id="373"/>
            <p14:sldId id="374"/>
            <p14:sldId id="375"/>
            <p14:sldId id="376"/>
            <p14:sldId id="377"/>
            <p14:sldId id="378"/>
            <p14:sldId id="379"/>
            <p14:sldId id="380"/>
            <p14:sldId id="381"/>
            <p14:sldId id="382"/>
            <p14:sldId id="383"/>
            <p14:sldId id="385"/>
            <p14:sldId id="386"/>
            <p14:sldId id="387"/>
            <p14:sldId id="813"/>
            <p14:sldId id="390"/>
            <p14:sldId id="391"/>
          </p14:sldIdLst>
        </p14:section>
        <p14:section name="Lecture:  Test Reports and Options" id="{6ADB1715-6251-4F63-A0E2-756CF07AA65B}">
          <p14:sldIdLst>
            <p14:sldId id="814"/>
            <p14:sldId id="394"/>
            <p14:sldId id="400"/>
            <p14:sldId id="925"/>
            <p14:sldId id="903"/>
            <p14:sldId id="927"/>
            <p14:sldId id="904"/>
            <p14:sldId id="928"/>
            <p14:sldId id="929"/>
            <p14:sldId id="930"/>
            <p14:sldId id="931"/>
            <p14:sldId id="932"/>
            <p14:sldId id="933"/>
            <p14:sldId id="934"/>
            <p14:sldId id="405"/>
            <p14:sldId id="406"/>
            <p14:sldId id="935"/>
            <p14:sldId id="817"/>
            <p14:sldId id="409"/>
            <p14:sldId id="940"/>
          </p14:sldIdLst>
        </p14:section>
        <p14:section name="Lecture:  Regression Testing" id="{0E10B1D2-D506-4573-B1B2-D18EFF89E1C9}">
          <p14:sldIdLst>
            <p14:sldId id="818"/>
            <p14:sldId id="412"/>
            <p14:sldId id="413"/>
            <p14:sldId id="414"/>
            <p14:sldId id="415"/>
            <p14:sldId id="416"/>
            <p14:sldId id="417"/>
            <p14:sldId id="418"/>
            <p14:sldId id="816"/>
            <p14:sldId id="419"/>
            <p14:sldId id="420"/>
            <p14:sldId id="421"/>
            <p14:sldId id="422"/>
            <p14:sldId id="423"/>
            <p14:sldId id="819"/>
            <p14:sldId id="426"/>
          </p14:sldIdLst>
        </p14:section>
        <p14:section name="Lecture:  Testing C++ Classes" id="{A53E3786-E754-41F9-BE78-9B1DB67922B6}">
          <p14:sldIdLst>
            <p14:sldId id="821"/>
            <p14:sldId id="429"/>
            <p14:sldId id="430"/>
            <p14:sldId id="431"/>
            <p14:sldId id="432"/>
            <p14:sldId id="433"/>
            <p14:sldId id="434"/>
            <p14:sldId id="435"/>
            <p14:sldId id="820"/>
            <p14:sldId id="438"/>
          </p14:sldIdLst>
        </p14:section>
        <p14:section name="Lecture:  Test Case and Parameter User Code" id="{5C09BFAF-D78D-49FA-BA8A-62AC20295DDB}">
          <p14:sldIdLst>
            <p14:sldId id="822"/>
            <p14:sldId id="442"/>
            <p14:sldId id="443"/>
            <p14:sldId id="444"/>
            <p14:sldId id="445"/>
            <p14:sldId id="446"/>
            <p14:sldId id="447"/>
            <p14:sldId id="448"/>
            <p14:sldId id="449"/>
            <p14:sldId id="823"/>
            <p14:sldId id="452"/>
          </p14:sldIdLst>
        </p14:section>
        <p14:section name="Lecture:  Environment User Code" id="{7DB84C38-F232-415B-9DA5-9CF6F43E0177}">
          <p14:sldIdLst>
            <p14:sldId id="824"/>
            <p14:sldId id="455"/>
            <p14:sldId id="456"/>
            <p14:sldId id="457"/>
            <p14:sldId id="458"/>
            <p14:sldId id="459"/>
            <p14:sldId id="460"/>
            <p14:sldId id="461"/>
            <p14:sldId id="462"/>
            <p14:sldId id="825"/>
            <p14:sldId id="465"/>
          </p14:sldIdLst>
        </p14:section>
        <p14:section name="Lecture:  Abstract Classes and Templates" id="{3E42DC90-D265-4672-9E04-06E1C7E8C7FA}">
          <p14:sldIdLst>
            <p14:sldId id="826"/>
            <p14:sldId id="468"/>
            <p14:sldId id="469"/>
            <p14:sldId id="470"/>
            <p14:sldId id="471"/>
            <p14:sldId id="472"/>
            <p14:sldId id="473"/>
            <p14:sldId id="474"/>
            <p14:sldId id="827"/>
            <p14:sldId id="477"/>
          </p14:sldIdLst>
        </p14:section>
        <p14:section name="Lecture:  Include Paths" id="{6CF58664-23CA-4388-B336-21424DE8F7B8}">
          <p14:sldIdLst>
            <p14:sldId id="828"/>
            <p14:sldId id="480"/>
            <p14:sldId id="481"/>
            <p14:sldId id="482"/>
            <p14:sldId id="483"/>
            <p14:sldId id="484"/>
            <p14:sldId id="485"/>
            <p14:sldId id="486"/>
            <p14:sldId id="487"/>
            <p14:sldId id="488"/>
            <p14:sldId id="489"/>
            <p14:sldId id="829"/>
            <p14:sldId id="494"/>
            <p14:sldId id="830"/>
          </p14:sldIdLst>
        </p14:section>
        <p14:section name="Lecture:  Environment Building Errors" id="{5B6070A0-931C-4C09-8E91-9D1A13943DB1}">
          <p14:sldIdLst>
            <p14:sldId id="831"/>
            <p14:sldId id="497"/>
            <p14:sldId id="498"/>
            <p14:sldId id="499"/>
            <p14:sldId id="500"/>
            <p14:sldId id="501"/>
            <p14:sldId id="502"/>
            <p14:sldId id="503"/>
            <p14:sldId id="504"/>
            <p14:sldId id="505"/>
            <p14:sldId id="832"/>
            <p14:sldId id="508"/>
          </p14:sldIdLst>
        </p14:section>
        <p14:section name="Lecture:  Stubbing Fundamentals" id="{1FCEF0ED-A5D7-4A83-BBD1-9116A1505C36}">
          <p14:sldIdLst>
            <p14:sldId id="834"/>
            <p14:sldId id="511"/>
            <p14:sldId id="512"/>
            <p14:sldId id="513"/>
            <p14:sldId id="514"/>
            <p14:sldId id="515"/>
            <p14:sldId id="516"/>
            <p14:sldId id="517"/>
            <p14:sldId id="518"/>
            <p14:sldId id="833"/>
            <p14:sldId id="521"/>
          </p14:sldIdLst>
        </p14:section>
        <p14:section name="Lecture:  Target Testing Concepts" id="{A333E2FD-828D-4232-81F5-0CEC03DFC240}">
          <p14:sldIdLst>
            <p14:sldId id="835"/>
            <p14:sldId id="524"/>
            <p14:sldId id="525"/>
            <p14:sldId id="526"/>
            <p14:sldId id="905"/>
            <p14:sldId id="528"/>
            <p14:sldId id="906"/>
            <p14:sldId id="530"/>
            <p14:sldId id="907"/>
            <p14:sldId id="908"/>
            <p14:sldId id="836"/>
            <p14:sldId id="535"/>
          </p14:sldIdLst>
        </p14:section>
        <p14:section name="Lecture:  Creating Tests from CSV Data" id="{A5AF013A-800F-4C95-A583-C44B81D150CC}">
          <p14:sldIdLst>
            <p14:sldId id="837"/>
            <p14:sldId id="538"/>
            <p14:sldId id="539"/>
            <p14:sldId id="540"/>
            <p14:sldId id="541"/>
            <p14:sldId id="542"/>
            <p14:sldId id="543"/>
            <p14:sldId id="544"/>
            <p14:sldId id="838"/>
            <p14:sldId id="550"/>
          </p14:sldIdLst>
        </p14:section>
        <p14:section name="Lecture:  Additional Test Case Options" id="{13910B00-24FB-433E-9FCE-6DB1C302B487}">
          <p14:sldIdLst>
            <p14:sldId id="839"/>
            <p14:sldId id="553"/>
            <p14:sldId id="555"/>
            <p14:sldId id="556"/>
            <p14:sldId id="557"/>
            <p14:sldId id="558"/>
            <p14:sldId id="559"/>
            <p14:sldId id="561"/>
            <p14:sldId id="840"/>
            <p14:sldId id="565"/>
          </p14:sldIdLst>
        </p14:section>
        <p14:section name="Lecture:  Code Coverage Options" id="{28E49DD3-BEF4-4381-AF1F-DD9E799C3318}">
          <p14:sldIdLst>
            <p14:sldId id="841"/>
            <p14:sldId id="568"/>
            <p14:sldId id="569"/>
            <p14:sldId id="570"/>
            <p14:sldId id="571"/>
            <p14:sldId id="573"/>
            <p14:sldId id="574"/>
            <p14:sldId id="842"/>
            <p14:sldId id="578"/>
          </p14:sldIdLst>
        </p14:section>
        <p14:section name="Lecture:  Modified Condition/Decition Coverage (MC/DC)" id="{07A974FC-D589-4C2A-A275-52F91468EA98}">
          <p14:sldIdLst>
            <p14:sldId id="843"/>
            <p14:sldId id="581"/>
            <p14:sldId id="582"/>
            <p14:sldId id="583"/>
            <p14:sldId id="584"/>
            <p14:sldId id="585"/>
            <p14:sldId id="586"/>
            <p14:sldId id="844"/>
            <p14:sldId id="589"/>
            <p14:sldId id="590"/>
          </p14:sldIdLst>
        </p14:section>
        <p14:section name="Lecture:  System Testing with VectorCAST/QA" id="{7B5C394B-E4BB-458B-A554-1DEDEFFBAAB3}">
          <p14:sldIdLst>
            <p14:sldId id="845"/>
            <p14:sldId id="593"/>
            <p14:sldId id="846"/>
            <p14:sldId id="595"/>
            <p14:sldId id="596"/>
            <p14:sldId id="597"/>
            <p14:sldId id="598"/>
            <p14:sldId id="600"/>
            <p14:sldId id="601"/>
            <p14:sldId id="602"/>
            <p14:sldId id="603"/>
            <p14:sldId id="604"/>
            <p14:sldId id="847"/>
            <p14:sldId id="849"/>
          </p14:sldIdLst>
        </p14:section>
        <p14:section name="Lecture:  Best Coding Practices" id="{628948BF-20A9-448C-A41D-5D1AC501E794}">
          <p14:sldIdLst>
            <p14:sldId id="850"/>
            <p14:sldId id="617"/>
            <p14:sldId id="618"/>
            <p14:sldId id="619"/>
            <p14:sldId id="620"/>
            <p14:sldId id="621"/>
            <p14:sldId id="622"/>
            <p14:sldId id="623"/>
            <p14:sldId id="624"/>
            <p14:sldId id="625"/>
            <p14:sldId id="626"/>
            <p14:sldId id="627"/>
            <p14:sldId id="628"/>
            <p14:sldId id="851"/>
            <p14:sldId id="852"/>
          </p14:sldIdLst>
        </p14:section>
        <p14:section name="Lecture:  Trouble Shooting the Build Process" id="{C087C0A3-DB1E-429E-BAEE-78634F6EE943}">
          <p14:sldIdLst>
            <p14:sldId id="853"/>
            <p14:sldId id="632"/>
            <p14:sldId id="633"/>
            <p14:sldId id="634"/>
            <p14:sldId id="635"/>
            <p14:sldId id="636"/>
            <p14:sldId id="637"/>
            <p14:sldId id="638"/>
            <p14:sldId id="639"/>
            <p14:sldId id="854"/>
            <p14:sldId id="855"/>
          </p14:sldIdLst>
        </p14:section>
        <p14:section name="Lecture:  Debugging Test Execution Problems" id="{E9FCA4C6-A215-429F-B15C-1E2B13348268}">
          <p14:sldIdLst>
            <p14:sldId id="856"/>
            <p14:sldId id="644"/>
            <p14:sldId id="645"/>
            <p14:sldId id="646"/>
            <p14:sldId id="647"/>
            <p14:sldId id="648"/>
            <p14:sldId id="649"/>
            <p14:sldId id="650"/>
            <p14:sldId id="651"/>
            <p14:sldId id="652"/>
            <p14:sldId id="653"/>
            <p14:sldId id="857"/>
            <p14:sldId id="858"/>
          </p14:sldIdLst>
        </p14:section>
        <p14:section name="Lecture:  Probe Points" id="{D47666F4-CD5B-4948-963D-1A443629CF69}">
          <p14:sldIdLst>
            <p14:sldId id="859"/>
            <p14:sldId id="657"/>
            <p14:sldId id="658"/>
            <p14:sldId id="659"/>
            <p14:sldId id="660"/>
            <p14:sldId id="661"/>
            <p14:sldId id="662"/>
            <p14:sldId id="860"/>
            <p14:sldId id="665"/>
          </p14:sldIdLst>
        </p14:section>
        <p14:section name="Lab Work Intro" id="{14DD71A9-22C0-4F6B-ADE7-2A46D11704E5}">
          <p14:sldIdLst>
            <p14:sldId id="861"/>
          </p14:sldIdLst>
        </p14:section>
        <p14:section name="Lab:  Building Test Environments" id="{D738DE49-3F41-4D9D-91E2-C68290D3FDB7}">
          <p14:sldIdLst>
            <p14:sldId id="862"/>
            <p14:sldId id="669"/>
            <p14:sldId id="670"/>
            <p14:sldId id="671"/>
            <p14:sldId id="672"/>
            <p14:sldId id="673"/>
          </p14:sldIdLst>
        </p14:section>
        <p14:section name="Lab:  Creating Test Cases" id="{23F4BB64-50F0-4C73-9AF9-B5F2D1E32E25}">
          <p14:sldIdLst>
            <p14:sldId id="863"/>
            <p14:sldId id="675"/>
            <p14:sldId id="676"/>
            <p14:sldId id="677"/>
          </p14:sldIdLst>
        </p14:section>
        <p14:section name="Lab:  Test Case Fundamentals" id="{415CDDD3-2431-4F71-97C4-B8386FCA7529}">
          <p14:sldIdLst>
            <p14:sldId id="867"/>
            <p14:sldId id="865"/>
            <p14:sldId id="864"/>
            <p14:sldId id="683"/>
            <p14:sldId id="684"/>
            <p14:sldId id="866"/>
          </p14:sldIdLst>
        </p14:section>
        <p14:section name="Lab:  Compound Tests" id="{050CE420-75F3-48E0-A24D-FB6A14568613}">
          <p14:sldIdLst>
            <p14:sldId id="868"/>
            <p14:sldId id="686"/>
            <p14:sldId id="687"/>
            <p14:sldId id="688"/>
            <p14:sldId id="689"/>
            <p14:sldId id="920"/>
          </p14:sldIdLst>
        </p14:section>
        <p14:section name="Lab:  Code Coverage Basics" id="{AF1209D0-862C-4825-8A6C-392E55C81F5B}">
          <p14:sldIdLst>
            <p14:sldId id="869"/>
            <p14:sldId id="691"/>
            <p14:sldId id="692"/>
            <p14:sldId id="693"/>
            <p14:sldId id="694"/>
          </p14:sldIdLst>
        </p14:section>
        <p14:section name="Lab:  Test Reports" id="{8B6EACAB-0773-44CC-A661-5684298307D0}">
          <p14:sldIdLst>
            <p14:sldId id="870"/>
            <p14:sldId id="937"/>
            <p14:sldId id="696"/>
            <p14:sldId id="936"/>
            <p14:sldId id="938"/>
            <p14:sldId id="697"/>
          </p14:sldIdLst>
        </p14:section>
        <p14:section name="Lab:  Regression Testing" id="{B9DECB07-7D21-4548-BFA8-6BCDD0703833}">
          <p14:sldIdLst>
            <p14:sldId id="871"/>
            <p14:sldId id="699"/>
            <p14:sldId id="700"/>
            <p14:sldId id="702"/>
            <p14:sldId id="872"/>
          </p14:sldIdLst>
        </p14:section>
        <p14:section name="Lab:  C++ Testing" id="{0E0EAD96-1FA8-4CC6-938E-D4752C0D72B3}">
          <p14:sldIdLst>
            <p14:sldId id="873"/>
            <p14:sldId id="704"/>
            <p14:sldId id="705"/>
            <p14:sldId id="706"/>
            <p14:sldId id="707"/>
            <p14:sldId id="708"/>
            <p14:sldId id="709"/>
          </p14:sldIdLst>
        </p14:section>
        <p14:section name="Lab: Test Case and Parameter User Code" id="{FED0762D-C462-46E9-8262-161953001179}">
          <p14:sldIdLst>
            <p14:sldId id="874"/>
            <p14:sldId id="711"/>
            <p14:sldId id="921"/>
            <p14:sldId id="712"/>
            <p14:sldId id="713"/>
          </p14:sldIdLst>
        </p14:section>
        <p14:section name="Lab:  Environment User Code" id="{1124E7B6-1162-4D5C-BE4A-EA0413FE4591}">
          <p14:sldIdLst>
            <p14:sldId id="875"/>
            <p14:sldId id="715"/>
            <p14:sldId id="716"/>
            <p14:sldId id="717"/>
          </p14:sldIdLst>
        </p14:section>
        <p14:section name="Lab:  Abstract Class and Template Testing" id="{7BAD1E64-9C26-4757-BDCD-A11AE420376C}">
          <p14:sldIdLst>
            <p14:sldId id="876"/>
            <p14:sldId id="719"/>
            <p14:sldId id="720"/>
            <p14:sldId id="721"/>
            <p14:sldId id="722"/>
          </p14:sldIdLst>
        </p14:section>
        <p14:section name="Lab:  Include Paths" id="{DAC327E9-F4F6-4F89-846F-7736DD54E06F}">
          <p14:sldIdLst>
            <p14:sldId id="877"/>
            <p14:sldId id="724"/>
            <p14:sldId id="878"/>
            <p14:sldId id="726"/>
          </p14:sldIdLst>
        </p14:section>
        <p14:section name="Lab: Environment Building Errors" id="{3BC042F5-788E-42AC-B202-5F2152FF4912}">
          <p14:sldIdLst>
            <p14:sldId id="879"/>
            <p14:sldId id="728"/>
            <p14:sldId id="729"/>
            <p14:sldId id="730"/>
          </p14:sldIdLst>
        </p14:section>
        <p14:section name="Lab:  Stubbing Fundamentals" id="{B4B5FDBB-6497-42D4-BCB8-FD77D7A4614F}">
          <p14:sldIdLst>
            <p14:sldId id="880"/>
            <p14:sldId id="732"/>
            <p14:sldId id="911"/>
            <p14:sldId id="899"/>
            <p14:sldId id="735"/>
            <p14:sldId id="736"/>
            <p14:sldId id="737"/>
          </p14:sldIdLst>
        </p14:section>
        <p14:section name="Lab: CSV Importing" id="{A5DD2614-D4F1-4E07-B75D-8B6876B37BCA}">
          <p14:sldIdLst>
            <p14:sldId id="882"/>
            <p14:sldId id="741"/>
            <p14:sldId id="742"/>
          </p14:sldIdLst>
        </p14:section>
        <p14:section name="Lab: Additional Test Case Options" id="{9A1D2ECE-9BC0-42CC-8BE6-5BD25B8E6B51}">
          <p14:sldIdLst>
            <p14:sldId id="883"/>
            <p14:sldId id="744"/>
            <p14:sldId id="745"/>
            <p14:sldId id="884"/>
            <p14:sldId id="746"/>
            <p14:sldId id="885"/>
          </p14:sldIdLst>
        </p14:section>
        <p14:section name="Lab: Code Coverage Options" id="{C76C4EFA-A4C6-47B3-AD1A-2FF2EF798495}">
          <p14:sldIdLst>
            <p14:sldId id="886"/>
            <p14:sldId id="748"/>
            <p14:sldId id="887"/>
            <p14:sldId id="749"/>
          </p14:sldIdLst>
        </p14:section>
        <p14:section name="Lab: MC/DC Testing" id="{D94488F1-BEF3-4ADF-AF17-A8BE9551FAB1}">
          <p14:sldIdLst>
            <p14:sldId id="888"/>
            <p14:sldId id="902"/>
            <p14:sldId id="753"/>
            <p14:sldId id="751"/>
            <p14:sldId id="900"/>
          </p14:sldIdLst>
        </p14:section>
        <p14:section name="Lab: System Testing with VectorCAST/QA" id="{4A9A029F-0D0B-4501-A30D-09D608BD5FE4}">
          <p14:sldIdLst>
            <p14:sldId id="889"/>
            <p14:sldId id="755"/>
            <p14:sldId id="756"/>
            <p14:sldId id="757"/>
            <p14:sldId id="923"/>
            <p14:sldId id="922"/>
            <p14:sldId id="924"/>
            <p14:sldId id="760"/>
            <p14:sldId id="763"/>
            <p14:sldId id="764"/>
          </p14:sldIdLst>
        </p14:section>
        <p14:section name="Lab: Advanced User Code" id="{9F9C5DF2-47A6-4A67-9541-3A0B3B13BF24}">
          <p14:sldIdLst>
            <p14:sldId id="890"/>
            <p14:sldId id="766"/>
            <p14:sldId id="767"/>
            <p14:sldId id="768"/>
            <p14:sldId id="769"/>
            <p14:sldId id="770"/>
            <p14:sldId id="771"/>
          </p14:sldIdLst>
        </p14:section>
        <p14:section name="Lab: Requirements Gateway (RGW)" id="{253DB88B-4786-4435-B60A-BAF2CA5CE200}">
          <p14:sldIdLst>
            <p14:sldId id="891"/>
            <p14:sldId id="848"/>
            <p14:sldId id="777"/>
            <p14:sldId id="778"/>
          </p14:sldIdLst>
        </p14:section>
        <p14:section name="Lab:  Testing Hardware Interfaces" id="{437FC403-C2DE-4946-AD6B-605A2EE0A585}">
          <p14:sldIdLst>
            <p14:sldId id="892"/>
            <p14:sldId id="780"/>
            <p14:sldId id="781"/>
          </p14:sldIdLst>
        </p14:section>
        <p14:section name="Lab:  Trouble Shooting Build Issues" id="{217E438E-B857-4534-A0E3-4A1E4DB04C47}">
          <p14:sldIdLst>
            <p14:sldId id="893"/>
            <p14:sldId id="783"/>
          </p14:sldIdLst>
        </p14:section>
        <p14:section name="Lab: Debugging Test Execution Issues" id="{8DFC7560-7237-433E-9EB7-D2BFDB03512B}">
          <p14:sldIdLst>
            <p14:sldId id="894"/>
            <p14:sldId id="785"/>
            <p14:sldId id="786"/>
            <p14:sldId id="787"/>
          </p14:sldIdLst>
        </p14:section>
        <p14:section name="Lab:  Probe Points" id="{5AEA6281-8EDC-4013-AD15-80E8940896D9}">
          <p14:sldIdLst>
            <p14:sldId id="895"/>
            <p14:sldId id="789"/>
            <p14:sldId id="790"/>
            <p14:sldId id="791"/>
            <p14:sldId id="792"/>
            <p14:sldId id="793"/>
          </p14:sldIdLst>
        </p14:section>
        <p14:section name="Advanced C++ Lab" id="{AD5F3647-02B3-4D35-98D9-06A8570402DD}">
          <p14:sldIdLst>
            <p14:sldId id="912"/>
            <p14:sldId id="913"/>
            <p14:sldId id="914"/>
            <p14:sldId id="915"/>
            <p14:sldId id="918"/>
            <p14:sldId id="919"/>
            <p14:sldId id="916"/>
            <p14:sldId id="91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ine Duckhorn" initials="vissdn" lastIdx="1" clrIdx="0"/>
  <p:cmAuthor id="1" name="Loughlin, James"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B6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12" autoAdjust="0"/>
    <p:restoredTop sz="71196" autoAdjust="0"/>
  </p:normalViewPr>
  <p:slideViewPr>
    <p:cSldViewPr snapToGrid="0" snapToObjects="1" showGuides="1">
      <p:cViewPr varScale="1">
        <p:scale>
          <a:sx n="82" d="100"/>
          <a:sy n="82" d="100"/>
        </p:scale>
        <p:origin x="738" y="84"/>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Lst>
  </p:outlineViewPr>
  <p:notesTextViewPr>
    <p:cViewPr>
      <p:scale>
        <a:sx n="3" d="2"/>
        <a:sy n="3" d="2"/>
      </p:scale>
      <p:origin x="0" y="0"/>
    </p:cViewPr>
  </p:notesTextViewPr>
  <p:sorterViewPr>
    <p:cViewPr>
      <p:scale>
        <a:sx n="100" d="100"/>
        <a:sy n="100" d="100"/>
      </p:scale>
      <p:origin x="0" y="-193272"/>
    </p:cViewPr>
  </p:sorterViewPr>
  <p:notesViewPr>
    <p:cSldViewPr snapToGrid="0" snapToObjects="1" showGuides="1">
      <p:cViewPr varScale="1">
        <p:scale>
          <a:sx n="84" d="100"/>
          <a:sy n="84" d="100"/>
        </p:scale>
        <p:origin x="3792" y="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366" Type="http://schemas.openxmlformats.org/officeDocument/2006/relationships/slide" Target="slides/slide361.xml"/><Relationship Id="rId170" Type="http://schemas.openxmlformats.org/officeDocument/2006/relationships/slide" Target="slides/slide165.xml"/><Relationship Id="rId226" Type="http://schemas.openxmlformats.org/officeDocument/2006/relationships/slide" Target="slides/slide221.xml"/><Relationship Id="rId433" Type="http://schemas.openxmlformats.org/officeDocument/2006/relationships/slide" Target="slides/slide428.xml"/><Relationship Id="rId268" Type="http://schemas.openxmlformats.org/officeDocument/2006/relationships/slide" Target="slides/slide263.xml"/><Relationship Id="rId475" Type="http://schemas.openxmlformats.org/officeDocument/2006/relationships/slide" Target="slides/slide470.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377" Type="http://schemas.openxmlformats.org/officeDocument/2006/relationships/slide" Target="slides/slide372.xml"/><Relationship Id="rId5" Type="http://schemas.openxmlformats.org/officeDocument/2006/relationships/slideMaster" Target="slideMasters/slideMaster1.xml"/><Relationship Id="rId181" Type="http://schemas.openxmlformats.org/officeDocument/2006/relationships/slide" Target="slides/slide176.xml"/><Relationship Id="rId237" Type="http://schemas.openxmlformats.org/officeDocument/2006/relationships/slide" Target="slides/slide232.xml"/><Relationship Id="rId402" Type="http://schemas.openxmlformats.org/officeDocument/2006/relationships/slide" Target="slides/slide397.xml"/><Relationship Id="rId279" Type="http://schemas.openxmlformats.org/officeDocument/2006/relationships/slide" Target="slides/slide274.xml"/><Relationship Id="rId444" Type="http://schemas.openxmlformats.org/officeDocument/2006/relationships/slide" Target="slides/slide439.xml"/><Relationship Id="rId486" Type="http://schemas.openxmlformats.org/officeDocument/2006/relationships/handoutMaster" Target="handoutMasters/handoutMaster1.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46" Type="http://schemas.openxmlformats.org/officeDocument/2006/relationships/slide" Target="slides/slide341.xml"/><Relationship Id="rId388" Type="http://schemas.openxmlformats.org/officeDocument/2006/relationships/slide" Target="slides/slide383.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413" Type="http://schemas.openxmlformats.org/officeDocument/2006/relationships/slide" Target="slides/slide408.xml"/><Relationship Id="rId248" Type="http://schemas.openxmlformats.org/officeDocument/2006/relationships/slide" Target="slides/slide243.xml"/><Relationship Id="rId455" Type="http://schemas.openxmlformats.org/officeDocument/2006/relationships/slide" Target="slides/slide450.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357" Type="http://schemas.openxmlformats.org/officeDocument/2006/relationships/slide" Target="slides/slide352.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399" Type="http://schemas.openxmlformats.org/officeDocument/2006/relationships/slide" Target="slides/slide394.xml"/><Relationship Id="rId259" Type="http://schemas.openxmlformats.org/officeDocument/2006/relationships/slide" Target="slides/slide254.xml"/><Relationship Id="rId424" Type="http://schemas.openxmlformats.org/officeDocument/2006/relationships/slide" Target="slides/slide419.xml"/><Relationship Id="rId466" Type="http://schemas.openxmlformats.org/officeDocument/2006/relationships/slide" Target="slides/slide461.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368" Type="http://schemas.openxmlformats.org/officeDocument/2006/relationships/slide" Target="slides/slide363.xml"/><Relationship Id="rId172" Type="http://schemas.openxmlformats.org/officeDocument/2006/relationships/slide" Target="slides/slide167.xml"/><Relationship Id="rId228" Type="http://schemas.openxmlformats.org/officeDocument/2006/relationships/slide" Target="slides/slide223.xml"/><Relationship Id="rId435" Type="http://schemas.openxmlformats.org/officeDocument/2006/relationships/slide" Target="slides/slide430.xml"/><Relationship Id="rId477" Type="http://schemas.openxmlformats.org/officeDocument/2006/relationships/slide" Target="slides/slide472.xml"/><Relationship Id="rId281" Type="http://schemas.openxmlformats.org/officeDocument/2006/relationships/slide" Target="slides/slide276.xml"/><Relationship Id="rId337" Type="http://schemas.openxmlformats.org/officeDocument/2006/relationships/slide" Target="slides/slide332.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379" Type="http://schemas.openxmlformats.org/officeDocument/2006/relationships/slide" Target="slides/slide374.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slide" Target="slides/slide213.xml"/><Relationship Id="rId239" Type="http://schemas.openxmlformats.org/officeDocument/2006/relationships/slide" Target="slides/slide234.xml"/><Relationship Id="rId390" Type="http://schemas.openxmlformats.org/officeDocument/2006/relationships/slide" Target="slides/slide385.xml"/><Relationship Id="rId404" Type="http://schemas.openxmlformats.org/officeDocument/2006/relationships/slide" Target="slides/slide399.xml"/><Relationship Id="rId425" Type="http://schemas.openxmlformats.org/officeDocument/2006/relationships/slide" Target="slides/slide420.xml"/><Relationship Id="rId446" Type="http://schemas.openxmlformats.org/officeDocument/2006/relationships/slide" Target="slides/slide441.xml"/><Relationship Id="rId467" Type="http://schemas.openxmlformats.org/officeDocument/2006/relationships/slide" Target="slides/slide462.xml"/><Relationship Id="rId250" Type="http://schemas.openxmlformats.org/officeDocument/2006/relationships/slide" Target="slides/slide245.xml"/><Relationship Id="rId271" Type="http://schemas.openxmlformats.org/officeDocument/2006/relationships/slide" Target="slides/slide266.xml"/><Relationship Id="rId292" Type="http://schemas.openxmlformats.org/officeDocument/2006/relationships/slide" Target="slides/slide287.xml"/><Relationship Id="rId306" Type="http://schemas.openxmlformats.org/officeDocument/2006/relationships/slide" Target="slides/slide301.xml"/><Relationship Id="rId488" Type="http://schemas.openxmlformats.org/officeDocument/2006/relationships/commentAuthors" Target="commentAuthors.xml"/><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327" Type="http://schemas.openxmlformats.org/officeDocument/2006/relationships/slide" Target="slides/slide322.xml"/><Relationship Id="rId348" Type="http://schemas.openxmlformats.org/officeDocument/2006/relationships/slide" Target="slides/slide343.xml"/><Relationship Id="rId369" Type="http://schemas.openxmlformats.org/officeDocument/2006/relationships/slide" Target="slides/slide364.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229" Type="http://schemas.openxmlformats.org/officeDocument/2006/relationships/slide" Target="slides/slide224.xml"/><Relationship Id="rId380" Type="http://schemas.openxmlformats.org/officeDocument/2006/relationships/slide" Target="slides/slide375.xml"/><Relationship Id="rId415" Type="http://schemas.openxmlformats.org/officeDocument/2006/relationships/slide" Target="slides/slide410.xml"/><Relationship Id="rId436" Type="http://schemas.openxmlformats.org/officeDocument/2006/relationships/slide" Target="slides/slide431.xml"/><Relationship Id="rId457" Type="http://schemas.openxmlformats.org/officeDocument/2006/relationships/slide" Target="slides/slide452.xml"/><Relationship Id="rId240" Type="http://schemas.openxmlformats.org/officeDocument/2006/relationships/slide" Target="slides/slide235.xml"/><Relationship Id="rId261" Type="http://schemas.openxmlformats.org/officeDocument/2006/relationships/slide" Target="slides/slide256.xml"/><Relationship Id="rId478" Type="http://schemas.openxmlformats.org/officeDocument/2006/relationships/slide" Target="slides/slide473.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17" Type="http://schemas.openxmlformats.org/officeDocument/2006/relationships/slide" Target="slides/slide312.xml"/><Relationship Id="rId338" Type="http://schemas.openxmlformats.org/officeDocument/2006/relationships/slide" Target="slides/slide333.xml"/><Relationship Id="rId359" Type="http://schemas.openxmlformats.org/officeDocument/2006/relationships/slide" Target="slides/slide354.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slide" Target="slides/slide214.xml"/><Relationship Id="rId370" Type="http://schemas.openxmlformats.org/officeDocument/2006/relationships/slide" Target="slides/slide365.xml"/><Relationship Id="rId391" Type="http://schemas.openxmlformats.org/officeDocument/2006/relationships/slide" Target="slides/slide386.xml"/><Relationship Id="rId405" Type="http://schemas.openxmlformats.org/officeDocument/2006/relationships/slide" Target="slides/slide400.xml"/><Relationship Id="rId426" Type="http://schemas.openxmlformats.org/officeDocument/2006/relationships/slide" Target="slides/slide421.xml"/><Relationship Id="rId447" Type="http://schemas.openxmlformats.org/officeDocument/2006/relationships/slide" Target="slides/slide442.xml"/><Relationship Id="rId230" Type="http://schemas.openxmlformats.org/officeDocument/2006/relationships/slide" Target="slides/slide225.xml"/><Relationship Id="rId251" Type="http://schemas.openxmlformats.org/officeDocument/2006/relationships/slide" Target="slides/slide246.xml"/><Relationship Id="rId468" Type="http://schemas.openxmlformats.org/officeDocument/2006/relationships/slide" Target="slides/slide463.xml"/><Relationship Id="rId489" Type="http://schemas.openxmlformats.org/officeDocument/2006/relationships/presProps" Target="presProps.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72" Type="http://schemas.openxmlformats.org/officeDocument/2006/relationships/slide" Target="slides/slide267.xml"/><Relationship Id="rId293" Type="http://schemas.openxmlformats.org/officeDocument/2006/relationships/slide" Target="slides/slide288.xml"/><Relationship Id="rId307" Type="http://schemas.openxmlformats.org/officeDocument/2006/relationships/slide" Target="slides/slide302.xml"/><Relationship Id="rId328" Type="http://schemas.openxmlformats.org/officeDocument/2006/relationships/slide" Target="slides/slide323.xml"/><Relationship Id="rId349" Type="http://schemas.openxmlformats.org/officeDocument/2006/relationships/slide" Target="slides/slide344.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slide" Target="slides/slide355.xml"/><Relationship Id="rId381" Type="http://schemas.openxmlformats.org/officeDocument/2006/relationships/slide" Target="slides/slide376.xml"/><Relationship Id="rId416" Type="http://schemas.openxmlformats.org/officeDocument/2006/relationships/slide" Target="slides/slide411.xml"/><Relationship Id="rId220" Type="http://schemas.openxmlformats.org/officeDocument/2006/relationships/slide" Target="slides/slide215.xml"/><Relationship Id="rId241" Type="http://schemas.openxmlformats.org/officeDocument/2006/relationships/slide" Target="slides/slide236.xml"/><Relationship Id="rId437" Type="http://schemas.openxmlformats.org/officeDocument/2006/relationships/slide" Target="slides/slide432.xml"/><Relationship Id="rId458" Type="http://schemas.openxmlformats.org/officeDocument/2006/relationships/slide" Target="slides/slide453.xml"/><Relationship Id="rId479" Type="http://schemas.openxmlformats.org/officeDocument/2006/relationships/slide" Target="slides/slide474.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262" Type="http://schemas.openxmlformats.org/officeDocument/2006/relationships/slide" Target="slides/slide257.xml"/><Relationship Id="rId283" Type="http://schemas.openxmlformats.org/officeDocument/2006/relationships/slide" Target="slides/slide278.xml"/><Relationship Id="rId318" Type="http://schemas.openxmlformats.org/officeDocument/2006/relationships/slide" Target="slides/slide313.xml"/><Relationship Id="rId339" Type="http://schemas.openxmlformats.org/officeDocument/2006/relationships/slide" Target="slides/slide334.xml"/><Relationship Id="rId490" Type="http://schemas.openxmlformats.org/officeDocument/2006/relationships/viewProps" Target="viewProps.xml"/><Relationship Id="rId78" Type="http://schemas.openxmlformats.org/officeDocument/2006/relationships/slide" Target="slides/slide73.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64" Type="http://schemas.openxmlformats.org/officeDocument/2006/relationships/slide" Target="slides/slide159.xml"/><Relationship Id="rId185" Type="http://schemas.openxmlformats.org/officeDocument/2006/relationships/slide" Target="slides/slide180.xml"/><Relationship Id="rId350" Type="http://schemas.openxmlformats.org/officeDocument/2006/relationships/slide" Target="slides/slide345.xml"/><Relationship Id="rId371" Type="http://schemas.openxmlformats.org/officeDocument/2006/relationships/slide" Target="slides/slide366.xml"/><Relationship Id="rId406" Type="http://schemas.openxmlformats.org/officeDocument/2006/relationships/slide" Target="slides/slide401.xml"/><Relationship Id="rId9" Type="http://schemas.openxmlformats.org/officeDocument/2006/relationships/slide" Target="slides/slide4.xml"/><Relationship Id="rId210" Type="http://schemas.openxmlformats.org/officeDocument/2006/relationships/slide" Target="slides/slide205.xml"/><Relationship Id="rId392" Type="http://schemas.openxmlformats.org/officeDocument/2006/relationships/slide" Target="slides/slide387.xml"/><Relationship Id="rId427" Type="http://schemas.openxmlformats.org/officeDocument/2006/relationships/slide" Target="slides/slide422.xml"/><Relationship Id="rId448" Type="http://schemas.openxmlformats.org/officeDocument/2006/relationships/slide" Target="slides/slide443.xml"/><Relationship Id="rId469" Type="http://schemas.openxmlformats.org/officeDocument/2006/relationships/slide" Target="slides/slide464.xml"/><Relationship Id="rId26" Type="http://schemas.openxmlformats.org/officeDocument/2006/relationships/slide" Target="slides/slide21.xml"/><Relationship Id="rId231" Type="http://schemas.openxmlformats.org/officeDocument/2006/relationships/slide" Target="slides/slide226.xml"/><Relationship Id="rId252" Type="http://schemas.openxmlformats.org/officeDocument/2006/relationships/slide" Target="slides/slide247.xml"/><Relationship Id="rId273" Type="http://schemas.openxmlformats.org/officeDocument/2006/relationships/slide" Target="slides/slide268.xml"/><Relationship Id="rId294" Type="http://schemas.openxmlformats.org/officeDocument/2006/relationships/slide" Target="slides/slide289.xml"/><Relationship Id="rId308" Type="http://schemas.openxmlformats.org/officeDocument/2006/relationships/slide" Target="slides/slide303.xml"/><Relationship Id="rId329" Type="http://schemas.openxmlformats.org/officeDocument/2006/relationships/slide" Target="slides/slide324.xml"/><Relationship Id="rId480" Type="http://schemas.openxmlformats.org/officeDocument/2006/relationships/slide" Target="slides/slide475.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340" Type="http://schemas.openxmlformats.org/officeDocument/2006/relationships/slide" Target="slides/slide335.xml"/><Relationship Id="rId361" Type="http://schemas.openxmlformats.org/officeDocument/2006/relationships/slide" Target="slides/slide356.xml"/><Relationship Id="rId196" Type="http://schemas.openxmlformats.org/officeDocument/2006/relationships/slide" Target="slides/slide191.xml"/><Relationship Id="rId200" Type="http://schemas.openxmlformats.org/officeDocument/2006/relationships/slide" Target="slides/slide195.xml"/><Relationship Id="rId382" Type="http://schemas.openxmlformats.org/officeDocument/2006/relationships/slide" Target="slides/slide377.xml"/><Relationship Id="rId417" Type="http://schemas.openxmlformats.org/officeDocument/2006/relationships/slide" Target="slides/slide412.xml"/><Relationship Id="rId438" Type="http://schemas.openxmlformats.org/officeDocument/2006/relationships/slide" Target="slides/slide433.xml"/><Relationship Id="rId459" Type="http://schemas.openxmlformats.org/officeDocument/2006/relationships/slide" Target="slides/slide454.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470" Type="http://schemas.openxmlformats.org/officeDocument/2006/relationships/slide" Target="slides/slide465.xml"/><Relationship Id="rId491" Type="http://schemas.openxmlformats.org/officeDocument/2006/relationships/theme" Target="theme/theme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351" Type="http://schemas.openxmlformats.org/officeDocument/2006/relationships/slide" Target="slides/slide346.xml"/><Relationship Id="rId372" Type="http://schemas.openxmlformats.org/officeDocument/2006/relationships/slide" Target="slides/slide367.xml"/><Relationship Id="rId393" Type="http://schemas.openxmlformats.org/officeDocument/2006/relationships/slide" Target="slides/slide388.xml"/><Relationship Id="rId407" Type="http://schemas.openxmlformats.org/officeDocument/2006/relationships/slide" Target="slides/slide402.xml"/><Relationship Id="rId428" Type="http://schemas.openxmlformats.org/officeDocument/2006/relationships/slide" Target="slides/slide423.xml"/><Relationship Id="rId449" Type="http://schemas.openxmlformats.org/officeDocument/2006/relationships/slide" Target="slides/slide444.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460" Type="http://schemas.openxmlformats.org/officeDocument/2006/relationships/slide" Target="slides/slide455.xml"/><Relationship Id="rId481" Type="http://schemas.openxmlformats.org/officeDocument/2006/relationships/slide" Target="slides/slide476.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slide" Target="slides/slide336.xml"/><Relationship Id="rId362" Type="http://schemas.openxmlformats.org/officeDocument/2006/relationships/slide" Target="slides/slide357.xml"/><Relationship Id="rId383" Type="http://schemas.openxmlformats.org/officeDocument/2006/relationships/slide" Target="slides/slide378.xml"/><Relationship Id="rId418" Type="http://schemas.openxmlformats.org/officeDocument/2006/relationships/slide" Target="slides/slide413.xml"/><Relationship Id="rId439" Type="http://schemas.openxmlformats.org/officeDocument/2006/relationships/slide" Target="slides/slide434.xml"/><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450" Type="http://schemas.openxmlformats.org/officeDocument/2006/relationships/slide" Target="slides/slide445.xml"/><Relationship Id="rId471" Type="http://schemas.openxmlformats.org/officeDocument/2006/relationships/slide" Target="slides/slide466.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492" Type="http://schemas.openxmlformats.org/officeDocument/2006/relationships/tableStyles" Target="tableStyles.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352" Type="http://schemas.openxmlformats.org/officeDocument/2006/relationships/slide" Target="slides/slide347.xml"/><Relationship Id="rId373" Type="http://schemas.openxmlformats.org/officeDocument/2006/relationships/slide" Target="slides/slide368.xml"/><Relationship Id="rId394" Type="http://schemas.openxmlformats.org/officeDocument/2006/relationships/slide" Target="slides/slide389.xml"/><Relationship Id="rId408" Type="http://schemas.openxmlformats.org/officeDocument/2006/relationships/slide" Target="slides/slide403.xml"/><Relationship Id="rId429" Type="http://schemas.openxmlformats.org/officeDocument/2006/relationships/slide" Target="slides/slide424.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440" Type="http://schemas.openxmlformats.org/officeDocument/2006/relationships/slide" Target="slides/slide435.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461" Type="http://schemas.openxmlformats.org/officeDocument/2006/relationships/slide" Target="slides/slide456.xml"/><Relationship Id="rId482" Type="http://schemas.openxmlformats.org/officeDocument/2006/relationships/slide" Target="slides/slide477.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slide" Target="slides/slide337.xml"/><Relationship Id="rId363" Type="http://schemas.openxmlformats.org/officeDocument/2006/relationships/slide" Target="slides/slide358.xml"/><Relationship Id="rId384" Type="http://schemas.openxmlformats.org/officeDocument/2006/relationships/slide" Target="slides/slide379.xml"/><Relationship Id="rId419" Type="http://schemas.openxmlformats.org/officeDocument/2006/relationships/slide" Target="slides/slide414.xml"/><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430" Type="http://schemas.openxmlformats.org/officeDocument/2006/relationships/slide" Target="slides/slide425.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451" Type="http://schemas.openxmlformats.org/officeDocument/2006/relationships/slide" Target="slides/slide446.xml"/><Relationship Id="rId472" Type="http://schemas.openxmlformats.org/officeDocument/2006/relationships/slide" Target="slides/slide467.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353" Type="http://schemas.openxmlformats.org/officeDocument/2006/relationships/slide" Target="slides/slide348.xml"/><Relationship Id="rId374" Type="http://schemas.openxmlformats.org/officeDocument/2006/relationships/slide" Target="slides/slide369.xml"/><Relationship Id="rId395" Type="http://schemas.openxmlformats.org/officeDocument/2006/relationships/slide" Target="slides/slide390.xml"/><Relationship Id="rId409" Type="http://schemas.openxmlformats.org/officeDocument/2006/relationships/slide" Target="slides/slide404.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420" Type="http://schemas.openxmlformats.org/officeDocument/2006/relationships/slide" Target="slides/slide415.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41" Type="http://schemas.openxmlformats.org/officeDocument/2006/relationships/slide" Target="slides/slide436.xml"/><Relationship Id="rId462" Type="http://schemas.openxmlformats.org/officeDocument/2006/relationships/slide" Target="slides/slide457.xml"/><Relationship Id="rId483" Type="http://schemas.openxmlformats.org/officeDocument/2006/relationships/slide" Target="slides/slide478.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slide" Target="slides/slide338.xml"/><Relationship Id="rId364" Type="http://schemas.openxmlformats.org/officeDocument/2006/relationships/slide" Target="slides/slide359.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385" Type="http://schemas.openxmlformats.org/officeDocument/2006/relationships/slide" Target="slides/slide380.xml"/><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410" Type="http://schemas.openxmlformats.org/officeDocument/2006/relationships/slide" Target="slides/slide405.xml"/><Relationship Id="rId431" Type="http://schemas.openxmlformats.org/officeDocument/2006/relationships/slide" Target="slides/slide426.xml"/><Relationship Id="rId452" Type="http://schemas.openxmlformats.org/officeDocument/2006/relationships/slide" Target="slides/slide447.xml"/><Relationship Id="rId473" Type="http://schemas.openxmlformats.org/officeDocument/2006/relationships/slide" Target="slides/slide468.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354" Type="http://schemas.openxmlformats.org/officeDocument/2006/relationships/slide" Target="slides/slide349.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75" Type="http://schemas.openxmlformats.org/officeDocument/2006/relationships/slide" Target="slides/slide370.xml"/><Relationship Id="rId396" Type="http://schemas.openxmlformats.org/officeDocument/2006/relationships/slide" Target="slides/slide391.xml"/><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400" Type="http://schemas.openxmlformats.org/officeDocument/2006/relationships/slide" Target="slides/slide395.xml"/><Relationship Id="rId421" Type="http://schemas.openxmlformats.org/officeDocument/2006/relationships/slide" Target="slides/slide416.xml"/><Relationship Id="rId442" Type="http://schemas.openxmlformats.org/officeDocument/2006/relationships/slide" Target="slides/slide437.xml"/><Relationship Id="rId463" Type="http://schemas.openxmlformats.org/officeDocument/2006/relationships/slide" Target="slides/slide458.xml"/><Relationship Id="rId484" Type="http://schemas.openxmlformats.org/officeDocument/2006/relationships/slide" Target="slides/slide479.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openxmlformats.org/officeDocument/2006/relationships/slide" Target="slides/slide339.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365" Type="http://schemas.openxmlformats.org/officeDocument/2006/relationships/slide" Target="slides/slide360.xml"/><Relationship Id="rId386" Type="http://schemas.openxmlformats.org/officeDocument/2006/relationships/slide" Target="slides/slide381.xml"/><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411" Type="http://schemas.openxmlformats.org/officeDocument/2006/relationships/slide" Target="slides/slide406.xml"/><Relationship Id="rId432" Type="http://schemas.openxmlformats.org/officeDocument/2006/relationships/slide" Target="slides/slide427.xml"/><Relationship Id="rId453" Type="http://schemas.openxmlformats.org/officeDocument/2006/relationships/slide" Target="slides/slide448.xml"/><Relationship Id="rId474" Type="http://schemas.openxmlformats.org/officeDocument/2006/relationships/slide" Target="slides/slide469.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355" Type="http://schemas.openxmlformats.org/officeDocument/2006/relationships/slide" Target="slides/slide350.xml"/><Relationship Id="rId376" Type="http://schemas.openxmlformats.org/officeDocument/2006/relationships/slide" Target="slides/slide371.xml"/><Relationship Id="rId397" Type="http://schemas.openxmlformats.org/officeDocument/2006/relationships/slide" Target="slides/slide392.xml"/><Relationship Id="rId4" Type="http://schemas.openxmlformats.org/officeDocument/2006/relationships/customXml" Target="../customXml/item4.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401" Type="http://schemas.openxmlformats.org/officeDocument/2006/relationships/slide" Target="slides/slide396.xml"/><Relationship Id="rId422" Type="http://schemas.openxmlformats.org/officeDocument/2006/relationships/slide" Target="slides/slide417.xml"/><Relationship Id="rId443" Type="http://schemas.openxmlformats.org/officeDocument/2006/relationships/slide" Target="slides/slide438.xml"/><Relationship Id="rId464" Type="http://schemas.openxmlformats.org/officeDocument/2006/relationships/slide" Target="slides/slide459.xml"/><Relationship Id="rId303" Type="http://schemas.openxmlformats.org/officeDocument/2006/relationships/slide" Target="slides/slide298.xml"/><Relationship Id="rId485" Type="http://schemas.openxmlformats.org/officeDocument/2006/relationships/notesMaster" Target="notesMasters/notesMaster1.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slide" Target="slides/slide340.xml"/><Relationship Id="rId387" Type="http://schemas.openxmlformats.org/officeDocument/2006/relationships/slide" Target="slides/slide382.xml"/><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412" Type="http://schemas.openxmlformats.org/officeDocument/2006/relationships/slide" Target="slides/slide407.xml"/><Relationship Id="rId107" Type="http://schemas.openxmlformats.org/officeDocument/2006/relationships/slide" Target="slides/slide102.xml"/><Relationship Id="rId289" Type="http://schemas.openxmlformats.org/officeDocument/2006/relationships/slide" Target="slides/slide284.xml"/><Relationship Id="rId454" Type="http://schemas.openxmlformats.org/officeDocument/2006/relationships/slide" Target="slides/slide449.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356" Type="http://schemas.openxmlformats.org/officeDocument/2006/relationships/slide" Target="slides/slide351.xml"/><Relationship Id="rId398" Type="http://schemas.openxmlformats.org/officeDocument/2006/relationships/slide" Target="slides/slide393.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423" Type="http://schemas.openxmlformats.org/officeDocument/2006/relationships/slide" Target="slides/slide418.xml"/><Relationship Id="rId258" Type="http://schemas.openxmlformats.org/officeDocument/2006/relationships/slide" Target="slides/slide253.xml"/><Relationship Id="rId465" Type="http://schemas.openxmlformats.org/officeDocument/2006/relationships/slide" Target="slides/slide460.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367" Type="http://schemas.openxmlformats.org/officeDocument/2006/relationships/slide" Target="slides/slide362.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434" Type="http://schemas.openxmlformats.org/officeDocument/2006/relationships/slide" Target="slides/slide429.xml"/><Relationship Id="rId476" Type="http://schemas.openxmlformats.org/officeDocument/2006/relationships/slide" Target="slides/slide471.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378" Type="http://schemas.openxmlformats.org/officeDocument/2006/relationships/slide" Target="slides/slide373.xml"/><Relationship Id="rId403" Type="http://schemas.openxmlformats.org/officeDocument/2006/relationships/slide" Target="slides/slide398.xml"/><Relationship Id="rId6" Type="http://schemas.openxmlformats.org/officeDocument/2006/relationships/slide" Target="slides/slide1.xml"/><Relationship Id="rId238" Type="http://schemas.openxmlformats.org/officeDocument/2006/relationships/slide" Target="slides/slide233.xml"/><Relationship Id="rId445" Type="http://schemas.openxmlformats.org/officeDocument/2006/relationships/slide" Target="slides/slide440.xml"/><Relationship Id="rId487" Type="http://schemas.openxmlformats.org/officeDocument/2006/relationships/tags" Target="tags/tag1.xml"/><Relationship Id="rId291" Type="http://schemas.openxmlformats.org/officeDocument/2006/relationships/slide" Target="slides/slide286.xml"/><Relationship Id="rId305" Type="http://schemas.openxmlformats.org/officeDocument/2006/relationships/slide" Target="slides/slide300.xml"/><Relationship Id="rId347" Type="http://schemas.openxmlformats.org/officeDocument/2006/relationships/slide" Target="slides/slide342.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389" Type="http://schemas.openxmlformats.org/officeDocument/2006/relationships/slide" Target="slides/slide384.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414" Type="http://schemas.openxmlformats.org/officeDocument/2006/relationships/slide" Target="slides/slide409.xml"/><Relationship Id="rId456" Type="http://schemas.openxmlformats.org/officeDocument/2006/relationships/slide" Target="slides/slide451.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358" Type="http://schemas.openxmlformats.org/officeDocument/2006/relationships/slide" Target="slides/slide353.xml"/></Relationships>
</file>

<file path=ppt/_rels/viewProps.xml.rels><?xml version="1.0" encoding="UTF-8" standalone="yes"?>
<Relationships xmlns="http://schemas.openxmlformats.org/package/2006/relationships"><Relationship Id="rId8" Type="http://schemas.openxmlformats.org/officeDocument/2006/relationships/slide" Target="slides/slide286.xml"/><Relationship Id="rId3" Type="http://schemas.openxmlformats.org/officeDocument/2006/relationships/slide" Target="slides/slide169.xml"/><Relationship Id="rId7" Type="http://schemas.openxmlformats.org/officeDocument/2006/relationships/slide" Target="slides/slide179.xml"/><Relationship Id="rId2" Type="http://schemas.openxmlformats.org/officeDocument/2006/relationships/slide" Target="slides/slide166.xml"/><Relationship Id="rId1" Type="http://schemas.openxmlformats.org/officeDocument/2006/relationships/slide" Target="slides/slide164.xml"/><Relationship Id="rId6" Type="http://schemas.openxmlformats.org/officeDocument/2006/relationships/slide" Target="slides/slide176.xml"/><Relationship Id="rId5" Type="http://schemas.openxmlformats.org/officeDocument/2006/relationships/slide" Target="slides/slide175.xml"/><Relationship Id="rId4" Type="http://schemas.openxmlformats.org/officeDocument/2006/relationships/slide" Target="slides/slide174.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3941382327209093E-2"/>
          <c:y val="3.7008056284631087E-2"/>
          <c:w val="0.60951224846894136"/>
          <c:h val="0.80124033974919806"/>
        </c:manualLayout>
      </c:layout>
      <c:barChart>
        <c:barDir val="col"/>
        <c:grouping val="clustered"/>
        <c:varyColors val="0"/>
        <c:ser>
          <c:idx val="0"/>
          <c:order val="0"/>
          <c:tx>
            <c:strRef>
              <c:f>Sheet1!$B$1</c:f>
              <c:strCache>
                <c:ptCount val="1"/>
                <c:pt idx="0">
                  <c:v>Testing</c:v>
                </c:pt>
              </c:strCache>
            </c:strRef>
          </c:tx>
          <c:spPr>
            <a:solidFill>
              <a:srgbClr val="028FC3"/>
            </a:solidFill>
          </c:spPr>
          <c:invertIfNegative val="0"/>
          <c:cat>
            <c:strRef>
              <c:f>Sheet1!$A$2:$A$4</c:f>
              <c:strCache>
                <c:ptCount val="3"/>
                <c:pt idx="0">
                  <c:v>No UT</c:v>
                </c:pt>
                <c:pt idx="1">
                  <c:v>With UT                (in Theory)</c:v>
                </c:pt>
                <c:pt idx="2">
                  <c:v>With UT                (in Practice)</c:v>
                </c:pt>
              </c:strCache>
            </c:strRef>
          </c:cat>
          <c:val>
            <c:numRef>
              <c:f>Sheet1!$B$2:$B$4</c:f>
              <c:numCache>
                <c:formatCode>General</c:formatCode>
                <c:ptCount val="3"/>
                <c:pt idx="0">
                  <c:v>20</c:v>
                </c:pt>
                <c:pt idx="1">
                  <c:v>40</c:v>
                </c:pt>
                <c:pt idx="2">
                  <c:v>60</c:v>
                </c:pt>
              </c:numCache>
            </c:numRef>
          </c:val>
          <c:extLst>
            <c:ext xmlns:c16="http://schemas.microsoft.com/office/drawing/2014/chart" uri="{C3380CC4-5D6E-409C-BE32-E72D297353CC}">
              <c16:uniqueId val="{00000000-653D-4075-9597-CBC3C98B45AE}"/>
            </c:ext>
          </c:extLst>
        </c:ser>
        <c:ser>
          <c:idx val="1"/>
          <c:order val="1"/>
          <c:tx>
            <c:strRef>
              <c:f>Sheet1!$C$1</c:f>
              <c:strCache>
                <c:ptCount val="1"/>
                <c:pt idx="0">
                  <c:v>Problem Resolution</c:v>
                </c:pt>
              </c:strCache>
            </c:strRef>
          </c:tx>
          <c:spPr>
            <a:solidFill>
              <a:srgbClr val="B70032"/>
            </a:solidFill>
            <a:ln>
              <a:solidFill>
                <a:srgbClr val="C00000"/>
              </a:solidFill>
            </a:ln>
          </c:spPr>
          <c:invertIfNegative val="0"/>
          <c:cat>
            <c:strRef>
              <c:f>Sheet1!$A$2:$A$4</c:f>
              <c:strCache>
                <c:ptCount val="3"/>
                <c:pt idx="0">
                  <c:v>No UT</c:v>
                </c:pt>
                <c:pt idx="1">
                  <c:v>With UT                (in Theory)</c:v>
                </c:pt>
                <c:pt idx="2">
                  <c:v>With UT                (in Practice)</c:v>
                </c:pt>
              </c:strCache>
            </c:strRef>
          </c:cat>
          <c:val>
            <c:numRef>
              <c:f>Sheet1!$C$2:$C$4</c:f>
              <c:numCache>
                <c:formatCode>General</c:formatCode>
                <c:ptCount val="3"/>
                <c:pt idx="0">
                  <c:v>100</c:v>
                </c:pt>
                <c:pt idx="1">
                  <c:v>50</c:v>
                </c:pt>
                <c:pt idx="2">
                  <c:v>60</c:v>
                </c:pt>
              </c:numCache>
            </c:numRef>
          </c:val>
          <c:extLst>
            <c:ext xmlns:c16="http://schemas.microsoft.com/office/drawing/2014/chart" uri="{C3380CC4-5D6E-409C-BE32-E72D297353CC}">
              <c16:uniqueId val="{00000001-653D-4075-9597-CBC3C98B45AE}"/>
            </c:ext>
          </c:extLst>
        </c:ser>
        <c:dLbls>
          <c:showLegendKey val="0"/>
          <c:showVal val="0"/>
          <c:showCatName val="0"/>
          <c:showSerName val="0"/>
          <c:showPercent val="0"/>
          <c:showBubbleSize val="0"/>
        </c:dLbls>
        <c:gapWidth val="150"/>
        <c:axId val="336127488"/>
        <c:axId val="336129024"/>
      </c:barChart>
      <c:catAx>
        <c:axId val="336127488"/>
        <c:scaling>
          <c:orientation val="minMax"/>
        </c:scaling>
        <c:delete val="0"/>
        <c:axPos val="b"/>
        <c:numFmt formatCode="General" sourceLinked="0"/>
        <c:majorTickMark val="out"/>
        <c:minorTickMark val="none"/>
        <c:tickLblPos val="nextTo"/>
        <c:crossAx val="336129024"/>
        <c:crosses val="autoZero"/>
        <c:auto val="1"/>
        <c:lblAlgn val="ctr"/>
        <c:lblOffset val="100"/>
        <c:noMultiLvlLbl val="0"/>
      </c:catAx>
      <c:valAx>
        <c:axId val="336129024"/>
        <c:scaling>
          <c:orientation val="minMax"/>
          <c:max val="100"/>
        </c:scaling>
        <c:delete val="0"/>
        <c:axPos val="l"/>
        <c:majorGridlines/>
        <c:numFmt formatCode="General" sourceLinked="0"/>
        <c:majorTickMark val="out"/>
        <c:minorTickMark val="none"/>
        <c:tickLblPos val="nextTo"/>
        <c:crossAx val="336127488"/>
        <c:crosses val="autoZero"/>
        <c:crossBetween val="between"/>
      </c:valAx>
      <c:spPr>
        <a:gradFill>
          <a:gsLst>
            <a:gs pos="34000">
              <a:srgbClr val="D2D6DB"/>
            </a:gs>
            <a:gs pos="67000">
              <a:schemeClr val="accent1">
                <a:tint val="23500"/>
                <a:satMod val="160000"/>
              </a:schemeClr>
            </a:gs>
          </a:gsLst>
          <a:lin ang="5400000" scaled="0"/>
        </a:gradFill>
      </c:spPr>
    </c:plotArea>
    <c:legend>
      <c:legendPos val="r"/>
      <c:layout>
        <c:manualLayout>
          <c:xMode val="edge"/>
          <c:yMode val="edge"/>
          <c:x val="0.68765994623606352"/>
          <c:y val="0.63708948790160347"/>
          <c:w val="0.31234005376393648"/>
          <c:h val="0.13458014828438417"/>
        </c:manualLayout>
      </c:layout>
      <c:overlay val="0"/>
    </c:legend>
    <c:plotVisOnly val="1"/>
    <c:dispBlanksAs val="gap"/>
    <c:showDLblsOverMax val="0"/>
  </c:chart>
  <c:txPr>
    <a:bodyPr/>
    <a:lstStyle/>
    <a:p>
      <a:pPr>
        <a:defRPr sz="1800"/>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0.73906</cdr:x>
      <cdr:y>0.0744</cdr:y>
    </cdr:from>
    <cdr:to>
      <cdr:x>0.84432</cdr:x>
      <cdr:y>0.24107</cdr:y>
    </cdr:to>
    <cdr:sp macro="" textlink="">
      <cdr:nvSpPr>
        <cdr:cNvPr id="3" name="TextBox 2"/>
        <cdr:cNvSpPr txBox="1"/>
      </cdr:nvSpPr>
      <cdr:spPr>
        <a:xfrm xmlns:a="http://schemas.openxmlformats.org/drawingml/2006/main">
          <a:off x="6420076" y="408214"/>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dr:relSizeAnchor xmlns:cdr="http://schemas.openxmlformats.org/drawingml/2006/chartDrawing">
    <cdr:from>
      <cdr:x>0.73037</cdr:x>
      <cdr:y>0.4405</cdr:y>
    </cdr:from>
    <cdr:to>
      <cdr:x>0.93505</cdr:x>
      <cdr:y>0.56723</cdr:y>
    </cdr:to>
    <cdr:sp macro="" textlink="">
      <cdr:nvSpPr>
        <cdr:cNvPr id="4" name="TextBox 3"/>
        <cdr:cNvSpPr txBox="1"/>
      </cdr:nvSpPr>
      <cdr:spPr>
        <a:xfrm xmlns:a="http://schemas.openxmlformats.org/drawingml/2006/main">
          <a:off x="5942280" y="2299277"/>
          <a:ext cx="1665264" cy="661493"/>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800" dirty="0"/>
            <a:t>Test Harness</a:t>
          </a:r>
        </a:p>
        <a:p xmlns:a="http://schemas.openxmlformats.org/drawingml/2006/main">
          <a:r>
            <a:rPr lang="en-US" sz="1800" dirty="0"/>
            <a:t>Customization</a:t>
          </a:r>
        </a:p>
      </cdr:txBody>
    </cdr:sp>
  </cdr:relSizeAnchor>
  <cdr:relSizeAnchor xmlns:cdr="http://schemas.openxmlformats.org/drawingml/2006/chartDrawing">
    <cdr:from>
      <cdr:x>0.73368</cdr:x>
      <cdr:y>0.27821</cdr:y>
    </cdr:from>
    <cdr:to>
      <cdr:x>0.90327</cdr:x>
      <cdr:y>0.39858</cdr:y>
    </cdr:to>
    <cdr:sp macro="" textlink="">
      <cdr:nvSpPr>
        <cdr:cNvPr id="5" name="TextBox 4"/>
        <cdr:cNvSpPr txBox="1"/>
      </cdr:nvSpPr>
      <cdr:spPr>
        <a:xfrm xmlns:a="http://schemas.openxmlformats.org/drawingml/2006/main">
          <a:off x="5969134" y="1452196"/>
          <a:ext cx="1379774" cy="62829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800" dirty="0"/>
            <a:t>Debugging</a:t>
          </a:r>
        </a:p>
        <a:p xmlns:a="http://schemas.openxmlformats.org/drawingml/2006/main">
          <a:r>
            <a:rPr lang="en-US" sz="1800" dirty="0"/>
            <a:t>Test Harness</a:t>
          </a:r>
        </a:p>
      </cdr:txBody>
    </cdr:sp>
  </cdr:relSizeAnchor>
  <cdr:relSizeAnchor xmlns:cdr="http://schemas.openxmlformats.org/drawingml/2006/chartDrawing">
    <cdr:from>
      <cdr:x>0.59938</cdr:x>
      <cdr:y>0.48448</cdr:y>
    </cdr:from>
    <cdr:to>
      <cdr:x>0.73973</cdr:x>
      <cdr:y>0.503</cdr:y>
    </cdr:to>
    <cdr:cxnSp macro="">
      <cdr:nvCxnSpPr>
        <cdr:cNvPr id="7" name="Straight Arrow Connector 6">
          <a:extLst xmlns:a="http://schemas.openxmlformats.org/drawingml/2006/main">
            <a:ext uri="{FF2B5EF4-FFF2-40B4-BE49-F238E27FC236}">
              <a16:creationId xmlns:a16="http://schemas.microsoft.com/office/drawing/2014/main" id="{B82A9D41-6981-4295-8C41-44396F330AB6}"/>
            </a:ext>
          </a:extLst>
        </cdr:cNvPr>
        <cdr:cNvCxnSpPr/>
      </cdr:nvCxnSpPr>
      <cdr:spPr>
        <a:xfrm xmlns:a="http://schemas.openxmlformats.org/drawingml/2006/main" flipH="1" flipV="1">
          <a:off x="4876554" y="2528839"/>
          <a:ext cx="1141879" cy="96669"/>
        </a:xfrm>
        <a:prstGeom xmlns:a="http://schemas.openxmlformats.org/drawingml/2006/main" prst="straightConnector1">
          <a:avLst/>
        </a:prstGeom>
        <a:ln xmlns:a="http://schemas.openxmlformats.org/drawingml/2006/main" w="19050">
          <a:solidFill>
            <a:schemeClr val="tx1"/>
          </a:solidFill>
          <a:tailEnd type="stealth" w="lg" len="med"/>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0.6562</cdr:x>
      <cdr:y>0.3384</cdr:y>
    </cdr:from>
    <cdr:to>
      <cdr:x>0.73953</cdr:x>
      <cdr:y>0.38353</cdr:y>
    </cdr:to>
    <cdr:cxnSp macro="">
      <cdr:nvCxnSpPr>
        <cdr:cNvPr id="11" name="Straight Arrow Connector 10">
          <a:extLst xmlns:a="http://schemas.openxmlformats.org/drawingml/2006/main">
            <a:ext uri="{FF2B5EF4-FFF2-40B4-BE49-F238E27FC236}">
              <a16:creationId xmlns:a16="http://schemas.microsoft.com/office/drawing/2014/main" id="{01D0C45F-346F-4EDA-97E9-AC20F368005F}"/>
            </a:ext>
          </a:extLst>
        </cdr:cNvPr>
        <cdr:cNvCxnSpPr/>
      </cdr:nvCxnSpPr>
      <cdr:spPr>
        <a:xfrm xmlns:a="http://schemas.openxmlformats.org/drawingml/2006/main" flipH="1">
          <a:off x="5338762" y="1766369"/>
          <a:ext cx="677968" cy="235565"/>
        </a:xfrm>
        <a:prstGeom xmlns:a="http://schemas.openxmlformats.org/drawingml/2006/main" prst="straightConnector1">
          <a:avLst/>
        </a:prstGeom>
        <a:ln xmlns:a="http://schemas.openxmlformats.org/drawingml/2006/main" w="19050">
          <a:solidFill>
            <a:schemeClr val="tx1"/>
          </a:solidFill>
          <a:tailEnd type="stealth" w="lg" len="med"/>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7" y="3"/>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t" anchorCtr="0" compatLnSpc="1">
            <a:prstTxWarp prst="textNoShape">
              <a:avLst/>
            </a:prstTxWarp>
          </a:bodyPr>
          <a:lstStyle>
            <a:lvl1pPr>
              <a:spcBef>
                <a:spcPct val="0"/>
              </a:spcBef>
              <a:defRPr sz="1200">
                <a:latin typeface="Arial" charset="0"/>
              </a:defRPr>
            </a:lvl1pPr>
          </a:lstStyle>
          <a:p>
            <a:endParaRPr lang="de-DE"/>
          </a:p>
        </p:txBody>
      </p:sp>
      <p:sp>
        <p:nvSpPr>
          <p:cNvPr id="110595" name="Rectangle 3"/>
          <p:cNvSpPr>
            <a:spLocks noGrp="1" noChangeArrowheads="1"/>
          </p:cNvSpPr>
          <p:nvPr>
            <p:ph type="dt" sz="quarter" idx="1"/>
          </p:nvPr>
        </p:nvSpPr>
        <p:spPr bwMode="auto">
          <a:xfrm>
            <a:off x="4143598" y="3"/>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t" anchorCtr="0" compatLnSpc="1">
            <a:prstTxWarp prst="textNoShape">
              <a:avLst/>
            </a:prstTxWarp>
          </a:bodyPr>
          <a:lstStyle>
            <a:lvl1pPr algn="r">
              <a:spcBef>
                <a:spcPct val="0"/>
              </a:spcBef>
              <a:defRPr sz="1200">
                <a:latin typeface="Arial" charset="0"/>
              </a:defRPr>
            </a:lvl1pPr>
          </a:lstStyle>
          <a:p>
            <a:endParaRPr lang="de-DE"/>
          </a:p>
        </p:txBody>
      </p:sp>
      <p:sp>
        <p:nvSpPr>
          <p:cNvPr id="110596" name="Rectangle 4"/>
          <p:cNvSpPr>
            <a:spLocks noGrp="1" noChangeArrowheads="1"/>
          </p:cNvSpPr>
          <p:nvPr>
            <p:ph type="ftr" sz="quarter" idx="2"/>
          </p:nvPr>
        </p:nvSpPr>
        <p:spPr bwMode="auto">
          <a:xfrm>
            <a:off x="7" y="9119476"/>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b" anchorCtr="0" compatLnSpc="1">
            <a:prstTxWarp prst="textNoShape">
              <a:avLst/>
            </a:prstTxWarp>
          </a:bodyPr>
          <a:lstStyle>
            <a:lvl1pPr>
              <a:spcBef>
                <a:spcPct val="0"/>
              </a:spcBef>
              <a:defRPr sz="1200">
                <a:latin typeface="Arial" charset="0"/>
              </a:defRPr>
            </a:lvl1pPr>
          </a:lstStyle>
          <a:p>
            <a:endParaRPr lang="de-DE"/>
          </a:p>
        </p:txBody>
      </p:sp>
      <p:sp>
        <p:nvSpPr>
          <p:cNvPr id="110597" name="Rectangle 5"/>
          <p:cNvSpPr>
            <a:spLocks noGrp="1" noChangeArrowheads="1"/>
          </p:cNvSpPr>
          <p:nvPr>
            <p:ph type="sldNum" sz="quarter" idx="3"/>
          </p:nvPr>
        </p:nvSpPr>
        <p:spPr bwMode="auto">
          <a:xfrm>
            <a:off x="4143598" y="9119476"/>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b" anchorCtr="0" compatLnSpc="1">
            <a:prstTxWarp prst="textNoShape">
              <a:avLst/>
            </a:prstTxWarp>
          </a:bodyPr>
          <a:lstStyle>
            <a:lvl1pPr algn="r">
              <a:spcBef>
                <a:spcPct val="0"/>
              </a:spcBef>
              <a:defRPr sz="1200">
                <a:latin typeface="Arial" charset="0"/>
              </a:defRPr>
            </a:lvl1pPr>
          </a:lstStyle>
          <a:p>
            <a:fld id="{0F64D9C5-36F6-47DF-92F3-384CFD2147AA}" type="slidenum">
              <a:rPr lang="de-DE"/>
              <a:pPr/>
              <a:t>‹#›</a:t>
            </a:fld>
            <a:endParaRPr lang="de-DE"/>
          </a:p>
        </p:txBody>
      </p:sp>
    </p:spTree>
    <p:extLst>
      <p:ext uri="{BB962C8B-B14F-4D97-AF65-F5344CB8AC3E}">
        <p14:creationId xmlns:p14="http://schemas.microsoft.com/office/powerpoint/2010/main" val="18838764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1626" name="TxtPlaceHolderPageNumber"/>
          <p:cNvSpPr>
            <a:spLocks noChangeArrowheads="1"/>
          </p:cNvSpPr>
          <p:nvPr/>
        </p:nvSpPr>
        <p:spPr bwMode="auto">
          <a:xfrm>
            <a:off x="6663413" y="9331697"/>
            <a:ext cx="387408" cy="174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lstStyle/>
          <a:p>
            <a:pPr algn="r" eaLnBrk="0" hangingPunct="0">
              <a:spcBef>
                <a:spcPct val="0"/>
              </a:spcBef>
            </a:pPr>
            <a:fld id="{8EE91CA9-31DE-4470-BFAE-27E8560D1CA0}" type="slidenum">
              <a:rPr lang="en-US" sz="600" noProof="0" smtClean="0">
                <a:solidFill>
                  <a:srgbClr val="565C5E"/>
                </a:solidFill>
              </a:rPr>
              <a:t>‹#›</a:t>
            </a:fld>
            <a:endParaRPr lang="en-US" sz="600" noProof="0" dirty="0">
              <a:solidFill>
                <a:srgbClr val="565C5E"/>
              </a:solidFill>
            </a:endParaRPr>
          </a:p>
        </p:txBody>
      </p:sp>
      <p:sp>
        <p:nvSpPr>
          <p:cNvPr id="111629" name="TxtPlaceholderCopyrightDateVersion"/>
          <p:cNvSpPr txBox="1">
            <a:spLocks noChangeArrowheads="1"/>
          </p:cNvSpPr>
          <p:nvPr/>
        </p:nvSpPr>
        <p:spPr bwMode="auto">
          <a:xfrm>
            <a:off x="259563" y="9331697"/>
            <a:ext cx="6392228" cy="1740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noAutofit/>
          </a:bodyPr>
          <a:lstStyle>
            <a:lvl1pPr>
              <a:spcBef>
                <a:spcPct val="0"/>
              </a:spcBef>
              <a:defRPr>
                <a:solidFill>
                  <a:schemeClr val="tx1"/>
                </a:solidFill>
                <a:latin typeface="Arial" charset="0"/>
              </a:defRPr>
            </a:lvl1pPr>
            <a:lvl2pPr marL="254000" indent="-254000">
              <a:spcBef>
                <a:spcPct val="0"/>
              </a:spcBef>
              <a:defRPr>
                <a:solidFill>
                  <a:schemeClr val="tx1"/>
                </a:solidFill>
                <a:latin typeface="Arial" charset="0"/>
              </a:defRPr>
            </a:lvl2pPr>
            <a:lvl3pPr marL="508000" indent="-254000">
              <a:spcBef>
                <a:spcPct val="0"/>
              </a:spcBef>
              <a:defRPr>
                <a:solidFill>
                  <a:schemeClr val="tx1"/>
                </a:solidFill>
                <a:latin typeface="Arial" charset="0"/>
              </a:defRPr>
            </a:lvl3pPr>
            <a:lvl4pPr marL="762000" indent="-254000">
              <a:spcBef>
                <a:spcPct val="0"/>
              </a:spcBef>
              <a:defRPr>
                <a:solidFill>
                  <a:schemeClr val="tx1"/>
                </a:solidFill>
                <a:latin typeface="Arial" charset="0"/>
              </a:defRPr>
            </a:lvl4pPr>
            <a:lvl5pPr marL="1016000" indent="-254000">
              <a:spcBef>
                <a:spcPct val="0"/>
              </a:spcBef>
              <a:defRPr>
                <a:solidFill>
                  <a:schemeClr val="tx1"/>
                </a:solidFill>
                <a:latin typeface="Arial" charset="0"/>
              </a:defRPr>
            </a:lvl5pPr>
            <a:lvl6pPr marL="1473200" indent="-254000" fontAlgn="base">
              <a:spcBef>
                <a:spcPct val="0"/>
              </a:spcBef>
              <a:spcAft>
                <a:spcPct val="0"/>
              </a:spcAft>
              <a:defRPr>
                <a:solidFill>
                  <a:schemeClr val="tx1"/>
                </a:solidFill>
                <a:latin typeface="Arial" charset="0"/>
              </a:defRPr>
            </a:lvl6pPr>
            <a:lvl7pPr marL="1930400" indent="-254000" fontAlgn="base">
              <a:spcBef>
                <a:spcPct val="0"/>
              </a:spcBef>
              <a:spcAft>
                <a:spcPct val="0"/>
              </a:spcAft>
              <a:defRPr>
                <a:solidFill>
                  <a:schemeClr val="tx1"/>
                </a:solidFill>
                <a:latin typeface="Arial" charset="0"/>
              </a:defRPr>
            </a:lvl7pPr>
            <a:lvl8pPr marL="2387600" indent="-254000" fontAlgn="base">
              <a:spcBef>
                <a:spcPct val="0"/>
              </a:spcBef>
              <a:spcAft>
                <a:spcPct val="0"/>
              </a:spcAft>
              <a:defRPr>
                <a:solidFill>
                  <a:schemeClr val="tx1"/>
                </a:solidFill>
                <a:latin typeface="Arial" charset="0"/>
              </a:defRPr>
            </a:lvl8pPr>
            <a:lvl9pPr marL="2844800" indent="-254000" fontAlgn="base">
              <a:spcBef>
                <a:spcPct val="0"/>
              </a:spcBef>
              <a:spcAft>
                <a:spcPct val="0"/>
              </a:spcAft>
              <a:defRPr>
                <a:solidFill>
                  <a:schemeClr val="tx1"/>
                </a:solidFill>
                <a:latin typeface="Arial" charset="0"/>
              </a:defRPr>
            </a:lvl9pPr>
          </a:lstStyle>
          <a:p>
            <a:pPr>
              <a:spcBef>
                <a:spcPct val="20000"/>
              </a:spcBef>
            </a:pPr>
            <a:r>
              <a:rPr lang="en-US" sz="500" noProof="0">
                <a:solidFill>
                  <a:srgbClr val="565C5E"/>
                </a:solidFill>
                <a:latin typeface="Verdana" pitchFamily="34" charset="0"/>
              </a:rPr>
              <a:t>© 2020. Vector North America Inc. All rights reserved. Any distribution or copying is subject to prior written approval by Vector. V7.0 | 2020-04-23</a:t>
            </a:r>
            <a:endParaRPr lang="en-US" sz="500" noProof="0" dirty="0">
              <a:solidFill>
                <a:srgbClr val="565C5E"/>
              </a:solidFill>
              <a:latin typeface="Verdana" pitchFamily="34" charset="0"/>
            </a:endParaRPr>
          </a:p>
        </p:txBody>
      </p:sp>
      <p:sp>
        <p:nvSpPr>
          <p:cNvPr id="3" name="SlidePlaceholder"/>
          <p:cNvSpPr>
            <a:spLocks noGrp="1" noRot="1" noChangeAspect="1"/>
          </p:cNvSpPr>
          <p:nvPr>
            <p:ph type="sldImg" idx="2"/>
          </p:nvPr>
        </p:nvSpPr>
        <p:spPr>
          <a:xfrm>
            <a:off x="234586" y="171450"/>
            <a:ext cx="6862919" cy="3860723"/>
          </a:xfrm>
          <a:prstGeom prst="rect">
            <a:avLst/>
          </a:prstGeom>
          <a:noFill/>
          <a:ln w="12700">
            <a:solidFill>
              <a:prstClr val="black"/>
            </a:solidFill>
          </a:ln>
        </p:spPr>
        <p:txBody>
          <a:bodyPr vert="horz" lIns="91432" tIns="45716" rIns="91432" bIns="45716" rtlCol="0" anchor="ctr"/>
          <a:lstStyle/>
          <a:p>
            <a:endParaRPr lang="en-US" noProof="0" dirty="0"/>
          </a:p>
        </p:txBody>
      </p:sp>
      <p:sp>
        <p:nvSpPr>
          <p:cNvPr id="2" name="TxtPlaceholderNotes"/>
          <p:cNvSpPr>
            <a:spLocks noGrp="1"/>
          </p:cNvSpPr>
          <p:nvPr>
            <p:ph type="body" sz="quarter" idx="3"/>
          </p:nvPr>
        </p:nvSpPr>
        <p:spPr>
          <a:xfrm>
            <a:off x="232444" y="4274545"/>
            <a:ext cx="6857117" cy="4987513"/>
          </a:xfrm>
          <a:prstGeom prst="rect">
            <a:avLst/>
          </a:prstGeom>
        </p:spPr>
        <p:txBody>
          <a:bodyPr vert="horz" lIns="0" tIns="45720" rIns="0" bIns="45720" rtlCol="0"/>
          <a:lstStyle/>
          <a:p>
            <a:pPr lvl="0"/>
            <a:r>
              <a:rPr lang="en-US" noProof="0" dirty="0"/>
              <a:t>Click to add text</a:t>
            </a:r>
          </a:p>
          <a:p>
            <a:pPr lvl="1"/>
            <a:r>
              <a:rPr lang="en-US" noProof="0" dirty="0"/>
              <a:t>level 1, space before 6Pt</a:t>
            </a:r>
          </a:p>
          <a:p>
            <a:pPr lvl="2"/>
            <a:r>
              <a:rPr lang="en-US" noProof="0" dirty="0"/>
              <a:t>level 2, space before 4Pt</a:t>
            </a:r>
          </a:p>
          <a:p>
            <a:pPr lvl="3"/>
            <a:r>
              <a:rPr lang="en-US" noProof="0" dirty="0"/>
              <a:t>level 3, space before 3Pt</a:t>
            </a:r>
          </a:p>
          <a:p>
            <a:pPr lvl="4"/>
            <a:r>
              <a:rPr lang="en-US" noProof="0" dirty="0"/>
              <a:t>level 4, space before 3Pt</a:t>
            </a:r>
          </a:p>
          <a:p>
            <a:pPr lvl="5"/>
            <a:r>
              <a:rPr lang="en-US" noProof="0" dirty="0"/>
              <a:t>level 5, space before 3Pt</a:t>
            </a:r>
          </a:p>
          <a:p>
            <a:pPr lvl="6"/>
            <a:r>
              <a:rPr lang="en-US" noProof="0" dirty="0"/>
              <a:t>level 6, space before 3Pt</a:t>
            </a:r>
          </a:p>
          <a:p>
            <a:pPr lvl="7"/>
            <a:r>
              <a:rPr lang="en-US" noProof="0" dirty="0"/>
              <a:t>level 7, space before 3Pt</a:t>
            </a:r>
          </a:p>
          <a:p>
            <a:pPr lvl="8"/>
            <a:r>
              <a:rPr lang="en-US" noProof="0" dirty="0"/>
              <a:t>level 8, space before 3Pt</a:t>
            </a:r>
          </a:p>
        </p:txBody>
      </p:sp>
    </p:spTree>
    <p:extLst>
      <p:ext uri="{BB962C8B-B14F-4D97-AF65-F5344CB8AC3E}">
        <p14:creationId xmlns:p14="http://schemas.microsoft.com/office/powerpoint/2010/main" val="461225483"/>
      </p:ext>
    </p:extLst>
  </p:cSld>
  <p:clrMap bg1="lt1" tx1="dk1" bg2="lt2" tx2="dk2" accent1="accent1" accent2="accent2" accent3="accent3" accent4="accent4" accent5="accent5" accent6="accent6" hlink="hlink" folHlink="folHlink"/>
  <p:notesStyle>
    <a:lvl1pPr marL="0" marR="0" indent="0" algn="just" defTabSz="914400" rtl="0" eaLnBrk="1" fontAlgn="base" latinLnBrk="0" hangingPunct="1">
      <a:lnSpc>
        <a:spcPct val="100000"/>
      </a:lnSpc>
      <a:spcBef>
        <a:spcPts val="600"/>
      </a:spcBef>
      <a:spcAft>
        <a:spcPct val="0"/>
      </a:spcAft>
      <a:buClrTx/>
      <a:buSzTx/>
      <a:buFontTx/>
      <a:buNone/>
      <a:tabLst/>
      <a:defRPr sz="1000" kern="1200">
        <a:solidFill>
          <a:schemeClr val="tx1"/>
        </a:solidFill>
        <a:latin typeface="Arial" panose="020B0604020202020204" pitchFamily="34" charset="0"/>
        <a:ea typeface="+mn-ea"/>
        <a:cs typeface="+mn-cs"/>
      </a:defRPr>
    </a:lvl1pPr>
    <a:lvl2pPr marL="144000" marR="0" indent="-144000" algn="l" defTabSz="914400" rtl="0" eaLnBrk="1" fontAlgn="base" latinLnBrk="0" hangingPunct="1">
      <a:lnSpc>
        <a:spcPct val="100000"/>
      </a:lnSpc>
      <a:spcBef>
        <a:spcPts val="600"/>
      </a:spcBef>
      <a:spcAft>
        <a:spcPct val="0"/>
      </a:spcAft>
      <a:buClr>
        <a:srgbClr val="B70032"/>
      </a:buClr>
      <a:buSzPct val="75000"/>
      <a:buFont typeface="Wingdings 3" panose="05040102010807070707" pitchFamily="18" charset="2"/>
      <a:buChar char="u"/>
      <a:tabLst/>
      <a:defRPr sz="1000" kern="1200">
        <a:solidFill>
          <a:schemeClr val="tx1"/>
        </a:solidFill>
        <a:latin typeface="Arial" panose="020B0604020202020204" pitchFamily="34" charset="0"/>
        <a:ea typeface="+mn-ea"/>
        <a:cs typeface="+mn-cs"/>
      </a:defRPr>
    </a:lvl2pPr>
    <a:lvl3pPr marL="288000" marR="0" indent="-144000" algn="l" defTabSz="914400" rtl="0" eaLnBrk="1" fontAlgn="base" latinLnBrk="0" hangingPunct="1">
      <a:lnSpc>
        <a:spcPct val="100000"/>
      </a:lnSpc>
      <a:spcBef>
        <a:spcPts val="400"/>
      </a:spcBef>
      <a:spcAft>
        <a:spcPct val="0"/>
      </a:spcAft>
      <a:buClr>
        <a:srgbClr val="B70032"/>
      </a:buClr>
      <a:buSzPct val="75000"/>
      <a:buFont typeface="Wingdings 3" panose="05040102010807070707" pitchFamily="18" charset="2"/>
      <a:buChar char="u"/>
      <a:tabLst/>
      <a:defRPr sz="1000" kern="1200">
        <a:solidFill>
          <a:schemeClr val="tx1"/>
        </a:solidFill>
        <a:latin typeface="Arial" panose="020B0604020202020204" pitchFamily="34" charset="0"/>
        <a:ea typeface="+mn-ea"/>
        <a:cs typeface="+mn-cs"/>
      </a:defRPr>
    </a:lvl3pPr>
    <a:lvl4pPr marL="432000" marR="0" indent="-144000" algn="l" defTabSz="914400" rtl="0" eaLnBrk="1" fontAlgn="base" latinLnBrk="0" hangingPunct="1">
      <a:lnSpc>
        <a:spcPct val="100000"/>
      </a:lnSpc>
      <a:spcBef>
        <a:spcPts val="300"/>
      </a:spcBef>
      <a:spcAft>
        <a:spcPct val="0"/>
      </a:spcAft>
      <a:buClr>
        <a:srgbClr val="B70032"/>
      </a:buClr>
      <a:buSzPct val="75000"/>
      <a:buFont typeface="Verdana" pitchFamily="34" charset="0"/>
      <a:buChar char="&gt;"/>
      <a:tabLst/>
      <a:defRPr sz="1000" kern="1200" baseline="0">
        <a:solidFill>
          <a:schemeClr val="tx1"/>
        </a:solidFill>
        <a:latin typeface="Arial" panose="020B0604020202020204" pitchFamily="34" charset="0"/>
        <a:ea typeface="+mn-ea"/>
        <a:cs typeface="+mn-cs"/>
      </a:defRPr>
    </a:lvl4pPr>
    <a:lvl5pPr marL="576000" marR="0" indent="-144000" algn="l" defTabSz="914400" rtl="0" eaLnBrk="1" fontAlgn="base" latinLnBrk="0" hangingPunct="1">
      <a:lnSpc>
        <a:spcPct val="100000"/>
      </a:lnSpc>
      <a:spcBef>
        <a:spcPts val="300"/>
      </a:spcBef>
      <a:spcAft>
        <a:spcPct val="0"/>
      </a:spcAft>
      <a:buClr>
        <a:srgbClr val="B70032"/>
      </a:buClr>
      <a:buSzPct val="75000"/>
      <a:buFont typeface="Verdana" pitchFamily="34" charset="0"/>
      <a:buChar char="&gt;"/>
      <a:tabLst/>
      <a:defRPr sz="1000" kern="1200">
        <a:solidFill>
          <a:schemeClr val="tx1"/>
        </a:solidFill>
        <a:latin typeface="Arial" panose="020B0604020202020204" pitchFamily="34" charset="0"/>
        <a:ea typeface="+mn-ea"/>
        <a:cs typeface="+mn-cs"/>
      </a:defRPr>
    </a:lvl5pPr>
    <a:lvl6pPr marL="720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baseline="0">
        <a:solidFill>
          <a:schemeClr val="tx1"/>
        </a:solidFill>
        <a:latin typeface="Arial" panose="020B0604020202020204" pitchFamily="34" charset="0"/>
        <a:ea typeface="+mn-ea"/>
        <a:cs typeface="+mn-cs"/>
      </a:defRPr>
    </a:lvl6pPr>
    <a:lvl7pPr marL="864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a:solidFill>
          <a:schemeClr val="tx1"/>
        </a:solidFill>
        <a:latin typeface="Arial" panose="020B0604020202020204" pitchFamily="34" charset="0"/>
        <a:ea typeface="+mn-ea"/>
        <a:cs typeface="+mn-cs"/>
      </a:defRPr>
    </a:lvl7pPr>
    <a:lvl8pPr marL="1008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a:solidFill>
          <a:schemeClr val="tx1"/>
        </a:solidFill>
        <a:latin typeface="Arial" panose="020B0604020202020204" pitchFamily="34" charset="0"/>
        <a:ea typeface="+mn-ea"/>
        <a:cs typeface="+mn-cs"/>
      </a:defRPr>
    </a:lvl8pPr>
    <a:lvl9pPr marL="1152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a:solidFill>
          <a:schemeClr val="tx1"/>
        </a:solidFill>
        <a:latin typeface="Arial" panose="020B0604020202020204" pitchFamily="34" charset="0"/>
        <a:ea typeface="+mn-ea"/>
        <a:cs typeface="+mn-cs"/>
      </a:defRPr>
    </a:lvl9pPr>
  </p:notesStyle>
  <p:extLst mod="1">
    <p:ext uri="{620B2872-D7B9-4A21-9093-7833F8D536E1}">
      <p15:sldGuideLst xmlns:p15="http://schemas.microsoft.com/office/powerpoint/2012/main">
        <p15:guide id="1" pos="146" userDrawn="1">
          <p15:clr>
            <a:srgbClr val="B1B6BA"/>
          </p15:clr>
        </p15:guide>
        <p15:guide id="2" orient="horz" pos="3112" userDrawn="1">
          <p15:clr>
            <a:srgbClr val="B1B6BA"/>
          </p15:clr>
        </p15:guide>
        <p15:guide id="3" orient="horz" pos="3023" userDrawn="1">
          <p15:clr>
            <a:srgbClr val="B1B6BA"/>
          </p15:clr>
        </p15:guide>
        <p15:guide id="4" orient="horz" pos="110" userDrawn="1">
          <p15:clr>
            <a:srgbClr val="B1B6BA"/>
          </p15:clr>
        </p15:guide>
        <p15:guide id="5" pos="4468" userDrawn="1">
          <p15:clr>
            <a:srgbClr val="B1B6BA"/>
          </p15:clr>
        </p15:guide>
        <p15:guide id="6" orient="horz" pos="5834" userDrawn="1">
          <p15:clr>
            <a:srgbClr val="B1B6BA"/>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69A280D-CDFD-47D3-916E-CFD7AD314EA4}"/>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06A43816-75C1-4217-87FD-BD50B96072C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06418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ED356C6-C789-4DF1-97C2-E035E921D756}"/>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EF817064-D2AA-4FB3-B168-ADF6F1DB36F6}"/>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6663053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DFE5025-792C-41B9-A77E-BD226B0DDFFA}"/>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6B48E966-1E13-43E7-856F-85531FA0463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66687779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6D41748-AC67-4456-9448-710A5446C365}"/>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F4AD2BCF-4172-40FB-A1DD-C3B3B1852E2C}"/>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9028963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Source Instrumentation is like leaving bread crumbs behind during application testing …  “Here I am 1, 2, 3 …”</a:t>
            </a:r>
          </a:p>
          <a:p>
            <a:endParaRPr lang="en-US" dirty="0"/>
          </a:p>
          <a:p>
            <a:r>
              <a:rPr lang="en-US" dirty="0"/>
              <a:t>We add procedure calls to your code.  These procedure calls invoke our instrumentation library functions.</a:t>
            </a:r>
          </a:p>
          <a:p>
            <a:endParaRPr lang="en-US" dirty="0"/>
          </a:p>
          <a:p>
            <a:r>
              <a:rPr lang="en-US" dirty="0"/>
              <a:t>The instrumentation library functions basically flip bits in memory to keep track of what statements  or branch outcomes have been executed/taken</a:t>
            </a:r>
          </a:p>
          <a:p>
            <a:endParaRPr lang="en-US" dirty="0"/>
          </a:p>
          <a:p>
            <a:r>
              <a:rPr lang="en-US" dirty="0"/>
              <a:t>It is hard to put an exact number on the overhead, as this is highly dependent on the compiler compile optimization, size of data items, and pointers etc.</a:t>
            </a:r>
          </a:p>
          <a:p>
            <a:endParaRPr lang="en-US" dirty="0"/>
          </a:p>
          <a:p>
            <a:endParaRPr lang="en-US" dirty="0"/>
          </a:p>
        </p:txBody>
      </p:sp>
      <p:sp>
        <p:nvSpPr>
          <p:cNvPr id="5" name="Folienbildplatzhalter 4">
            <a:extLst>
              <a:ext uri="{FF2B5EF4-FFF2-40B4-BE49-F238E27FC236}">
                <a16:creationId xmlns:a16="http://schemas.microsoft.com/office/drawing/2014/main" id="{20FB880C-66E1-4583-A2FC-55FBF63365F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00762919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Most industries require combinations of the basic coverage types</a:t>
            </a:r>
          </a:p>
          <a:p>
            <a:endParaRPr lang="en-US" dirty="0"/>
          </a:p>
          <a:p>
            <a:r>
              <a:rPr lang="en-US" dirty="0"/>
              <a:t>Each Industry has its own terminology for these coverage types:</a:t>
            </a:r>
          </a:p>
          <a:p>
            <a:endParaRPr lang="en-US" dirty="0"/>
          </a:p>
          <a:p>
            <a:r>
              <a:rPr lang="en-US" dirty="0"/>
              <a:t>From the VectorCAST Tools Menu, you can select the Industry Type.</a:t>
            </a:r>
          </a:p>
          <a:p>
            <a:endParaRPr lang="en-US" dirty="0"/>
          </a:p>
          <a:p>
            <a:r>
              <a:rPr lang="en-US" dirty="0"/>
              <a:t>This will affect the coverage choices that you see in the other menus</a:t>
            </a:r>
          </a:p>
          <a:p>
            <a:endParaRPr lang="en-US" dirty="0"/>
          </a:p>
        </p:txBody>
      </p:sp>
      <p:sp>
        <p:nvSpPr>
          <p:cNvPr id="5" name="Folienbildplatzhalter 4">
            <a:extLst>
              <a:ext uri="{FF2B5EF4-FFF2-40B4-BE49-F238E27FC236}">
                <a16:creationId xmlns:a16="http://schemas.microsoft.com/office/drawing/2014/main" id="{F2FA7816-4AC9-4A1F-AAFD-058DDE8C3FF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6656024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If you are always using the same kind of coverage, you can set this option at the top of your project, or override it individually in each env.</a:t>
            </a:r>
          </a:p>
          <a:p>
            <a:endParaRPr lang="en-US" dirty="0"/>
          </a:p>
          <a:p>
            <a:r>
              <a:rPr lang="en-US" dirty="0"/>
              <a:t>In the New Environment Wizard will be set to the default value.</a:t>
            </a:r>
          </a:p>
          <a:p>
            <a:endParaRPr lang="en-US" dirty="0"/>
          </a:p>
          <a:p>
            <a:r>
              <a:rPr lang="en-US" dirty="0"/>
              <a:t>You can change the coverage type at any time, via the “Coverage” menu item.</a:t>
            </a:r>
          </a:p>
          <a:p>
            <a:endParaRPr lang="en-US" dirty="0"/>
          </a:p>
          <a:p>
            <a:r>
              <a:rPr lang="en-US" dirty="0"/>
              <a:t>You will always know what kind of coverage is selected, by looking at the status bar at the Very bottom of the VC window.</a:t>
            </a:r>
          </a:p>
          <a:p>
            <a:endParaRPr lang="en-US" dirty="0"/>
          </a:p>
          <a:p>
            <a:endParaRPr lang="en-US" dirty="0"/>
          </a:p>
        </p:txBody>
      </p:sp>
      <p:sp>
        <p:nvSpPr>
          <p:cNvPr id="5" name="Folienbildplatzhalter 4">
            <a:extLst>
              <a:ext uri="{FF2B5EF4-FFF2-40B4-BE49-F238E27FC236}">
                <a16:creationId xmlns:a16="http://schemas.microsoft.com/office/drawing/2014/main" id="{B54C2E20-AD34-4B66-8575-5DAE518BA30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29585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Analysis is based on a single function at a time, does not</a:t>
            </a:r>
          </a:p>
          <a:p>
            <a:r>
              <a:rPr lang="en-US" dirty="0"/>
              <a:t>Take into account overall complexity of an application.</a:t>
            </a:r>
          </a:p>
          <a:p>
            <a:endParaRPr lang="en-US" dirty="0"/>
          </a:p>
          <a:p>
            <a:r>
              <a:rPr lang="en-US" dirty="0"/>
              <a:t>Many projects use this number to identify “out of control” functions.</a:t>
            </a:r>
          </a:p>
          <a:p>
            <a:endParaRPr lang="en-US" dirty="0"/>
          </a:p>
          <a:p>
            <a:r>
              <a:rPr lang="en-US" dirty="0"/>
              <a:t>Here’s the point:</a:t>
            </a:r>
          </a:p>
          <a:p>
            <a:r>
              <a:rPr lang="en-US" dirty="0"/>
              <a:t>If you have deeply nested if-then-else constructs, then I think we can all agree that</a:t>
            </a:r>
          </a:p>
          <a:p>
            <a:r>
              <a:rPr lang="en-US" dirty="0"/>
              <a:t>It is really hard to understand and debug those functions.</a:t>
            </a:r>
          </a:p>
        </p:txBody>
      </p:sp>
      <p:sp>
        <p:nvSpPr>
          <p:cNvPr id="5" name="Folienbildplatzhalter 4">
            <a:extLst>
              <a:ext uri="{FF2B5EF4-FFF2-40B4-BE49-F238E27FC236}">
                <a16:creationId xmlns:a16="http://schemas.microsoft.com/office/drawing/2014/main" id="{BB926510-A89F-4E7D-8CE8-4A65A0F17AE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9707035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45B935A-25C8-4EF4-BB02-0FA8B31279A2}"/>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A0B4424B-132C-414A-8379-59AA928DA071}"/>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97435534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VectorCAST has a very sophisticated Code Coverage Viewer</a:t>
            </a:r>
          </a:p>
          <a:p>
            <a:endParaRPr lang="en-US" dirty="0"/>
          </a:p>
          <a:p>
            <a:r>
              <a:rPr lang="en-US" dirty="0"/>
              <a:t>When you run a test with code coverage active, remember: look at the </a:t>
            </a:r>
          </a:p>
          <a:p>
            <a:r>
              <a:rPr lang="en-US" dirty="0"/>
              <a:t>status bar to see if coverage is initialized and active.</a:t>
            </a:r>
          </a:p>
          <a:p>
            <a:endParaRPr lang="en-US" dirty="0"/>
          </a:p>
          <a:p>
            <a:r>
              <a:rPr lang="en-US" dirty="0"/>
              <a:t>We use a built in SQL database for the coverage data for performance.</a:t>
            </a:r>
          </a:p>
          <a:p>
            <a:endParaRPr lang="en-US" dirty="0"/>
          </a:p>
          <a:p>
            <a:r>
              <a:rPr lang="en-US" dirty="0"/>
              <a:t>If there is a checkbox next to the test name, then coverage data is available.</a:t>
            </a:r>
          </a:p>
          <a:p>
            <a:r>
              <a:rPr lang="en-US" dirty="0"/>
              <a:t>In the screen shot, Tests 1 and 3 have coverage data available, but test 2 does not (no checkbox)</a:t>
            </a:r>
          </a:p>
          <a:p>
            <a:endParaRPr lang="en-US" dirty="0"/>
          </a:p>
          <a:p>
            <a:r>
              <a:rPr lang="en-US" dirty="0"/>
              <a:t>If you click on a the box next to the Test Name, then the coverage viewer will open.</a:t>
            </a:r>
          </a:p>
          <a:p>
            <a:endParaRPr lang="en-US" dirty="0"/>
          </a:p>
          <a:p>
            <a:r>
              <a:rPr lang="en-US" dirty="0"/>
              <a:t>You can also, right click on the a unit name or function name and choose: View Coverage.</a:t>
            </a:r>
          </a:p>
          <a:p>
            <a:endParaRPr lang="en-US" dirty="0"/>
          </a:p>
          <a:p>
            <a:r>
              <a:rPr lang="en-US" dirty="0"/>
              <a:t>If you select a sub-program and right-click, the viewer will open to that sub-program</a:t>
            </a:r>
          </a:p>
          <a:p>
            <a:endParaRPr lang="en-US" dirty="0"/>
          </a:p>
          <a:p>
            <a:r>
              <a:rPr lang="en-US" dirty="0"/>
              <a:t>A coverage viewer is available for each UUT.</a:t>
            </a:r>
          </a:p>
          <a:p>
            <a:endParaRPr lang="en-US" dirty="0"/>
          </a:p>
          <a:p>
            <a:endParaRPr lang="en-US" dirty="0"/>
          </a:p>
        </p:txBody>
      </p:sp>
      <p:sp>
        <p:nvSpPr>
          <p:cNvPr id="5" name="Folienbildplatzhalter 4">
            <a:extLst>
              <a:ext uri="{FF2B5EF4-FFF2-40B4-BE49-F238E27FC236}">
                <a16:creationId xmlns:a16="http://schemas.microsoft.com/office/drawing/2014/main" id="{CFC38B27-1338-4564-91B1-35823E9C6C2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76714042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Reference the following components</a:t>
            </a:r>
          </a:p>
          <a:p>
            <a:endParaRPr lang="en-US" dirty="0"/>
          </a:p>
          <a:p>
            <a:r>
              <a:rPr lang="en-US" dirty="0"/>
              <a:t>The name of the Unit will be displayed in the “tab”</a:t>
            </a:r>
          </a:p>
          <a:p>
            <a:r>
              <a:rPr lang="en-US" dirty="0"/>
              <a:t>There will be one “tab” for each UUT that you “open” the viewer for</a:t>
            </a:r>
          </a:p>
          <a:p>
            <a:r>
              <a:rPr lang="en-US" dirty="0"/>
              <a:t>The first column of numbers is the function number in the file</a:t>
            </a:r>
          </a:p>
          <a:p>
            <a:r>
              <a:rPr lang="en-US" dirty="0"/>
              <a:t>The second column is the statement number in the function</a:t>
            </a:r>
          </a:p>
          <a:p>
            <a:r>
              <a:rPr lang="en-US" dirty="0"/>
              <a:t>The coverage for the whole file is displayed in the top right</a:t>
            </a:r>
          </a:p>
          <a:p>
            <a:r>
              <a:rPr lang="en-US" dirty="0"/>
              <a:t>Colors can be controlled via the “Coverage” tab of the Tool Options Dialog</a:t>
            </a:r>
          </a:p>
          <a:p>
            <a:endParaRPr lang="en-US" dirty="0"/>
          </a:p>
          <a:p>
            <a:r>
              <a:rPr lang="en-US" dirty="0"/>
              <a:t>The “circle icon” with the minus icon can blow up blow down a function</a:t>
            </a:r>
          </a:p>
          <a:p>
            <a:r>
              <a:rPr lang="en-US" dirty="0"/>
              <a:t>The “page icon” will open the original source file for that function</a:t>
            </a:r>
          </a:p>
        </p:txBody>
      </p:sp>
      <p:sp>
        <p:nvSpPr>
          <p:cNvPr id="5" name="Folienbildplatzhalter 4">
            <a:extLst>
              <a:ext uri="{FF2B5EF4-FFF2-40B4-BE49-F238E27FC236}">
                <a16:creationId xmlns:a16="http://schemas.microsoft.com/office/drawing/2014/main" id="{0A923479-FAE1-417D-AA4A-BC077BB7069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94580857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Metrics Report is a tabular summary of the code coverage.</a:t>
            </a:r>
          </a:p>
          <a:p>
            <a:endParaRPr lang="en-US" dirty="0"/>
          </a:p>
          <a:p>
            <a:r>
              <a:rPr lang="en-US" dirty="0"/>
              <a:t>Like the Coverage Viewer tab, the table reflects the coverage data</a:t>
            </a:r>
          </a:p>
          <a:p>
            <a:r>
              <a:rPr lang="en-US" dirty="0"/>
              <a:t>For all tests that have their checkboxes selected.</a:t>
            </a:r>
          </a:p>
          <a:p>
            <a:endParaRPr lang="en-US" dirty="0"/>
          </a:p>
          <a:p>
            <a:r>
              <a:rPr lang="en-US" dirty="0"/>
              <a:t>Depending on the type of Coverage selected, there will be 2 or more columns of data.</a:t>
            </a:r>
          </a:p>
          <a:p>
            <a:r>
              <a:rPr lang="en-US" dirty="0"/>
              <a:t>Complexity will always exist, followed by columns for Statement, Branch, and MC/DC Pair Coverage.</a:t>
            </a:r>
          </a:p>
          <a:p>
            <a:endParaRPr lang="en-US" dirty="0"/>
          </a:p>
          <a:p>
            <a:r>
              <a:rPr lang="en-US" dirty="0"/>
              <a:t>View is dynamic, if you click on and off a checkbox the table will update to reflect</a:t>
            </a:r>
          </a:p>
          <a:p>
            <a:r>
              <a:rPr lang="en-US" dirty="0"/>
              <a:t>The tests that are selected.</a:t>
            </a:r>
          </a:p>
          <a:p>
            <a:endParaRPr lang="en-US" dirty="0"/>
          </a:p>
          <a:p>
            <a:r>
              <a:rPr lang="en-US" dirty="0"/>
              <a:t>Basis Path Tab is something we will discuss in a separate module</a:t>
            </a:r>
          </a:p>
        </p:txBody>
      </p:sp>
      <p:sp>
        <p:nvSpPr>
          <p:cNvPr id="5" name="Folienbildplatzhalter 4">
            <a:extLst>
              <a:ext uri="{FF2B5EF4-FFF2-40B4-BE49-F238E27FC236}">
                <a16:creationId xmlns:a16="http://schemas.microsoft.com/office/drawing/2014/main" id="{A4B23765-2F8D-475A-859A-5497D234B12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342285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1BF3CA1-6104-4EFC-A8E3-DE8B63E6BCDB}"/>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AE1EFD51-95BB-4C14-8A91-0FEB829D363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0238235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 addition to the interactive viewer, you can also generate HTML or Text reports showing</a:t>
            </a:r>
          </a:p>
          <a:p>
            <a:endParaRPr lang="en-US" dirty="0"/>
          </a:p>
          <a:p>
            <a:r>
              <a:rPr lang="en-US" dirty="0"/>
              <a:t>The Code Coverage (annotated source), and the Metrics Table.</a:t>
            </a:r>
          </a:p>
          <a:p>
            <a:endParaRPr lang="en-US" dirty="0"/>
          </a:p>
          <a:p>
            <a:r>
              <a:rPr lang="en-US" dirty="0"/>
              <a:t>There are two ways to do this</a:t>
            </a:r>
          </a:p>
          <a:p>
            <a:r>
              <a:rPr lang="en-US" dirty="0"/>
              <a:t>Use the “Test -&gt; View” menu</a:t>
            </a:r>
          </a:p>
          <a:p>
            <a:r>
              <a:rPr lang="en-US" dirty="0"/>
              <a:t>While the Viewer is open, choose File -&gt; Save, or click on the Tool Bar “Disk” icon.</a:t>
            </a:r>
          </a:p>
          <a:p>
            <a:endParaRPr lang="en-US" dirty="0"/>
          </a:p>
          <a:p>
            <a:r>
              <a:rPr lang="en-US" dirty="0"/>
              <a:t>There are three reports that have coverage information</a:t>
            </a:r>
          </a:p>
          <a:p>
            <a:r>
              <a:rPr lang="en-US" dirty="0"/>
              <a:t>Metrics Report, looks just like the Metrics Tab in the Viewer</a:t>
            </a:r>
          </a:p>
          <a:p>
            <a:r>
              <a:rPr lang="en-US" dirty="0"/>
              <a:t>Aggregate Coverage Report, just like the Coverage Tab in the Viewer </a:t>
            </a:r>
          </a:p>
          <a:p>
            <a:r>
              <a:rPr lang="en-US" dirty="0"/>
              <a:t>Test Case Management Report, has pass fail status for tests, and Metrics Report together</a:t>
            </a:r>
          </a:p>
          <a:p>
            <a:endParaRPr lang="en-US" dirty="0"/>
          </a:p>
          <a:p>
            <a:r>
              <a:rPr lang="en-US" dirty="0"/>
              <a:t>There are three reports that have coverage information</a:t>
            </a:r>
          </a:p>
          <a:p>
            <a:r>
              <a:rPr lang="en-US" dirty="0"/>
              <a:t>Metrics Report, looks just like the Metrics Tab in the Viewer</a:t>
            </a:r>
          </a:p>
          <a:p>
            <a:r>
              <a:rPr lang="en-US" dirty="0"/>
              <a:t>Aggregate Coverage Report, just like the Coverage Tab in the Viewer </a:t>
            </a:r>
          </a:p>
          <a:p>
            <a:r>
              <a:rPr lang="en-US" dirty="0"/>
              <a:t>Test Case Management Report, has pass fail status for tests, and Metrics Report together</a:t>
            </a:r>
          </a:p>
          <a:p>
            <a:endParaRPr lang="en-US" dirty="0"/>
          </a:p>
          <a:p>
            <a:endParaRPr lang="en-US" dirty="0"/>
          </a:p>
        </p:txBody>
      </p:sp>
      <p:sp>
        <p:nvSpPr>
          <p:cNvPr id="5" name="Folienbildplatzhalter 4">
            <a:extLst>
              <a:ext uri="{FF2B5EF4-FFF2-40B4-BE49-F238E27FC236}">
                <a16:creationId xmlns:a16="http://schemas.microsoft.com/office/drawing/2014/main" id="{489C334C-9979-4D2A-8E17-AC5EA6949D7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1159027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Because source code instrumentation is intrusive many customers want</a:t>
            </a:r>
          </a:p>
          <a:p>
            <a:r>
              <a:rPr lang="en-US" dirty="0"/>
              <a:t>To run the same test cases with code coverage on (to prove the completeness of testing)</a:t>
            </a:r>
          </a:p>
          <a:p>
            <a:endParaRPr lang="en-US" dirty="0"/>
          </a:p>
          <a:p>
            <a:r>
              <a:rPr lang="en-US" dirty="0"/>
              <a:t>And with code coverage off (to prove that they get the same results)</a:t>
            </a:r>
          </a:p>
          <a:p>
            <a:endParaRPr lang="en-US" dirty="0"/>
          </a:p>
          <a:p>
            <a:r>
              <a:rPr lang="en-US" dirty="0"/>
              <a:t>With Avionics (DO178B) this is required.</a:t>
            </a:r>
          </a:p>
          <a:p>
            <a:endParaRPr lang="en-US" dirty="0"/>
          </a:p>
          <a:p>
            <a:r>
              <a:rPr lang="en-US" dirty="0"/>
              <a:t>The Status Bar shows if coverage is enabled or disabled.</a:t>
            </a:r>
          </a:p>
          <a:p>
            <a:r>
              <a:rPr lang="en-US" dirty="0"/>
              <a:t> </a:t>
            </a:r>
          </a:p>
          <a:p>
            <a:endParaRPr lang="en-US" dirty="0"/>
          </a:p>
        </p:txBody>
      </p:sp>
      <p:sp>
        <p:nvSpPr>
          <p:cNvPr id="5" name="Folienbildplatzhalter 4">
            <a:extLst>
              <a:ext uri="{FF2B5EF4-FFF2-40B4-BE49-F238E27FC236}">
                <a16:creationId xmlns:a16="http://schemas.microsoft.com/office/drawing/2014/main" id="{5E0E85CC-D172-46C8-B85D-478C75C986D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86026142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50FABF4-69DB-4156-AA58-97B5D0037ED2}"/>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3C54CD52-123C-46E9-95C4-CBEBAEAD620C}"/>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332464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  Cyclomatic Complexity Index is defined to be the number of linearly independent paths through a program's source code.  When generating Basis Path tests, the number of tests will equal the Cyclomatic Complexity Index.</a:t>
            </a:r>
          </a:p>
        </p:txBody>
      </p:sp>
      <p:sp>
        <p:nvSpPr>
          <p:cNvPr id="5" name="Folienbildplatzhalter 4">
            <a:extLst>
              <a:ext uri="{FF2B5EF4-FFF2-40B4-BE49-F238E27FC236}">
                <a16:creationId xmlns:a16="http://schemas.microsoft.com/office/drawing/2014/main" id="{55FCFC2A-722A-46EF-8450-C9B0F45239A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6107950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Source Code Instrumentation.  VectorCAST certainly Analyzes the Source Code to figure out the instrumentation, but the instrumented code is what collects the coverage data.</a:t>
            </a:r>
          </a:p>
          <a:p>
            <a:endParaRPr lang="en-US" dirty="0"/>
          </a:p>
          <a:p>
            <a:r>
              <a:rPr lang="en-US" dirty="0"/>
              <a:t>Nothing is done wrt to Object Code.</a:t>
            </a:r>
          </a:p>
        </p:txBody>
      </p:sp>
      <p:sp>
        <p:nvSpPr>
          <p:cNvPr id="5" name="Folienbildplatzhalter 4">
            <a:extLst>
              <a:ext uri="{FF2B5EF4-FFF2-40B4-BE49-F238E27FC236}">
                <a16:creationId xmlns:a16="http://schemas.microsoft.com/office/drawing/2014/main" id="{A87C3D9B-E9AB-43A8-AB77-3B472D00B2D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0834783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8CD4BA4-FC4C-40A7-B4CF-3F95959E013C}"/>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7A063D5A-334B-452D-A420-5288B8BB1651}"/>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05996665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Don’t explain each of these … there are following slides for this, just</a:t>
            </a:r>
          </a:p>
          <a:p>
            <a:r>
              <a:rPr lang="en-US" dirty="0"/>
              <a:t>Go through the list and say:</a:t>
            </a:r>
          </a:p>
          <a:p>
            <a:endParaRPr lang="en-US" dirty="0"/>
          </a:p>
          <a:p>
            <a:r>
              <a:rPr lang="en-US" dirty="0"/>
              <a:t>In this module we are going to learn some of the basics of …</a:t>
            </a:r>
          </a:p>
          <a:p>
            <a:endParaRPr lang="en-US" dirty="0"/>
          </a:p>
          <a:p>
            <a:r>
              <a:rPr lang="en-US" dirty="0"/>
              <a:t>We’ll show you how to …</a:t>
            </a:r>
          </a:p>
        </p:txBody>
      </p:sp>
      <p:sp>
        <p:nvSpPr>
          <p:cNvPr id="5" name="Folienbildplatzhalter 4">
            <a:extLst>
              <a:ext uri="{FF2B5EF4-FFF2-40B4-BE49-F238E27FC236}">
                <a16:creationId xmlns:a16="http://schemas.microsoft.com/office/drawing/2014/main" id="{2FFCC37C-B090-4390-BE0D-90317916DBE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93137329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From the Project View,  you can get a report on any node by doing RightMouse-&gt;Reporting.  Only those items under that Node will be shown.</a:t>
            </a:r>
          </a:p>
          <a:p>
            <a:endParaRPr lang="en-US" dirty="0"/>
          </a:p>
          <a:p>
            <a:r>
              <a:rPr lang="en-US" dirty="0"/>
              <a:t>Summary Report of all environments under that node.</a:t>
            </a:r>
          </a:p>
          <a:p>
            <a:endParaRPr lang="en-US" dirty="0"/>
          </a:p>
          <a:p>
            <a:endParaRPr lang="en-US" dirty="0"/>
          </a:p>
          <a:p>
            <a:endParaRPr lang="en-US" dirty="0"/>
          </a:p>
        </p:txBody>
      </p:sp>
      <p:sp>
        <p:nvSpPr>
          <p:cNvPr id="5" name="Folienbildplatzhalter 4">
            <a:extLst>
              <a:ext uri="{FF2B5EF4-FFF2-40B4-BE49-F238E27FC236}">
                <a16:creationId xmlns:a16="http://schemas.microsoft.com/office/drawing/2014/main" id="{DCF342C5-9A15-4904-AF71-FA3229DF5CE2}"/>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81429120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All Reports are under Test-&gt;View</a:t>
            </a:r>
          </a:p>
          <a:p>
            <a:endParaRPr lang="en-US" dirty="0"/>
          </a:p>
        </p:txBody>
      </p:sp>
      <p:sp>
        <p:nvSpPr>
          <p:cNvPr id="5" name="Folienbildplatzhalter 4">
            <a:extLst>
              <a:ext uri="{FF2B5EF4-FFF2-40B4-BE49-F238E27FC236}">
                <a16:creationId xmlns:a16="http://schemas.microsoft.com/office/drawing/2014/main" id="{DCF342C5-9A15-4904-AF71-FA3229DF5CE2}"/>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67099343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Top Menu Item: “Always use all results in reports” </a:t>
            </a:r>
          </a:p>
          <a:p>
            <a:r>
              <a:rPr lang="en-US" dirty="0"/>
              <a:t>	only applies to coverage checkboxes for each test.</a:t>
            </a:r>
          </a:p>
          <a:p>
            <a:endParaRPr lang="en-US" dirty="0"/>
          </a:p>
          <a:p>
            <a:r>
              <a:rPr lang="en-US" dirty="0"/>
              <a:t>Test Case Reports are Context sensitive</a:t>
            </a:r>
          </a:p>
          <a:p>
            <a:r>
              <a:rPr lang="en-US" dirty="0"/>
              <a:t>	Reports will contain data for all tests that are selected</a:t>
            </a:r>
          </a:p>
          <a:p>
            <a:r>
              <a:rPr lang="en-US" dirty="0"/>
              <a:t>	Click on root of Test Case Tree (Environment Name) to see ALL reports</a:t>
            </a:r>
          </a:p>
          <a:p>
            <a:endParaRPr lang="en-US" dirty="0"/>
          </a:p>
          <a:p>
            <a:r>
              <a:rPr lang="en-US" dirty="0"/>
              <a:t>TOC section of report, has hyperlinks to the individual sections</a:t>
            </a:r>
          </a:p>
        </p:txBody>
      </p:sp>
      <p:sp>
        <p:nvSpPr>
          <p:cNvPr id="5" name="Folienbildplatzhalter 4">
            <a:extLst>
              <a:ext uri="{FF2B5EF4-FFF2-40B4-BE49-F238E27FC236}">
                <a16:creationId xmlns:a16="http://schemas.microsoft.com/office/drawing/2014/main" id="{41DE2AB8-8FB8-4EC9-B4A0-EEE22C6E5CE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325455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52C6A10-7C67-4778-B3EE-107102386B13}"/>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C28BF13E-1AC7-4291-B5AE-BA208CF73958}"/>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40957178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hyperlinks allow you to quickly go to the desired section.</a:t>
            </a:r>
          </a:p>
          <a:p>
            <a:endParaRPr lang="en-US" dirty="0"/>
          </a:p>
        </p:txBody>
      </p:sp>
      <p:sp>
        <p:nvSpPr>
          <p:cNvPr id="5" name="Folienbildplatzhalter 4">
            <a:extLst>
              <a:ext uri="{FF2B5EF4-FFF2-40B4-BE49-F238E27FC236}">
                <a16:creationId xmlns:a16="http://schemas.microsoft.com/office/drawing/2014/main" id="{41DE2AB8-8FB8-4EC9-B4A0-EEE22C6E5CE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45960905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Report Options allow customization of Reports</a:t>
            </a:r>
          </a:p>
          <a:p>
            <a:endParaRPr lang="en-US" dirty="0"/>
          </a:p>
          <a:p>
            <a:r>
              <a:rPr lang="en-US" dirty="0"/>
              <a:t>Too many options to mention here.  The lab will go thru some of these options, but someone in the group may want to go thru all of these options as homework.  That person can be the lucky on to be the Report Specialist.</a:t>
            </a:r>
          </a:p>
          <a:p>
            <a:endParaRPr lang="en-US" dirty="0"/>
          </a:p>
          <a:p>
            <a:endParaRPr lang="en-US" dirty="0"/>
          </a:p>
        </p:txBody>
      </p:sp>
      <p:sp>
        <p:nvSpPr>
          <p:cNvPr id="5" name="Folienbildplatzhalter 4">
            <a:extLst>
              <a:ext uri="{FF2B5EF4-FFF2-40B4-BE49-F238E27FC236}">
                <a16:creationId xmlns:a16="http://schemas.microsoft.com/office/drawing/2014/main" id="{A8BA8F97-3016-4F92-AF87-5462CB652DC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94554231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Multiple tests could be selected, in which case you would see multiple tests in the Contents</a:t>
            </a:r>
          </a:p>
        </p:txBody>
      </p:sp>
      <p:sp>
        <p:nvSpPr>
          <p:cNvPr id="5" name="Folienbildplatzhalter 4">
            <a:extLst>
              <a:ext uri="{FF2B5EF4-FFF2-40B4-BE49-F238E27FC236}">
                <a16:creationId xmlns:a16="http://schemas.microsoft.com/office/drawing/2014/main" id="{A8BA8F97-3016-4F92-AF87-5462CB652DC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61772802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Multiple tests could be selected, in which case you would see multiple tests in the Contents</a:t>
            </a:r>
          </a:p>
          <a:p>
            <a:endParaRPr lang="en-US" dirty="0"/>
          </a:p>
          <a:p>
            <a:endParaRPr lang="en-US" dirty="0"/>
          </a:p>
        </p:txBody>
      </p:sp>
      <p:sp>
        <p:nvSpPr>
          <p:cNvPr id="5" name="Folienbildplatzhalter 4">
            <a:extLst>
              <a:ext uri="{FF2B5EF4-FFF2-40B4-BE49-F238E27FC236}">
                <a16:creationId xmlns:a16="http://schemas.microsoft.com/office/drawing/2014/main" id="{A8BA8F97-3016-4F92-AF87-5462CB652DC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57769282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Multiple tests could be selected, in which case you would see multiple tests in the Contents</a:t>
            </a:r>
          </a:p>
          <a:p>
            <a:endParaRPr lang="en-US" dirty="0"/>
          </a:p>
        </p:txBody>
      </p:sp>
      <p:sp>
        <p:nvSpPr>
          <p:cNvPr id="5" name="Folienbildplatzhalter 4">
            <a:extLst>
              <a:ext uri="{FF2B5EF4-FFF2-40B4-BE49-F238E27FC236}">
                <a16:creationId xmlns:a16="http://schemas.microsoft.com/office/drawing/2014/main" id="{A8BA8F97-3016-4F92-AF87-5462CB652DC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25480862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A8BA8F97-3016-4F92-AF87-5462CB652DC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67500639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If there were multiple units inside the environment, they would all show up in the Contents</a:t>
            </a:r>
          </a:p>
          <a:p>
            <a:endParaRPr lang="en-US" dirty="0"/>
          </a:p>
          <a:p>
            <a:endParaRPr lang="en-US" dirty="0"/>
          </a:p>
        </p:txBody>
      </p:sp>
      <p:sp>
        <p:nvSpPr>
          <p:cNvPr id="5" name="Folienbildplatzhalter 4">
            <a:extLst>
              <a:ext uri="{FF2B5EF4-FFF2-40B4-BE49-F238E27FC236}">
                <a16:creationId xmlns:a16="http://schemas.microsoft.com/office/drawing/2014/main" id="{A8BA8F97-3016-4F92-AF87-5462CB652DC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15522360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A8BA8F97-3016-4F92-AF87-5462CB652DC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65287449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There can be more than just 1 set of data and you would have notes for each one.</a:t>
            </a:r>
          </a:p>
          <a:p>
            <a:endParaRPr lang="en-US" dirty="0"/>
          </a:p>
        </p:txBody>
      </p:sp>
      <p:sp>
        <p:nvSpPr>
          <p:cNvPr id="5" name="Folienbildplatzhalter 4">
            <a:extLst>
              <a:ext uri="{FF2B5EF4-FFF2-40B4-BE49-F238E27FC236}">
                <a16:creationId xmlns:a16="http://schemas.microsoft.com/office/drawing/2014/main" id="{A8BA8F97-3016-4F92-AF87-5462CB652DC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73869383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By default stdout and stderr are not captured</a:t>
            </a:r>
          </a:p>
          <a:p>
            <a:endParaRPr lang="en-US" dirty="0"/>
          </a:p>
          <a:p>
            <a:r>
              <a:rPr lang="en-US" dirty="0"/>
              <a:t>This can be handy if you stub a System Specific Output Routine (say “log_msg()”) to do a printf instead.  That way, you can capture the i/o that you would typically be output on the System output device.</a:t>
            </a:r>
          </a:p>
          <a:p>
            <a:endParaRPr lang="en-US" dirty="0"/>
          </a:p>
          <a:p>
            <a:r>
              <a:rPr lang="en-US" dirty="0"/>
              <a:t>Sometimes the Application will have a verbose mode where they use printf, or out to stream status to stdout, or stderr</a:t>
            </a:r>
          </a:p>
          <a:p>
            <a:endParaRPr lang="en-US" dirty="0"/>
          </a:p>
          <a:p>
            <a:r>
              <a:rPr lang="en-US" dirty="0"/>
              <a:t>You will also see stdout from the harness</a:t>
            </a:r>
          </a:p>
          <a:p>
            <a:endParaRPr lang="en-US" dirty="0"/>
          </a:p>
          <a:p>
            <a:endParaRPr lang="en-US" dirty="0"/>
          </a:p>
        </p:txBody>
      </p:sp>
      <p:sp>
        <p:nvSpPr>
          <p:cNvPr id="5" name="Folienbildplatzhalter 4">
            <a:extLst>
              <a:ext uri="{FF2B5EF4-FFF2-40B4-BE49-F238E27FC236}">
                <a16:creationId xmlns:a16="http://schemas.microsoft.com/office/drawing/2014/main" id="{9E1E0F12-FD41-44E5-AE86-6C5029D7D87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200670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558C2F5-1D9F-4477-94D4-94191A7A4382}"/>
              </a:ext>
            </a:extLst>
          </p:cNvPr>
          <p:cNvSpPr>
            <a:spLocks noGrp="1" noRot="1" noChangeAspect="1"/>
          </p:cNvSpPr>
          <p:nvPr>
            <p:ph type="sldImg"/>
          </p:nvPr>
        </p:nvSpPr>
        <p:spPr>
          <a:xfrm>
            <a:off x="234950" y="171450"/>
            <a:ext cx="6862763" cy="3860800"/>
          </a:xfrm>
        </p:spPr>
      </p:sp>
      <p:sp>
        <p:nvSpPr>
          <p:cNvPr id="5" name="Notizenplatzhalter 4">
            <a:extLst>
              <a:ext uri="{FF2B5EF4-FFF2-40B4-BE49-F238E27FC236}">
                <a16:creationId xmlns:a16="http://schemas.microsoft.com/office/drawing/2014/main" id="{A610BDF3-A027-425B-BB94-37D8924AA94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35855251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You will notice a column in the Test Case editor, next to the “Type” with a Printer Icon</a:t>
            </a:r>
          </a:p>
          <a:p>
            <a:endParaRPr lang="en-US" dirty="0"/>
          </a:p>
          <a:p>
            <a:r>
              <a:rPr lang="en-US" dirty="0"/>
              <a:t>This column indicates that the data item will be displayed in the Execution Report</a:t>
            </a:r>
          </a:p>
          <a:p>
            <a:endParaRPr lang="en-US" dirty="0"/>
          </a:p>
          <a:p>
            <a:r>
              <a:rPr lang="en-US" dirty="0"/>
              <a:t>Default handling: If an Input Value or Expected Value Set =&gt; Data Item in Report</a:t>
            </a:r>
          </a:p>
          <a:p>
            <a:endParaRPr lang="en-US" dirty="0"/>
          </a:p>
          <a:p>
            <a:r>
              <a:rPr lang="en-US" dirty="0"/>
              <a:t>You can over-ride the default handling by using the right click menu in the Print Column</a:t>
            </a:r>
          </a:p>
          <a:p>
            <a:endParaRPr lang="en-US" dirty="0"/>
          </a:p>
          <a:p>
            <a:r>
              <a:rPr lang="en-US" dirty="0"/>
              <a:t>If you over-ride to: Show in Report you will see an Icon with a Check Mark</a:t>
            </a:r>
          </a:p>
          <a:p>
            <a:r>
              <a:rPr lang="en-US" dirty="0"/>
              <a:t>If you over-ride to: Hide from Report, you will see and Icon with an X</a:t>
            </a:r>
          </a:p>
        </p:txBody>
      </p:sp>
      <p:sp>
        <p:nvSpPr>
          <p:cNvPr id="5" name="Folienbildplatzhalter 4">
            <a:extLst>
              <a:ext uri="{FF2B5EF4-FFF2-40B4-BE49-F238E27FC236}">
                <a16:creationId xmlns:a16="http://schemas.microsoft.com/office/drawing/2014/main" id="{10029CAA-CB0B-41D7-BFC3-C14D94BEFD2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55354638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There can be more than just 1 set of data and you would have notes for each one.</a:t>
            </a:r>
          </a:p>
          <a:p>
            <a:endParaRPr lang="en-US" dirty="0"/>
          </a:p>
        </p:txBody>
      </p:sp>
      <p:sp>
        <p:nvSpPr>
          <p:cNvPr id="5" name="Folienbildplatzhalter 4">
            <a:extLst>
              <a:ext uri="{FF2B5EF4-FFF2-40B4-BE49-F238E27FC236}">
                <a16:creationId xmlns:a16="http://schemas.microsoft.com/office/drawing/2014/main" id="{A8BA8F97-3016-4F92-AF87-5462CB652DC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4987161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47BA25B-E983-4896-A3E6-E2A5C7E4C720}"/>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CF583A6-33BE-40F5-969A-D94B79673162}"/>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82153538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One good thing to note here is that all reports can be found thru the Test-&gt;View Menu.</a:t>
            </a:r>
          </a:p>
          <a:p>
            <a:endParaRPr lang="en-US" dirty="0"/>
          </a:p>
          <a:p>
            <a:r>
              <a:rPr lang="en-US" dirty="0"/>
              <a:t>Option D is the correct answer.</a:t>
            </a:r>
          </a:p>
          <a:p>
            <a:endParaRPr lang="en-US" dirty="0"/>
          </a:p>
        </p:txBody>
      </p:sp>
      <p:sp>
        <p:nvSpPr>
          <p:cNvPr id="5" name="Folienbildplatzhalter 4">
            <a:extLst>
              <a:ext uri="{FF2B5EF4-FFF2-40B4-BE49-F238E27FC236}">
                <a16:creationId xmlns:a16="http://schemas.microsoft.com/office/drawing/2014/main" id="{AF3132AF-1C38-4EF7-B992-209FF6D682E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3952677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just" defTabSz="914400" rtl="0" eaLnBrk="1" fontAlgn="base" latinLnBrk="0" hangingPunct="1">
              <a:lnSpc>
                <a:spcPct val="100000"/>
              </a:lnSpc>
              <a:spcBef>
                <a:spcPts val="600"/>
              </a:spcBef>
              <a:spcAft>
                <a:spcPct val="0"/>
              </a:spcAft>
              <a:buClrTx/>
              <a:buSzTx/>
              <a:buFontTx/>
              <a:buNone/>
              <a:tabLst/>
              <a:defRPr/>
            </a:pPr>
            <a:r>
              <a:rPr lang="en-US" dirty="0"/>
              <a:t>Option E is correct, but you can also argue Option A.  The notes always appear in the Data report, but are only in the Mgmt report if “Verbose” is turned on.  The notes never appear in the Execution Report.</a:t>
            </a:r>
          </a:p>
          <a:p>
            <a:pPr marL="0" marR="0" lvl="0" indent="0" algn="just" defTabSz="914400" rtl="0" eaLnBrk="1" fontAlgn="base" latinLnBrk="0" hangingPunct="1">
              <a:lnSpc>
                <a:spcPct val="100000"/>
              </a:lnSpc>
              <a:spcBef>
                <a:spcPts val="600"/>
              </a:spcBef>
              <a:spcAft>
                <a:spcPct val="0"/>
              </a:spcAft>
              <a:buClrTx/>
              <a:buSzTx/>
              <a:buFontTx/>
              <a:buNone/>
              <a:tabLst/>
              <a:defRPr/>
            </a:pPr>
            <a:endParaRPr lang="en-US" dirty="0"/>
          </a:p>
          <a:p>
            <a:pPr marL="0" marR="0" lvl="0" indent="0" algn="just" defTabSz="914400" rtl="0" eaLnBrk="1" fontAlgn="base" latinLnBrk="0" hangingPunct="1">
              <a:lnSpc>
                <a:spcPct val="100000"/>
              </a:lnSpc>
              <a:spcBef>
                <a:spcPts val="600"/>
              </a:spcBef>
              <a:spcAft>
                <a:spcPct val="0"/>
              </a:spcAft>
              <a:buClrTx/>
              <a:buSzTx/>
              <a:buFontTx/>
              <a:buNone/>
              <a:tabLst/>
              <a:defRPr/>
            </a:pPr>
            <a:endParaRPr lang="en-US" dirty="0"/>
          </a:p>
        </p:txBody>
      </p:sp>
      <p:sp>
        <p:nvSpPr>
          <p:cNvPr id="5" name="Folienbildplatzhalter 4">
            <a:extLst>
              <a:ext uri="{FF2B5EF4-FFF2-40B4-BE49-F238E27FC236}">
                <a16:creationId xmlns:a16="http://schemas.microsoft.com/office/drawing/2014/main" id="{AF3132AF-1C38-4EF7-B992-209FF6D682E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4368442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265A7F5-D82E-432F-B980-054DC92E5624}"/>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B5CB94C8-29F2-4541-89A6-6646787F96EC}"/>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21441818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Don’t explain each of these … there are following slides for this, just</a:t>
            </a:r>
          </a:p>
          <a:p>
            <a:r>
              <a:rPr lang="en-US" dirty="0"/>
              <a:t>Go through the list and say:</a:t>
            </a:r>
          </a:p>
          <a:p>
            <a:endParaRPr lang="en-US" dirty="0"/>
          </a:p>
          <a:p>
            <a:r>
              <a:rPr lang="en-US" dirty="0"/>
              <a:t>In this module we are going to learn some of the basics of …</a:t>
            </a:r>
          </a:p>
          <a:p>
            <a:endParaRPr lang="en-US" dirty="0"/>
          </a:p>
          <a:p>
            <a:r>
              <a:rPr lang="en-US" dirty="0"/>
              <a:t>We’ll show you how to …</a:t>
            </a:r>
          </a:p>
        </p:txBody>
      </p:sp>
      <p:sp>
        <p:nvSpPr>
          <p:cNvPr id="5" name="Folienbildplatzhalter 4">
            <a:extLst>
              <a:ext uri="{FF2B5EF4-FFF2-40B4-BE49-F238E27FC236}">
                <a16:creationId xmlns:a16="http://schemas.microsoft.com/office/drawing/2014/main" id="{7A7AC55B-D2A1-4095-B38A-D710C0B05ED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34696661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8FDF09EA-97F5-4BB3-9699-5D8DC7FE98C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48216099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1"/>
            <a:r>
              <a:rPr lang="en-US" dirty="0"/>
              <a:t>If you don’t leverage the time and money spent on testing, you are wasting time and money</a:t>
            </a:r>
          </a:p>
          <a:p>
            <a:endParaRPr lang="en-US" dirty="0"/>
          </a:p>
          <a:p>
            <a:pPr lvl="1"/>
            <a:r>
              <a:rPr lang="en-US" dirty="0"/>
              <a:t>You _WILL_ introduce bugs when you change your application, no doubt!</a:t>
            </a:r>
          </a:p>
          <a:p>
            <a:endParaRPr lang="en-US" dirty="0"/>
          </a:p>
          <a:p>
            <a:pPr lvl="1"/>
            <a:r>
              <a:rPr lang="en-US" dirty="0"/>
              <a:t>Finite number of patches to be reviewed</a:t>
            </a:r>
          </a:p>
          <a:p>
            <a:pPr lvl="1"/>
            <a:r>
              <a:rPr lang="en-US" dirty="0"/>
              <a:t>Conversely months later it may take days to find the source of the bug</a:t>
            </a:r>
          </a:p>
          <a:p>
            <a:endParaRPr lang="en-US" dirty="0"/>
          </a:p>
          <a:p>
            <a:pPr lvl="1"/>
            <a:r>
              <a:rPr lang="en-US" dirty="0"/>
              <a:t>The biggest reason that engineers don’t re-factor code is the lack of adequate test cases</a:t>
            </a:r>
          </a:p>
          <a:p>
            <a:pPr lvl="1"/>
            <a:endParaRPr lang="en-US" dirty="0"/>
          </a:p>
          <a:p>
            <a:pPr lvl="1"/>
            <a:r>
              <a:rPr lang="en-US" dirty="0"/>
              <a:t>Re-factoring code is risky – I might break something!</a:t>
            </a:r>
          </a:p>
          <a:p>
            <a:pPr lvl="1"/>
            <a:r>
              <a:rPr lang="en-US" dirty="0"/>
              <a:t>Robust test infrastructure means code can be re-factored with confidence</a:t>
            </a:r>
          </a:p>
          <a:p>
            <a:pPr lvl="1"/>
            <a:endParaRPr lang="en-US" dirty="0"/>
          </a:p>
          <a:p>
            <a:pPr lvl="1"/>
            <a:r>
              <a:rPr lang="en-US" dirty="0"/>
              <a:t>Minimal maintenance required if tests are constantly maintained</a:t>
            </a:r>
          </a:p>
          <a:p>
            <a:pPr lvl="1"/>
            <a:r>
              <a:rPr lang="en-US" dirty="0"/>
              <a:t>Huge effort if tests are updated only at release time</a:t>
            </a:r>
          </a:p>
          <a:p>
            <a:endParaRPr lang="en-US" dirty="0"/>
          </a:p>
          <a:p>
            <a:endParaRPr lang="en-US" dirty="0"/>
          </a:p>
        </p:txBody>
      </p:sp>
      <p:sp>
        <p:nvSpPr>
          <p:cNvPr id="5" name="Folienbildplatzhalter 4">
            <a:extLst>
              <a:ext uri="{FF2B5EF4-FFF2-40B4-BE49-F238E27FC236}">
                <a16:creationId xmlns:a16="http://schemas.microsoft.com/office/drawing/2014/main" id="{9B0E461A-8FA1-43C2-A151-73637602FA2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06677967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means that you are not changing test code when the application changes</a:t>
            </a:r>
          </a:p>
          <a:p>
            <a:endParaRPr lang="en-US" dirty="0"/>
          </a:p>
          <a:p>
            <a:r>
              <a:rPr lang="en-US" dirty="0"/>
              <a:t>Because of this decoupling of the test data from the test harness, there</a:t>
            </a:r>
          </a:p>
          <a:p>
            <a:r>
              <a:rPr lang="en-US" dirty="0"/>
              <a:t>Is very little maintenance of the tests needed to re-use them as the code changes</a:t>
            </a:r>
          </a:p>
          <a:p>
            <a:endParaRPr lang="en-US" dirty="0"/>
          </a:p>
          <a:p>
            <a:r>
              <a:rPr lang="en-US" dirty="0"/>
              <a:t>If you have the same version of the tool, the same tests, and the same source code</a:t>
            </a:r>
          </a:p>
          <a:p>
            <a:r>
              <a:rPr lang="en-US" dirty="0"/>
              <a:t>You can ALWAYS  re-run the same test, even 10 years from now.</a:t>
            </a:r>
          </a:p>
          <a:p>
            <a:endParaRPr lang="en-US" dirty="0"/>
          </a:p>
          <a:p>
            <a:endParaRPr lang="en-US" dirty="0"/>
          </a:p>
        </p:txBody>
      </p:sp>
      <p:sp>
        <p:nvSpPr>
          <p:cNvPr id="5" name="Folienbildplatzhalter 4">
            <a:extLst>
              <a:ext uri="{FF2B5EF4-FFF2-40B4-BE49-F238E27FC236}">
                <a16:creationId xmlns:a16="http://schemas.microsoft.com/office/drawing/2014/main" id="{37AB7474-8529-416F-8273-DE2479542C6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25258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izenplatzhalter 4">
            <a:extLst>
              <a:ext uri="{FF2B5EF4-FFF2-40B4-BE49-F238E27FC236}">
                <a16:creationId xmlns:a16="http://schemas.microsoft.com/office/drawing/2014/main" id="{A87935EF-C09E-42D4-9D5D-8E2FD6456277}"/>
              </a:ext>
            </a:extLst>
          </p:cNvPr>
          <p:cNvSpPr>
            <a:spLocks noGrp="1"/>
          </p:cNvSpPr>
          <p:nvPr>
            <p:ph type="body" idx="1"/>
          </p:nvPr>
        </p:nvSpPr>
        <p:spPr/>
        <p:txBody>
          <a:bodyPr/>
          <a:lstStyle/>
          <a:p>
            <a:r>
              <a:rPr lang="en-US" dirty="0"/>
              <a:t>If you can figure out how to test something manually, we can help you figure out how to do the test with VectorCAST</a:t>
            </a:r>
          </a:p>
          <a:p>
            <a:endParaRPr lang="en-US" dirty="0"/>
          </a:p>
          <a:p>
            <a:r>
              <a:rPr lang="en-US" dirty="0"/>
              <a:t>Compiler must be on your path before starting VC</a:t>
            </a:r>
          </a:p>
          <a:p>
            <a:r>
              <a:rPr lang="en-US" dirty="0"/>
              <a:t>Open a shell, type compile command, is the command found?</a:t>
            </a:r>
          </a:p>
          <a:p>
            <a:endParaRPr lang="en-US" dirty="0"/>
          </a:p>
          <a:p>
            <a:r>
              <a:rPr lang="en-US" dirty="0"/>
              <a:t>For C the UUT must compile, that means all of the headers must be available</a:t>
            </a:r>
          </a:p>
          <a:p>
            <a:endParaRPr lang="en-US" dirty="0"/>
          </a:p>
          <a:p>
            <a:r>
              <a:rPr lang="en-US" dirty="0"/>
              <a:t>For Ada, the UUT spec and body must compile, that means all of the dependent specs must also be available and compile.   We DO NOT Stub specs!!</a:t>
            </a:r>
          </a:p>
        </p:txBody>
      </p:sp>
      <p:sp>
        <p:nvSpPr>
          <p:cNvPr id="4" name="Folienbildplatzhalter 3">
            <a:extLst>
              <a:ext uri="{FF2B5EF4-FFF2-40B4-BE49-F238E27FC236}">
                <a16:creationId xmlns:a16="http://schemas.microsoft.com/office/drawing/2014/main" id="{12325EA6-5F1F-4F05-8CFE-84DAF66AA9E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8365690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24121DC-4802-42E9-901E-1EC6CB9F2C94}"/>
              </a:ext>
            </a:extLst>
          </p:cNvPr>
          <p:cNvSpPr>
            <a:spLocks noGrp="1" noRot="1" noChangeAspect="1"/>
          </p:cNvSpPr>
          <p:nvPr>
            <p:ph type="sldImg"/>
          </p:nvPr>
        </p:nvSpPr>
        <p:spPr>
          <a:xfrm>
            <a:off x="234950" y="171450"/>
            <a:ext cx="6862763" cy="3860800"/>
          </a:xfrm>
        </p:spPr>
      </p:sp>
      <p:sp>
        <p:nvSpPr>
          <p:cNvPr id="5" name="Notizenplatzhalter 4">
            <a:extLst>
              <a:ext uri="{FF2B5EF4-FFF2-40B4-BE49-F238E27FC236}">
                <a16:creationId xmlns:a16="http://schemas.microsoft.com/office/drawing/2014/main" id="{8758DE99-7D85-4339-BCB3-FD082E634870}"/>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73975319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clicast is the name of the executable for the command line tool</a:t>
            </a:r>
          </a:p>
          <a:p>
            <a:endParaRPr lang="en-US" dirty="0"/>
          </a:p>
          <a:p>
            <a:r>
              <a:rPr lang="en-US" dirty="0"/>
              <a:t>It is located in the normal installation directory %VECTORCAST_DIR%   $VECTORCAST_DIR</a:t>
            </a:r>
          </a:p>
          <a:p>
            <a:endParaRPr lang="en-US" dirty="0"/>
          </a:p>
          <a:p>
            <a:r>
              <a:rPr lang="en-US" dirty="0"/>
              <a:t>Commands are context sensitive …</a:t>
            </a:r>
          </a:p>
          <a:p>
            <a:endParaRPr lang="en-US" dirty="0"/>
          </a:p>
          <a:p>
            <a:r>
              <a:rPr lang="en-US" dirty="0"/>
              <a:t>	If you provide only a “–u unit” argument, and then say, “execute run” clicast will run all tests for the enviro.</a:t>
            </a:r>
          </a:p>
          <a:p>
            <a:endParaRPr lang="en-US" dirty="0"/>
          </a:p>
          <a:p>
            <a:r>
              <a:rPr lang="en-US" dirty="0"/>
              <a:t>	If you also provide a “-s subprogram” argument then “execute run” clicast will run all tests for that sub-program</a:t>
            </a:r>
          </a:p>
          <a:p>
            <a:endParaRPr lang="en-US" dirty="0"/>
          </a:p>
        </p:txBody>
      </p:sp>
      <p:sp>
        <p:nvSpPr>
          <p:cNvPr id="5" name="Folienbildplatzhalter 4">
            <a:extLst>
              <a:ext uri="{FF2B5EF4-FFF2-40B4-BE49-F238E27FC236}">
                <a16:creationId xmlns:a16="http://schemas.microsoft.com/office/drawing/2014/main" id="{E415F6CB-1624-46B0-8A02-24F98BD5AD7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8971260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CAPs in the commands show the minimum string need to make the command unique.</a:t>
            </a:r>
          </a:p>
          <a:p>
            <a:endParaRPr lang="en-US" dirty="0"/>
          </a:p>
          <a:p>
            <a:r>
              <a:rPr lang="en-US" dirty="0"/>
              <a:t>Each time you type a command it will show you either a single command help or the next category</a:t>
            </a:r>
          </a:p>
          <a:p>
            <a:endParaRPr lang="en-US" dirty="0"/>
          </a:p>
          <a:p>
            <a:r>
              <a:rPr lang="en-US" dirty="0"/>
              <a:t>For example, “help execute” will show all of the possible “execute” commands.</a:t>
            </a:r>
          </a:p>
          <a:p>
            <a:r>
              <a:rPr lang="en-US" dirty="0"/>
              <a:t>“help execute run” will show you the description of that single command.</a:t>
            </a:r>
          </a:p>
          <a:p>
            <a:endParaRPr lang="en-US" dirty="0"/>
          </a:p>
          <a:p>
            <a:endParaRPr lang="en-US" dirty="0"/>
          </a:p>
        </p:txBody>
      </p:sp>
      <p:sp>
        <p:nvSpPr>
          <p:cNvPr id="5" name="Folienbildplatzhalter 4">
            <a:extLst>
              <a:ext uri="{FF2B5EF4-FFF2-40B4-BE49-F238E27FC236}">
                <a16:creationId xmlns:a16="http://schemas.microsoft.com/office/drawing/2014/main" id="{54ADF15C-A18F-43DB-91A8-D2FB2058A74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38003141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7C4BD43-979F-400E-9CC4-2B44D98F5EF0}"/>
              </a:ext>
            </a:extLst>
          </p:cNvPr>
          <p:cNvSpPr>
            <a:spLocks noGrp="1" noRot="1" noChangeAspect="1"/>
          </p:cNvSpPr>
          <p:nvPr>
            <p:ph type="sldImg"/>
          </p:nvPr>
        </p:nvSpPr>
        <p:spPr>
          <a:xfrm>
            <a:off x="234950" y="171450"/>
            <a:ext cx="6862763" cy="3860800"/>
          </a:xfrm>
        </p:spPr>
      </p:sp>
      <p:sp>
        <p:nvSpPr>
          <p:cNvPr id="5" name="Notizenplatzhalter 4">
            <a:extLst>
              <a:ext uri="{FF2B5EF4-FFF2-40B4-BE49-F238E27FC236}">
                <a16:creationId xmlns:a16="http://schemas.microsoft.com/office/drawing/2014/main" id="{47DC2DC1-C810-414B-B40E-1B3A5AB01CA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3915931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Colored heat map indicates areas of most concern.  In this view, the size of the box indicates the size of the module (# of Statements) whereas the color indicates Code Coverage.  Green is good, Red is bad.</a:t>
            </a:r>
          </a:p>
          <a:p>
            <a:endParaRPr lang="en-US" dirty="0"/>
          </a:p>
        </p:txBody>
      </p:sp>
      <p:sp>
        <p:nvSpPr>
          <p:cNvPr id="5" name="Folienbildplatzhalter 4">
            <a:extLst>
              <a:ext uri="{FF2B5EF4-FFF2-40B4-BE49-F238E27FC236}">
                <a16:creationId xmlns:a16="http://schemas.microsoft.com/office/drawing/2014/main" id="{73DD1733-1398-4315-92F9-06A32DD66F0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76023727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Key Features</a:t>
            </a:r>
          </a:p>
          <a:p>
            <a:r>
              <a:rPr lang="en-US" dirty="0"/>
              <a:t>Explain why de-couple is key</a:t>
            </a:r>
          </a:p>
          <a:p>
            <a:r>
              <a:rPr lang="en-US" dirty="0"/>
              <a:t>Just need to maintain test scripts as code changes not the harness code</a:t>
            </a:r>
          </a:p>
          <a:p>
            <a:endParaRPr lang="en-US" dirty="0"/>
          </a:p>
          <a:p>
            <a:r>
              <a:rPr lang="en-US" dirty="0"/>
              <a:t>Harness code can be re-generated any time</a:t>
            </a:r>
          </a:p>
          <a:p>
            <a:endParaRPr lang="en-US" dirty="0"/>
          </a:p>
          <a:p>
            <a:r>
              <a:rPr lang="en-US" dirty="0"/>
              <a:t>Plain ASCII, CM diffs are easy to understand</a:t>
            </a:r>
          </a:p>
          <a:p>
            <a:endParaRPr lang="en-US" dirty="0"/>
          </a:p>
          <a:p>
            <a:r>
              <a:rPr lang="en-US" dirty="0"/>
              <a:t>Easy to build perl, python, or awk to take data from other tools, sources</a:t>
            </a:r>
          </a:p>
          <a:p>
            <a:endParaRPr lang="en-US" dirty="0"/>
          </a:p>
          <a:p>
            <a:r>
              <a:rPr lang="en-US" dirty="0"/>
              <a:t>CSV data can be directly imported, we have a module for that</a:t>
            </a:r>
          </a:p>
          <a:p>
            <a:endParaRPr lang="en-US" dirty="0"/>
          </a:p>
          <a:p>
            <a:r>
              <a:rPr lang="en-US" dirty="0"/>
              <a:t>Some people actually hand type scripts, wouldn’t recommend it </a:t>
            </a:r>
            <a:r>
              <a:rPr lang="en-US" dirty="0">
                <a:sym typeface="Wingdings" pitchFamily="2" charset="2"/>
              </a:rPr>
              <a:t> but possible.</a:t>
            </a:r>
            <a:endParaRPr lang="en-US" dirty="0"/>
          </a:p>
          <a:p>
            <a:endParaRPr lang="en-US" dirty="0"/>
          </a:p>
          <a:p>
            <a:r>
              <a:rPr lang="en-US" dirty="0"/>
              <a:t>Template will show all commands that area available for a particular environment</a:t>
            </a:r>
          </a:p>
          <a:p>
            <a:r>
              <a:rPr lang="en-US" dirty="0"/>
              <a:t>		</a:t>
            </a:r>
          </a:p>
        </p:txBody>
      </p:sp>
      <p:sp>
        <p:nvSpPr>
          <p:cNvPr id="5" name="Folienbildplatzhalter 4">
            <a:extLst>
              <a:ext uri="{FF2B5EF4-FFF2-40B4-BE49-F238E27FC236}">
                <a16:creationId xmlns:a16="http://schemas.microsoft.com/office/drawing/2014/main" id="{DA7C08CB-8DD2-48A9-8AEA-099EDC1D3C0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62924771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Generally, if you want to understand the syntax, build a test in the GUI and then dump it to a script</a:t>
            </a:r>
          </a:p>
          <a:p>
            <a:endParaRPr lang="en-US" dirty="0"/>
          </a:p>
          <a:p>
            <a:r>
              <a:rPr lang="en-US" dirty="0"/>
              <a:t>Key things to point out:</a:t>
            </a:r>
          </a:p>
          <a:p>
            <a:r>
              <a:rPr lang="en-US" dirty="0"/>
              <a:t>	One line for each scalar input or expected value</a:t>
            </a:r>
          </a:p>
          <a:p>
            <a:r>
              <a:rPr lang="en-US" dirty="0"/>
              <a:t>	TEST.NEW and TEST.END delimit the case</a:t>
            </a:r>
          </a:p>
          <a:p>
            <a:r>
              <a:rPr lang="en-US" dirty="0"/>
              <a:t>	We stubbed by prototype, so the stub functions have:</a:t>
            </a:r>
          </a:p>
          <a:p>
            <a:r>
              <a:rPr lang="en-US" dirty="0"/>
              <a:t>		uut_prototype_stubs before the function name</a:t>
            </a:r>
          </a:p>
          <a:p>
            <a:endParaRPr lang="en-US" dirty="0"/>
          </a:p>
          <a:p>
            <a:r>
              <a:rPr lang="en-US" dirty="0"/>
              <a:t>There are a lot of variations to the syntax, many related to user code those will be discussed during the user code labs	</a:t>
            </a:r>
          </a:p>
          <a:p>
            <a:endParaRPr lang="en-US" dirty="0"/>
          </a:p>
          <a:p>
            <a:endParaRPr lang="en-US" dirty="0"/>
          </a:p>
        </p:txBody>
      </p:sp>
      <p:sp>
        <p:nvSpPr>
          <p:cNvPr id="5" name="Folienbildplatzhalter 4">
            <a:extLst>
              <a:ext uri="{FF2B5EF4-FFF2-40B4-BE49-F238E27FC236}">
                <a16:creationId xmlns:a16="http://schemas.microsoft.com/office/drawing/2014/main" id="{85630DE5-A3C1-41A0-BDEB-4AB7B46A6E4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71695837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Changing values and importing is a common use</a:t>
            </a:r>
          </a:p>
          <a:p>
            <a:r>
              <a:rPr lang="en-US" dirty="0"/>
              <a:t>	</a:t>
            </a:r>
          </a:p>
          <a:p>
            <a:endParaRPr lang="en-US" dirty="0"/>
          </a:p>
        </p:txBody>
      </p:sp>
      <p:sp>
        <p:nvSpPr>
          <p:cNvPr id="5" name="Folienbildplatzhalter 4">
            <a:extLst>
              <a:ext uri="{FF2B5EF4-FFF2-40B4-BE49-F238E27FC236}">
                <a16:creationId xmlns:a16="http://schemas.microsoft.com/office/drawing/2014/main" id="{5C578C53-0CD5-4CDB-8C82-EF5F8FF9C61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14976628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Changing values and importing is a common use</a:t>
            </a:r>
          </a:p>
          <a:p>
            <a:r>
              <a:rPr lang="en-US" dirty="0"/>
              <a:t>	</a:t>
            </a:r>
          </a:p>
          <a:p>
            <a:endParaRPr lang="en-US" dirty="0"/>
          </a:p>
        </p:txBody>
      </p:sp>
      <p:sp>
        <p:nvSpPr>
          <p:cNvPr id="5" name="Folienbildplatzhalter 4">
            <a:extLst>
              <a:ext uri="{FF2B5EF4-FFF2-40B4-BE49-F238E27FC236}">
                <a16:creationId xmlns:a16="http://schemas.microsoft.com/office/drawing/2014/main" id="{CD57FEDD-5FB1-4F02-98DE-FF9F9534103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1255269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C0C8CFB-4ADD-485E-9A67-B46C2A81E894}"/>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0181E500-9045-429A-875E-45935D28AA44}"/>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785040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izenplatzhalter 4">
            <a:extLst>
              <a:ext uri="{FF2B5EF4-FFF2-40B4-BE49-F238E27FC236}">
                <a16:creationId xmlns:a16="http://schemas.microsoft.com/office/drawing/2014/main" id="{A87935EF-C09E-42D4-9D5D-8E2FD6456277}"/>
              </a:ext>
            </a:extLst>
          </p:cNvPr>
          <p:cNvSpPr>
            <a:spLocks noGrp="1"/>
          </p:cNvSpPr>
          <p:nvPr>
            <p:ph type="body" idx="1"/>
          </p:nvPr>
        </p:nvSpPr>
        <p:spPr/>
        <p:txBody>
          <a:bodyPr/>
          <a:lstStyle/>
          <a:p>
            <a:r>
              <a:rPr lang="en-US" dirty="0"/>
              <a:t>This code represents how you might do Unit Testing without an Automated Test Tools.</a:t>
            </a:r>
          </a:p>
          <a:p>
            <a:endParaRPr lang="en-US" dirty="0"/>
          </a:p>
          <a:p>
            <a:r>
              <a:rPr lang="en-US" dirty="0"/>
              <a:t>The code on the right is the UUT.  The code on the left is the Test Driver.  All the Test Driver has to do is set the global variables and run the code.  This is similar to what VectorCAST does, and it is good to explain that all param values in VC are stored in Global Objects. </a:t>
            </a:r>
          </a:p>
        </p:txBody>
      </p:sp>
      <p:sp>
        <p:nvSpPr>
          <p:cNvPr id="4" name="Folienbildplatzhalter 3">
            <a:extLst>
              <a:ext uri="{FF2B5EF4-FFF2-40B4-BE49-F238E27FC236}">
                <a16:creationId xmlns:a16="http://schemas.microsoft.com/office/drawing/2014/main" id="{3EF2B1C2-956A-4A6A-9A21-11241F2A380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0498880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All of the above</a:t>
            </a:r>
          </a:p>
          <a:p>
            <a:endParaRPr lang="en-US" dirty="0"/>
          </a:p>
          <a:p>
            <a:r>
              <a:rPr lang="en-US" dirty="0"/>
              <a:t>A- Since the scripts are ASCII Text files, they are convenient to store into any CM system.</a:t>
            </a:r>
          </a:p>
          <a:p>
            <a:r>
              <a:rPr lang="en-US" dirty="0"/>
              <a:t>B- Tests can be easily exported from one environment and imported into another</a:t>
            </a:r>
          </a:p>
          <a:p>
            <a:r>
              <a:rPr lang="en-US" dirty="0"/>
              <a:t>C- Data from other tools can be easily converted into VectorCAST scripts</a:t>
            </a:r>
          </a:p>
        </p:txBody>
      </p:sp>
      <p:sp>
        <p:nvSpPr>
          <p:cNvPr id="5" name="Folienbildplatzhalter 4">
            <a:extLst>
              <a:ext uri="{FF2B5EF4-FFF2-40B4-BE49-F238E27FC236}">
                <a16:creationId xmlns:a16="http://schemas.microsoft.com/office/drawing/2014/main" id="{CF08DC33-C94A-4A6D-B36E-D090B55B3BA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00151108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0B34A2C-8161-42AF-B772-6B81241620CC}"/>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C4F242D-43D5-47F0-8F97-2CD546BFD4BF}"/>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54583886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module is a introductory exposure to testing C++ code</a:t>
            </a:r>
          </a:p>
          <a:p>
            <a:endParaRPr lang="en-US" dirty="0"/>
          </a:p>
          <a:p>
            <a:r>
              <a:rPr lang="en-US" dirty="0"/>
              <a:t>The use of VectorCAST is mostly exactly the same, so we will concentrate here on the things that are different, or specific to c++</a:t>
            </a:r>
          </a:p>
        </p:txBody>
      </p:sp>
      <p:sp>
        <p:nvSpPr>
          <p:cNvPr id="5" name="Folienbildplatzhalter 4">
            <a:extLst>
              <a:ext uri="{FF2B5EF4-FFF2-40B4-BE49-F238E27FC236}">
                <a16:creationId xmlns:a16="http://schemas.microsoft.com/office/drawing/2014/main" id="{E6D6BD48-C589-423B-BE2D-6496E3138D4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71104102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We create one global object for each “testable” class the global objects are pointers to the class so that you can create an object of any sub-class type</a:t>
            </a:r>
          </a:p>
          <a:p>
            <a:pPr lvl="0"/>
            <a:endParaRPr lang="en-US" dirty="0"/>
          </a:p>
          <a:p>
            <a:pPr lvl="0"/>
            <a:r>
              <a:rPr lang="en-US" dirty="0"/>
              <a:t>Instances are created as part of the Test Case</a:t>
            </a:r>
          </a:p>
          <a:p>
            <a:pPr lvl="0"/>
            <a:r>
              <a:rPr lang="en-US" dirty="0"/>
              <a:t>If Instance is not created the test will most likely seg fault at run time usually the first time a class member is accessed (because there is no memory declared for it)</a:t>
            </a:r>
          </a:p>
          <a:p>
            <a:endParaRPr lang="en-US" dirty="0"/>
          </a:p>
          <a:p>
            <a:r>
              <a:rPr lang="en-US" dirty="0"/>
              <a:t>So in the top screen shot, we are testing “getArea” and we use the “&lt;&lt;GLOBAL&gt;&gt;” section of the test editor to create the class instance.  We get into the details for the choices next</a:t>
            </a:r>
          </a:p>
          <a:p>
            <a:endParaRPr lang="en-US" dirty="0"/>
          </a:p>
          <a:p>
            <a:r>
              <a:rPr lang="en-US" dirty="0"/>
              <a:t>In the bottom screen shot, we create an explicit test for a constructor, In this case, we would use that as the first slot in a compound test</a:t>
            </a:r>
          </a:p>
          <a:p>
            <a:endParaRPr lang="en-US" dirty="0"/>
          </a:p>
          <a:p>
            <a:r>
              <a:rPr lang="en-US" dirty="0"/>
              <a:t>Also, you can create an  &lt;&lt;INIT&gt;&gt; test, and tag that test as auto-init, then it will run whenever you run other tests</a:t>
            </a:r>
          </a:p>
          <a:p>
            <a:endParaRPr lang="en-US" dirty="0"/>
          </a:p>
          <a:p>
            <a:pPr lvl="0"/>
            <a:r>
              <a:rPr lang="en-US" dirty="0"/>
              <a:t>If you are going to call one method at a time, then usually you will just setup the class instance as part of the simple test case.</a:t>
            </a:r>
          </a:p>
          <a:p>
            <a:pPr lvl="0"/>
            <a:endParaRPr lang="en-US" dirty="0"/>
          </a:p>
          <a:p>
            <a:pPr lvl="0"/>
            <a:r>
              <a:rPr lang="en-US" dirty="0"/>
              <a:t>If you want to call multiple methods using the same class instance You can create an explicit test case for the constructor, and then use that as the first slot in a compound test</a:t>
            </a:r>
          </a:p>
        </p:txBody>
      </p:sp>
      <p:sp>
        <p:nvSpPr>
          <p:cNvPr id="7" name="Folienbildplatzhalter 6">
            <a:extLst>
              <a:ext uri="{FF2B5EF4-FFF2-40B4-BE49-F238E27FC236}">
                <a16:creationId xmlns:a16="http://schemas.microsoft.com/office/drawing/2014/main" id="{1A59D25C-9EA3-4DD4-9D32-5E7532CD79F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23286184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Look at the &lt;&lt;Global&gt;&gt; node in-side the node for the Unit Under Test</a:t>
            </a:r>
          </a:p>
          <a:p>
            <a:pPr lvl="0"/>
            <a:endParaRPr lang="en-US" dirty="0"/>
          </a:p>
          <a:p>
            <a:pPr lvl="0"/>
            <a:r>
              <a:rPr lang="en-US" dirty="0"/>
              <a:t>You can choose the base class or any derived class that is in the test environment as the “sub-class”</a:t>
            </a:r>
          </a:p>
          <a:p>
            <a:pPr lvl="0"/>
            <a:endParaRPr lang="en-US" dirty="0"/>
          </a:p>
          <a:p>
            <a:pPr lvl="0"/>
            <a:r>
              <a:rPr lang="en-US" dirty="0"/>
              <a:t>In this case, you can see we selected for the instance to be a “Square”</a:t>
            </a:r>
          </a:p>
          <a:p>
            <a:pPr lvl="0"/>
            <a:endParaRPr lang="en-US" dirty="0"/>
          </a:p>
          <a:p>
            <a:pPr lvl="0"/>
            <a:r>
              <a:rPr lang="en-US" dirty="0"/>
              <a:t>Once you choose the sub-class, you will see a list of constructors</a:t>
            </a:r>
          </a:p>
          <a:p>
            <a:pPr lvl="0"/>
            <a:endParaRPr lang="en-US" dirty="0"/>
          </a:p>
          <a:p>
            <a:pPr lvl="0"/>
            <a:r>
              <a:rPr lang="en-US" dirty="0"/>
              <a:t>In this case you can see I have a default constructor, and a user defined one</a:t>
            </a:r>
          </a:p>
          <a:p>
            <a:pPr lvl="0"/>
            <a:endParaRPr lang="en-US" dirty="0"/>
          </a:p>
          <a:p>
            <a:pPr lvl="0"/>
            <a:r>
              <a:rPr lang="en-US" dirty="0"/>
              <a:t>Once you choose the Constructor, you will be able to set the parameters for the constructor (if any) And finally, you can choose initial or expected values for the members In this case the members are the data items that start with “m”</a:t>
            </a:r>
          </a:p>
          <a:p>
            <a:pPr lvl="0"/>
            <a:endParaRPr lang="en-US" dirty="0"/>
          </a:p>
        </p:txBody>
      </p:sp>
      <p:sp>
        <p:nvSpPr>
          <p:cNvPr id="5" name="Folienbildplatzhalter 4">
            <a:extLst>
              <a:ext uri="{FF2B5EF4-FFF2-40B4-BE49-F238E27FC236}">
                <a16:creationId xmlns:a16="http://schemas.microsoft.com/office/drawing/2014/main" id="{07FF313B-5B10-40C6-A31F-993BB7DDC57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01936220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Separate Files:   class foo, would generally be implemented in foo.h and foo.cpp</a:t>
            </a:r>
          </a:p>
          <a:p>
            <a:endParaRPr lang="en-US" dirty="0"/>
          </a:p>
          <a:p>
            <a:r>
              <a:rPr lang="en-US" dirty="0"/>
              <a:t>File extensions can be added in the Tool -&gt; Options dialog, C/C++ tab, “Language” sub-tab</a:t>
            </a:r>
          </a:p>
          <a:p>
            <a:endParaRPr lang="en-US" dirty="0"/>
          </a:p>
          <a:p>
            <a:r>
              <a:rPr lang="en-US" dirty="0"/>
              <a:t>If we parse the a method from a class, then that class is testable and an “instance” will show up in the test editor</a:t>
            </a:r>
          </a:p>
          <a:p>
            <a:endParaRPr lang="en-US" dirty="0"/>
          </a:p>
          <a:p>
            <a:r>
              <a:rPr lang="en-US" dirty="0"/>
              <a:t>The “Instance” that matches the method being tested, will be high-lighted</a:t>
            </a:r>
          </a:p>
          <a:p>
            <a:endParaRPr lang="en-US" dirty="0"/>
          </a:p>
          <a:p>
            <a:endParaRPr lang="en-US" dirty="0"/>
          </a:p>
          <a:p>
            <a:endParaRPr lang="en-US" dirty="0"/>
          </a:p>
        </p:txBody>
      </p:sp>
      <p:sp>
        <p:nvSpPr>
          <p:cNvPr id="5" name="Folienbildplatzhalter 4">
            <a:extLst>
              <a:ext uri="{FF2B5EF4-FFF2-40B4-BE49-F238E27FC236}">
                <a16:creationId xmlns:a16="http://schemas.microsoft.com/office/drawing/2014/main" id="{B464FCEA-31EE-4F0F-A9F7-15B9A1ED834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62393288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Notice in the screen shot that the base class: shape has functions: getX and getY</a:t>
            </a:r>
          </a:p>
          <a:p>
            <a:endParaRPr lang="en-US" dirty="0"/>
          </a:p>
          <a:p>
            <a:r>
              <a:rPr lang="en-US" dirty="0"/>
              <a:t>Those are testable in the base class or in either of the derived classes</a:t>
            </a:r>
          </a:p>
          <a:p>
            <a:endParaRPr lang="en-US" dirty="0"/>
          </a:p>
          <a:p>
            <a:r>
              <a:rPr lang="en-US" dirty="0"/>
              <a:t>Instance Pointer for Rectangle, can be initialized to a Rectangle or a Square</a:t>
            </a:r>
          </a:p>
          <a:p>
            <a:endParaRPr lang="en-US" dirty="0"/>
          </a:p>
        </p:txBody>
      </p:sp>
      <p:sp>
        <p:nvSpPr>
          <p:cNvPr id="5" name="Folienbildplatzhalter 4">
            <a:extLst>
              <a:ext uri="{FF2B5EF4-FFF2-40B4-BE49-F238E27FC236}">
                <a16:creationId xmlns:a16="http://schemas.microsoft.com/office/drawing/2014/main" id="{A1375F95-3141-4457-B4A0-0C0BAF744B9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940334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std::wstring also gets this treatment</a:t>
            </a:r>
          </a:p>
          <a:p>
            <a:endParaRPr lang="en-US" dirty="0"/>
          </a:p>
          <a:p>
            <a:r>
              <a:rPr lang="en-US" dirty="0"/>
              <a:t>Just enter the characters for the string value, no quotes needed</a:t>
            </a:r>
          </a:p>
          <a:p>
            <a:r>
              <a:rPr lang="en-US" dirty="0"/>
              <a:t>	this works just like char*</a:t>
            </a:r>
          </a:p>
          <a:p>
            <a:endParaRPr lang="en-US" dirty="0"/>
          </a:p>
          <a:p>
            <a:r>
              <a:rPr lang="en-US" dirty="0"/>
              <a:t>Note to get the second screen shot, I added</a:t>
            </a:r>
          </a:p>
          <a:p>
            <a:r>
              <a:rPr lang="en-US" dirty="0"/>
              <a:t>	C:\VCAST\Lint\MinGW\lib\gcc\mingw32\4.5.2\include\c++\</a:t>
            </a:r>
          </a:p>
          <a:p>
            <a:r>
              <a:rPr lang="en-US" dirty="0"/>
              <a:t>	as a type handled directory, and set “Do not detect ANSI C++ String Types” in the build options</a:t>
            </a:r>
          </a:p>
          <a:p>
            <a:endParaRPr lang="en-US" dirty="0"/>
          </a:p>
        </p:txBody>
      </p:sp>
      <p:sp>
        <p:nvSpPr>
          <p:cNvPr id="5" name="Folienbildplatzhalter 4">
            <a:extLst>
              <a:ext uri="{FF2B5EF4-FFF2-40B4-BE49-F238E27FC236}">
                <a16:creationId xmlns:a16="http://schemas.microsoft.com/office/drawing/2014/main" id="{376F93C9-2C06-4E1D-B603-199B468E7E8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08534834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 Line Options: </a:t>
            </a:r>
          </a:p>
          <a:p>
            <a:r>
              <a:rPr lang="en-US" dirty="0"/>
              <a:t>	Only applies to inlines in headers in search directories</a:t>
            </a:r>
          </a:p>
          <a:p>
            <a:r>
              <a:rPr lang="en-US" dirty="0"/>
              <a:t>	If you change these options, you must rebuild the environment</a:t>
            </a:r>
          </a:p>
          <a:p>
            <a:endParaRPr lang="en-US" dirty="0"/>
          </a:p>
          <a:p>
            <a:r>
              <a:rPr lang="en-US" dirty="0"/>
              <a:t>DONT_STUB:</a:t>
            </a:r>
          </a:p>
          <a:p>
            <a:r>
              <a:rPr lang="en-US" dirty="0"/>
              <a:t>	Remove testable classes you aren’t interested in so they don’t “clutter” the test.</a:t>
            </a:r>
          </a:p>
          <a:p>
            <a:r>
              <a:rPr lang="en-US" dirty="0"/>
              <a:t>In this case, Rectangle &amp; Shape are included in the UUT, but only Square will be testable</a:t>
            </a:r>
          </a:p>
          <a:p>
            <a:endParaRPr lang="en-US" dirty="0"/>
          </a:p>
        </p:txBody>
      </p:sp>
      <p:sp>
        <p:nvSpPr>
          <p:cNvPr id="5" name="Folienbildplatzhalter 4">
            <a:extLst>
              <a:ext uri="{FF2B5EF4-FFF2-40B4-BE49-F238E27FC236}">
                <a16:creationId xmlns:a16="http://schemas.microsoft.com/office/drawing/2014/main" id="{E1E629A4-90E8-4E08-A555-8623EB1DD0E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54002439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FA592AB-A655-44F6-9DA3-9FECE86C3EAF}"/>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3B6E4067-C5EF-4811-8310-8C9DF520CABE}"/>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75160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Just go through these, the definitions build on each other.</a:t>
            </a:r>
            <a:endParaRPr lang="en-US" dirty="0"/>
          </a:p>
        </p:txBody>
      </p:sp>
      <p:sp>
        <p:nvSpPr>
          <p:cNvPr id="5" name="Folienbildplatzhalter 4">
            <a:extLst>
              <a:ext uri="{FF2B5EF4-FFF2-40B4-BE49-F238E27FC236}">
                <a16:creationId xmlns:a16="http://schemas.microsoft.com/office/drawing/2014/main" id="{1C94E285-EE37-4050-B9A8-75CB99258CA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6684031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All of the Above.  it’s dependent on how the target processor and the RSP handles exceptions, or if an exception even occurs.  If an exception (segfault) happens and an operating system is on the target, it will probably take the exception, properly terminate the harness and report a seg-fault.  However, on bare-metal targets, All bets are off. </a:t>
            </a:r>
          </a:p>
          <a:p>
            <a:endParaRPr lang="en-US" dirty="0"/>
          </a:p>
          <a:p>
            <a:r>
              <a:rPr lang="en-US" dirty="0"/>
              <a:t>Also note that the test case could run to completion with no indication of error, if the method doesn’t access anything in the class.  An example of that is the method “Shape::getX()” .  If that method just returned a hard coded value (instead of mX), then it would run normally because the class isn’t being accessed.</a:t>
            </a:r>
          </a:p>
          <a:p>
            <a:endParaRPr lang="en-US" dirty="0"/>
          </a:p>
          <a:p>
            <a:r>
              <a:rPr lang="en-US" dirty="0"/>
              <a:t>Another thing to note here is that VectorCAST will usually post an error on event 1 in the execution report indicating that the test is being run against a method with a null class instance.</a:t>
            </a:r>
          </a:p>
          <a:p>
            <a:endParaRPr lang="en-US" dirty="0"/>
          </a:p>
          <a:p>
            <a:endParaRPr lang="en-US" dirty="0"/>
          </a:p>
          <a:p>
            <a:endParaRPr lang="en-US" dirty="0"/>
          </a:p>
        </p:txBody>
      </p:sp>
      <p:sp>
        <p:nvSpPr>
          <p:cNvPr id="5" name="Folienbildplatzhalter 4">
            <a:extLst>
              <a:ext uri="{FF2B5EF4-FFF2-40B4-BE49-F238E27FC236}">
                <a16:creationId xmlns:a16="http://schemas.microsoft.com/office/drawing/2014/main" id="{267135D3-863D-45BB-AEA1-DD46EB40E93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98957456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4D61362-FF76-495D-BA91-619A1BAFF52B}"/>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81F5350C-8CD5-4753-815E-BAD88B4C82A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59425354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 this module we are going to learn some of the basics of using User Code to accomplish tasks that might be easier to accomplish with hand written code than with the test case editor. </a:t>
            </a:r>
          </a:p>
          <a:p>
            <a:endParaRPr lang="en-US" dirty="0"/>
          </a:p>
          <a:p>
            <a:r>
              <a:rPr lang="en-US" dirty="0"/>
              <a:t>We’ll show you how to access and modify the various types of User Code, and describe how that code affects the test harness behavior.</a:t>
            </a:r>
          </a:p>
        </p:txBody>
      </p:sp>
      <p:sp>
        <p:nvSpPr>
          <p:cNvPr id="5" name="Folienbildplatzhalter 4">
            <a:extLst>
              <a:ext uri="{FF2B5EF4-FFF2-40B4-BE49-F238E27FC236}">
                <a16:creationId xmlns:a16="http://schemas.microsoft.com/office/drawing/2014/main" id="{BE58B652-D394-43B4-8FB2-3AB3D551D30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6410237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User Code is your window to customization of the test harness. </a:t>
            </a:r>
          </a:p>
          <a:p>
            <a:pPr lvl="1"/>
            <a:r>
              <a:rPr lang="en-US" dirty="0"/>
              <a:t>Almost any part of the harness can be customized</a:t>
            </a:r>
          </a:p>
          <a:p>
            <a:pPr lvl="1"/>
            <a:endParaRPr lang="en-US" dirty="0"/>
          </a:p>
          <a:p>
            <a:r>
              <a:rPr lang="en-US" dirty="0"/>
              <a:t>Designed to be as easy as possible to modify </a:t>
            </a:r>
          </a:p>
          <a:p>
            <a:endParaRPr lang="en-US" dirty="0"/>
          </a:p>
          <a:p>
            <a:r>
              <a:rPr lang="en-US" dirty="0"/>
              <a:t>Written in the native language of the UUT</a:t>
            </a:r>
          </a:p>
          <a:p>
            <a:pPr lvl="1"/>
            <a:r>
              <a:rPr lang="en-US" dirty="0"/>
              <a:t>With addition of some special VectorCAST tags (we’ll get into that in a bit)</a:t>
            </a:r>
          </a:p>
          <a:p>
            <a:pPr lvl="1"/>
            <a:endParaRPr lang="en-US" dirty="0"/>
          </a:p>
          <a:p>
            <a:r>
              <a:rPr lang="en-US" dirty="0"/>
              <a:t>The tags allow you to access vectorcast harness variables in a portable and regressionable way</a:t>
            </a:r>
          </a:p>
          <a:p>
            <a:endParaRPr lang="en-US" dirty="0"/>
          </a:p>
          <a:p>
            <a:r>
              <a:rPr lang="en-US" dirty="0"/>
              <a:t>Environment: For all tests</a:t>
            </a:r>
          </a:p>
          <a:p>
            <a:r>
              <a:rPr lang="en-US" dirty="0"/>
              <a:t>Test Case: For all parameters</a:t>
            </a:r>
          </a:p>
          <a:p>
            <a:r>
              <a:rPr lang="en-US" dirty="0"/>
              <a:t>Parameter: For one global or parameter</a:t>
            </a:r>
          </a:p>
          <a:p>
            <a:endParaRPr lang="en-US" dirty="0"/>
          </a:p>
          <a:p>
            <a:r>
              <a:rPr lang="en-US" dirty="0"/>
              <a:t>Automatically Compiled into Harness</a:t>
            </a:r>
          </a:p>
          <a:p>
            <a:pPr lvl="1"/>
            <a:r>
              <a:rPr lang="en-US" dirty="0"/>
              <a:t>Test Case: Compiled when Test is Run</a:t>
            </a:r>
          </a:p>
          <a:p>
            <a:pPr lvl="1"/>
            <a:r>
              <a:rPr lang="en-US" dirty="0"/>
              <a:t>Enviro User Code: Compiled on Save</a:t>
            </a:r>
          </a:p>
          <a:p>
            <a:endParaRPr lang="en-US" dirty="0"/>
          </a:p>
        </p:txBody>
      </p:sp>
      <p:sp>
        <p:nvSpPr>
          <p:cNvPr id="5" name="Folienbildplatzhalter 4">
            <a:extLst>
              <a:ext uri="{FF2B5EF4-FFF2-40B4-BE49-F238E27FC236}">
                <a16:creationId xmlns:a16="http://schemas.microsoft.com/office/drawing/2014/main" id="{39EBC110-F634-4525-914A-363D76BF955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02911131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7" name="Rectangle 3"/>
          <p:cNvSpPr>
            <a:spLocks noGrp="1" noChangeArrowheads="1"/>
          </p:cNvSpPr>
          <p:nvPr>
            <p:ph type="body" idx="1"/>
          </p:nvPr>
        </p:nvSpPr>
        <p:spPr/>
        <p:txBody>
          <a:bodyPr/>
          <a:lstStyle/>
          <a:p>
            <a:r>
              <a:rPr lang="en-US" dirty="0"/>
              <a:t>Easier</a:t>
            </a:r>
          </a:p>
          <a:p>
            <a:pPr lvl="1"/>
            <a:r>
              <a:rPr lang="en-US" dirty="0"/>
              <a:t>Just define a constant structure, and then loop on the array index to setup array</a:t>
            </a:r>
          </a:p>
          <a:p>
            <a:endParaRPr lang="en-US" dirty="0"/>
          </a:p>
          <a:p>
            <a:r>
              <a:rPr lang="en-US" dirty="0"/>
              <a:t>Required</a:t>
            </a:r>
          </a:p>
          <a:p>
            <a:pPr lvl="1"/>
            <a:r>
              <a:rPr lang="en-US" dirty="0"/>
              <a:t>A Data Item can be set to any dynamic expression of any complexity</a:t>
            </a:r>
          </a:p>
          <a:p>
            <a:pPr lvl="2"/>
            <a:r>
              <a:rPr lang="en-US" dirty="0"/>
              <a:t>Multi line expressions etc</a:t>
            </a:r>
          </a:p>
          <a:p>
            <a:endParaRPr lang="en-US" dirty="0"/>
          </a:p>
          <a:p>
            <a:r>
              <a:rPr lang="en-US" dirty="0"/>
              <a:t>Common uses (We have this repeated later)</a:t>
            </a:r>
          </a:p>
          <a:p>
            <a:pPr lvl="1"/>
            <a:r>
              <a:rPr lang="en-US" dirty="0"/>
              <a:t>Complex Pre-conditions</a:t>
            </a:r>
          </a:p>
          <a:p>
            <a:pPr lvl="2"/>
            <a:r>
              <a:rPr lang="en-US" dirty="0"/>
              <a:t>Calling the initialization methods in some other classes that are not under test</a:t>
            </a:r>
          </a:p>
          <a:p>
            <a:pPr lvl="2"/>
            <a:r>
              <a:rPr lang="en-US" dirty="0"/>
              <a:t>Coping file data into a database</a:t>
            </a:r>
          </a:p>
          <a:p>
            <a:pPr lvl="1"/>
            <a:r>
              <a:rPr lang="en-US" dirty="0"/>
              <a:t>Complex Setup of Parameter Values</a:t>
            </a:r>
          </a:p>
          <a:p>
            <a:pPr lvl="2"/>
            <a:r>
              <a:rPr lang="en-US" dirty="0"/>
              <a:t>Parameter set to a Singleton Class</a:t>
            </a:r>
          </a:p>
          <a:p>
            <a:pPr lvl="2"/>
            <a:r>
              <a:rPr lang="en-US" dirty="0"/>
              <a:t>Parameter set to an expression</a:t>
            </a:r>
          </a:p>
          <a:p>
            <a:pPr lvl="2"/>
            <a:r>
              <a:rPr lang="en-US" dirty="0"/>
              <a:t>Parameter set to the return of a function call</a:t>
            </a:r>
          </a:p>
        </p:txBody>
      </p:sp>
      <p:sp>
        <p:nvSpPr>
          <p:cNvPr id="4" name="Folienbildplatzhalter 3">
            <a:extLst>
              <a:ext uri="{FF2B5EF4-FFF2-40B4-BE49-F238E27FC236}">
                <a16:creationId xmlns:a16="http://schemas.microsoft.com/office/drawing/2014/main" id="{659B9250-D079-403E-9871-2A516FE5CDB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71323069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VC Global Objects</a:t>
            </a:r>
          </a:p>
          <a:p>
            <a:pPr lvl="3"/>
            <a:r>
              <a:rPr lang="en-US" dirty="0"/>
              <a:t>These are the actual parameter that are used in the calls to the UUT for example</a:t>
            </a:r>
          </a:p>
          <a:p>
            <a:pPr lvl="3"/>
            <a:r>
              <a:rPr lang="en-US" dirty="0"/>
              <a:t>Driver calls function under test foo(int P) like this:</a:t>
            </a:r>
          </a:p>
          <a:p>
            <a:pPr lvl="3"/>
            <a:r>
              <a:rPr lang="en-US" dirty="0"/>
              <a:t>foo (vcast_global_object)</a:t>
            </a:r>
          </a:p>
          <a:p>
            <a:pPr lvl="3"/>
            <a:r>
              <a:rPr lang="en-US" dirty="0"/>
              <a:t>VC Global Objects can be extended by the user, using the User Globals  Feature</a:t>
            </a:r>
          </a:p>
          <a:p>
            <a:endParaRPr lang="en-US" dirty="0"/>
          </a:p>
          <a:p>
            <a:r>
              <a:rPr lang="en-US" dirty="0"/>
              <a:t>Test Driver</a:t>
            </a:r>
          </a:p>
          <a:p>
            <a:pPr lvl="1"/>
            <a:r>
              <a:rPr lang="en-US" dirty="0"/>
              <a:t>In previous modules we have already seen driver functionality</a:t>
            </a:r>
          </a:p>
          <a:p>
            <a:pPr lvl="2"/>
            <a:r>
              <a:rPr lang="en-US" dirty="0"/>
              <a:t>Allows single call, range/list values, compound iterations</a:t>
            </a:r>
          </a:p>
          <a:p>
            <a:pPr lvl="2"/>
            <a:r>
              <a:rPr lang="en-US" dirty="0"/>
              <a:t>Test Driver can be extended with Environment User Code (executed for EVERY test case)</a:t>
            </a:r>
          </a:p>
          <a:p>
            <a:pPr lvl="3"/>
            <a:r>
              <a:rPr lang="en-US" dirty="0"/>
              <a:t>set/check values at very start or very end of the harness</a:t>
            </a:r>
          </a:p>
          <a:p>
            <a:pPr lvl="3"/>
            <a:r>
              <a:rPr lang="en-US" dirty="0"/>
              <a:t>set/check values before an after each test case  </a:t>
            </a:r>
          </a:p>
          <a:p>
            <a:pPr lvl="1"/>
            <a:r>
              <a:rPr lang="en-US" dirty="0"/>
              <a:t>Test Stubs</a:t>
            </a:r>
          </a:p>
          <a:p>
            <a:pPr lvl="2"/>
            <a:r>
              <a:rPr lang="en-US" dirty="0"/>
              <a:t>In previous modules we have already seen stub functionality</a:t>
            </a:r>
          </a:p>
          <a:p>
            <a:pPr lvl="4"/>
            <a:r>
              <a:rPr lang="en-US" dirty="0"/>
              <a:t>Stubs can return a single value, or a list of values</a:t>
            </a:r>
          </a:p>
          <a:p>
            <a:pPr lvl="4"/>
            <a:r>
              <a:rPr lang="en-US" dirty="0"/>
              <a:t>They can capture each value passed in for comparison against an expected value</a:t>
            </a:r>
          </a:p>
          <a:p>
            <a:pPr lvl="2"/>
            <a:r>
              <a:rPr lang="en-US" dirty="0"/>
              <a:t>Parameter User Code for Stubs can:</a:t>
            </a:r>
          </a:p>
          <a:p>
            <a:pPr lvl="4"/>
            <a:r>
              <a:rPr lang="en-US" dirty="0"/>
              <a:t>Use code to compare input parameters to expected values</a:t>
            </a:r>
          </a:p>
          <a:p>
            <a:pPr lvl="4"/>
            <a:r>
              <a:rPr lang="en-US" dirty="0"/>
              <a:t>Set a counter, maybe one defined in a User Global</a:t>
            </a:r>
          </a:p>
          <a:p>
            <a:pPr lvl="4"/>
            <a:r>
              <a:rPr lang="en-US" dirty="0"/>
              <a:t>Set the value of a return parameter</a:t>
            </a:r>
          </a:p>
        </p:txBody>
      </p:sp>
      <p:sp>
        <p:nvSpPr>
          <p:cNvPr id="5" name="Folienbildplatzhalter 4">
            <a:extLst>
              <a:ext uri="{FF2B5EF4-FFF2-40B4-BE49-F238E27FC236}">
                <a16:creationId xmlns:a16="http://schemas.microsoft.com/office/drawing/2014/main" id="{F8DDD171-2F8C-448A-9EE7-2EA4695D51F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5158025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Test Case User Code and Parameter User Code are executed at the same place in the test harness right before the call to the function under test</a:t>
            </a:r>
          </a:p>
          <a:p>
            <a:endParaRPr lang="en-US" dirty="0"/>
          </a:p>
          <a:p>
            <a:r>
              <a:rPr lang="en-US" dirty="0"/>
              <a:t>If you are doing a range of value test, this user code will be executed prior to each call</a:t>
            </a:r>
          </a:p>
          <a:p>
            <a:endParaRPr lang="en-US" dirty="0"/>
          </a:p>
          <a:p>
            <a:r>
              <a:rPr lang="en-US" dirty="0"/>
              <a:t>What is the difference between test case and parameter user code?</a:t>
            </a:r>
          </a:p>
          <a:p>
            <a:endParaRPr lang="en-US" dirty="0"/>
          </a:p>
          <a:p>
            <a:r>
              <a:rPr lang="en-US" dirty="0"/>
              <a:t>You might have some code that is not related to any parameter</a:t>
            </a:r>
          </a:p>
          <a:p>
            <a:endParaRPr lang="en-US" dirty="0"/>
          </a:p>
          <a:p>
            <a:r>
              <a:rPr lang="en-US" dirty="0"/>
              <a:t>Parameter User Code is not only available for scalars you can also enter an expression for a higher level type like a whole structure or an array</a:t>
            </a:r>
          </a:p>
          <a:p>
            <a:endParaRPr lang="en-US" dirty="0"/>
          </a:p>
        </p:txBody>
      </p:sp>
      <p:sp>
        <p:nvSpPr>
          <p:cNvPr id="5" name="Folienbildplatzhalter 4">
            <a:extLst>
              <a:ext uri="{FF2B5EF4-FFF2-40B4-BE49-F238E27FC236}">
                <a16:creationId xmlns:a16="http://schemas.microsoft.com/office/drawing/2014/main" id="{BFE9B036-F697-44ED-AE52-47A8C78DCEF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548997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Test Case User Code Editor, is accessed via a tab at the bottom of the Test Case Editor Window</a:t>
            </a:r>
          </a:p>
          <a:p>
            <a:endParaRPr lang="en-US" dirty="0"/>
          </a:p>
          <a:p>
            <a:r>
              <a:rPr lang="en-US" dirty="0"/>
              <a:t>The Parameter User Code is accessed via a double click of a data item, and then via the User Code tab in the resulting dialog</a:t>
            </a:r>
          </a:p>
          <a:p>
            <a:endParaRPr lang="en-US" dirty="0"/>
          </a:p>
          <a:p>
            <a:r>
              <a:rPr lang="en-US" dirty="0"/>
              <a:t>The icon in the top left will open a User Code Tag dialog</a:t>
            </a:r>
          </a:p>
          <a:p>
            <a:endParaRPr lang="en-US" dirty="0"/>
          </a:p>
          <a:p>
            <a:r>
              <a:rPr lang="en-US" dirty="0"/>
              <a:t>The dialog can float, or be docked in the VC main window (drag to the edge to dock)</a:t>
            </a:r>
          </a:p>
          <a:p>
            <a:endParaRPr lang="en-US" dirty="0"/>
          </a:p>
          <a:p>
            <a:r>
              <a:rPr lang="en-US" dirty="0"/>
              <a:t>The Dialog can be used as a drag and drop source of the “tags” that can be used in the user code that you write.</a:t>
            </a:r>
          </a:p>
          <a:p>
            <a:pPr lvl="1"/>
            <a:endParaRPr lang="en-US" dirty="0"/>
          </a:p>
          <a:p>
            <a:pPr lvl="0"/>
            <a:r>
              <a:rPr lang="en-US" dirty="0"/>
              <a:t>Drag object name to get just tag</a:t>
            </a:r>
          </a:p>
          <a:p>
            <a:pPr lvl="1"/>
            <a:r>
              <a:rPr lang="en-US" dirty="0"/>
              <a:t>&lt;&lt;io_wrapper.OpenFile.return&gt;&gt;</a:t>
            </a:r>
          </a:p>
          <a:p>
            <a:pPr lvl="0"/>
            <a:r>
              <a:rPr lang="en-US" dirty="0"/>
              <a:t>Drag “Assignment” to get assignment statement template</a:t>
            </a:r>
          </a:p>
          <a:p>
            <a:pPr lvl="1"/>
            <a:r>
              <a:rPr lang="en-US" dirty="0"/>
              <a:t>&lt;&lt;io_wrapper.WriteInteger.value&gt;&gt;= (expression);</a:t>
            </a:r>
          </a:p>
          <a:p>
            <a:pPr lvl="0"/>
            <a:r>
              <a:rPr lang="en-US" dirty="0"/>
              <a:t>Drag “Conditional” to get conditional statement template</a:t>
            </a:r>
          </a:p>
          <a:p>
            <a:pPr lvl="1"/>
            <a:r>
              <a:rPr lang="en-US" dirty="0"/>
              <a:t>{{ &lt;io_wrapper.WriteInteger.return&gt;&gt; == (expression) }}</a:t>
            </a:r>
          </a:p>
          <a:p>
            <a:endParaRPr lang="en-US" dirty="0"/>
          </a:p>
        </p:txBody>
      </p:sp>
      <p:sp>
        <p:nvSpPr>
          <p:cNvPr id="5" name="Folienbildplatzhalter 4">
            <a:extLst>
              <a:ext uri="{FF2B5EF4-FFF2-40B4-BE49-F238E27FC236}">
                <a16:creationId xmlns:a16="http://schemas.microsoft.com/office/drawing/2014/main" id="{AB881D6E-488E-49AE-84CF-B83450F563E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3133302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“blocks” like this can be inserted into a user code segment  (maybe sketch on a whiteboard)</a:t>
            </a:r>
          </a:p>
          <a:p>
            <a:r>
              <a:rPr lang="en-US" dirty="0"/>
              <a:t>	{</a:t>
            </a:r>
          </a:p>
          <a:p>
            <a:r>
              <a:rPr lang="en-US" dirty="0"/>
              <a:t>	   int local;</a:t>
            </a:r>
          </a:p>
          <a:p>
            <a:r>
              <a:rPr lang="en-US" dirty="0"/>
              <a:t>	   local = foo (&lt;&lt;tag&gt;&gt;);</a:t>
            </a:r>
          </a:p>
          <a:p>
            <a:r>
              <a:rPr lang="en-US" dirty="0"/>
              <a:t>	   {{local &gt;= 0}}</a:t>
            </a:r>
          </a:p>
          <a:p>
            <a:r>
              <a:rPr lang="en-US" dirty="0"/>
              <a:t>	}</a:t>
            </a:r>
          </a:p>
          <a:p>
            <a:endParaRPr lang="en-US" dirty="0"/>
          </a:p>
          <a:p>
            <a:endParaRPr lang="en-US" dirty="0"/>
          </a:p>
          <a:p>
            <a:r>
              <a:rPr lang="en-US" dirty="0"/>
              <a:t>Tag benefits:</a:t>
            </a:r>
          </a:p>
          <a:p>
            <a:pPr lvl="1"/>
            <a:r>
              <a:rPr lang="en-US" dirty="0"/>
              <a:t>Object names defined in harness are not portable</a:t>
            </a:r>
          </a:p>
          <a:p>
            <a:pPr lvl="2"/>
            <a:r>
              <a:rPr lang="en-US" dirty="0"/>
              <a:t>Modifying code under test may change harness naming scheme</a:t>
            </a:r>
          </a:p>
          <a:p>
            <a:pPr lvl="1"/>
            <a:r>
              <a:rPr lang="en-US" dirty="0"/>
              <a:t>Parameter User Code Tags allow portability</a:t>
            </a:r>
          </a:p>
          <a:p>
            <a:pPr lvl="2"/>
            <a:r>
              <a:rPr lang="en-US" dirty="0"/>
              <a:t>Similar to test script syntax</a:t>
            </a:r>
          </a:p>
          <a:p>
            <a:endParaRPr lang="en-US" dirty="0"/>
          </a:p>
          <a:p>
            <a:endParaRPr lang="en-US" dirty="0"/>
          </a:p>
          <a:p>
            <a:r>
              <a:rPr lang="en-US" dirty="0"/>
              <a:t>Double curly braces tell VC to put the enclosing code into a conditional </a:t>
            </a:r>
          </a:p>
          <a:p>
            <a:r>
              <a:rPr lang="en-US" dirty="0"/>
              <a:t>	and report on the result in the execution report</a:t>
            </a:r>
          </a:p>
        </p:txBody>
      </p:sp>
      <p:sp>
        <p:nvSpPr>
          <p:cNvPr id="5" name="Folienbildplatzhalter 4">
            <a:extLst>
              <a:ext uri="{FF2B5EF4-FFF2-40B4-BE49-F238E27FC236}">
                <a16:creationId xmlns:a16="http://schemas.microsoft.com/office/drawing/2014/main" id="{413B8A6F-F543-426A-9931-2A85AADC655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65423191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825B6F3-2AE1-405E-A2E6-6599F32C7A59}"/>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1023F4C5-2F98-4F95-B594-89B6F696C819}"/>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4068579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Notizenplatzhalter 19">
            <a:extLst>
              <a:ext uri="{FF2B5EF4-FFF2-40B4-BE49-F238E27FC236}">
                <a16:creationId xmlns:a16="http://schemas.microsoft.com/office/drawing/2014/main" id="{77689B77-F10B-4024-80F7-3DD68966A7AD}"/>
              </a:ext>
            </a:extLst>
          </p:cNvPr>
          <p:cNvSpPr>
            <a:spLocks noGrp="1"/>
          </p:cNvSpPr>
          <p:nvPr>
            <p:ph type="body" idx="1"/>
          </p:nvPr>
        </p:nvSpPr>
        <p:spPr/>
        <p:txBody>
          <a:bodyPr/>
          <a:lstStyle/>
          <a:p>
            <a:r>
              <a:rPr lang="en-US"/>
              <a:t>If you can control all of the sources of input data, you can drive the processing through any logic path.</a:t>
            </a:r>
          </a:p>
          <a:p>
            <a:endParaRPr lang="en-US"/>
          </a:p>
          <a:p>
            <a:r>
              <a:rPr lang="en-US"/>
              <a:t>If you cannot do that, then there is no way to reach that code, and it should be removed.</a:t>
            </a:r>
            <a:endParaRPr lang="en-US" dirty="0"/>
          </a:p>
        </p:txBody>
      </p:sp>
      <p:sp>
        <p:nvSpPr>
          <p:cNvPr id="4" name="Folienbildplatzhalter 3">
            <a:extLst>
              <a:ext uri="{FF2B5EF4-FFF2-40B4-BE49-F238E27FC236}">
                <a16:creationId xmlns:a16="http://schemas.microsoft.com/office/drawing/2014/main" id="{C0881C82-A3E9-4CEA-AE0A-D8B6955E7D1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7296489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C021C3F-0749-474F-A6C2-DA42AD220B8C}"/>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CF169F7A-6B40-4539-AC04-9E620ECE77DB}"/>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649972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All of the above.</a:t>
            </a:r>
          </a:p>
          <a:p>
            <a:endParaRPr lang="en-US" dirty="0"/>
          </a:p>
          <a:p>
            <a:r>
              <a:rPr lang="en-US" dirty="0"/>
              <a:t>Show an example of how to do option B.  This is a little known feature, but can be very handy.</a:t>
            </a:r>
          </a:p>
          <a:p>
            <a:endParaRPr lang="en-US" dirty="0"/>
          </a:p>
          <a:p>
            <a:r>
              <a:rPr lang="en-US" dirty="0"/>
              <a:t>Also show that the User Code Icon is in the Tool Bar and also in the Parameter/TestCase User Code Edit window.</a:t>
            </a:r>
          </a:p>
          <a:p>
            <a:endParaRPr lang="en-US" dirty="0"/>
          </a:p>
        </p:txBody>
      </p:sp>
      <p:sp>
        <p:nvSpPr>
          <p:cNvPr id="5" name="Folienbildplatzhalter 4">
            <a:extLst>
              <a:ext uri="{FF2B5EF4-FFF2-40B4-BE49-F238E27FC236}">
                <a16:creationId xmlns:a16="http://schemas.microsoft.com/office/drawing/2014/main" id="{D4D6B138-5B09-437A-8EA8-C7153E530AF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23041839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23C96C2-31D9-47D3-87E2-C665E3F943ED}"/>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F00F6367-226D-43ED-9BC5-9104DF0F31B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29491051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 this module we are going to learn some of the basics of using User Code to accomplish tasks that might be easier to accomplish with hand written code than with the test case editor. </a:t>
            </a:r>
          </a:p>
          <a:p>
            <a:endParaRPr lang="en-US" dirty="0"/>
          </a:p>
          <a:p>
            <a:r>
              <a:rPr lang="en-US" dirty="0"/>
              <a:t>We’ll show you how to access and modify the various types of User Code, and describe how that code affects the test harness behavior.</a:t>
            </a:r>
          </a:p>
        </p:txBody>
      </p:sp>
      <p:sp>
        <p:nvSpPr>
          <p:cNvPr id="5" name="Folienbildplatzhalter 4">
            <a:extLst>
              <a:ext uri="{FF2B5EF4-FFF2-40B4-BE49-F238E27FC236}">
                <a16:creationId xmlns:a16="http://schemas.microsoft.com/office/drawing/2014/main" id="{469684A8-0D4F-4074-9296-1B4CCF034A0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25554107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Now let’s get a brief view of the common types of user code</a:t>
            </a:r>
          </a:p>
          <a:p>
            <a:endParaRPr lang="en-US" dirty="0"/>
          </a:p>
          <a:p>
            <a:r>
              <a:rPr lang="en-US" dirty="0"/>
              <a:t>First User Globals …</a:t>
            </a:r>
          </a:p>
          <a:p>
            <a:endParaRPr lang="en-US" dirty="0"/>
          </a:p>
          <a:p>
            <a:r>
              <a:rPr lang="en-US" dirty="0"/>
              <a:t>User Globals: </a:t>
            </a:r>
          </a:p>
          <a:p>
            <a:endParaRPr lang="en-US" dirty="0"/>
          </a:p>
          <a:p>
            <a:r>
              <a:rPr lang="en-US" dirty="0"/>
              <a:t>Method of creating your own objects to hold test data</a:t>
            </a:r>
          </a:p>
          <a:p>
            <a:endParaRPr lang="en-US" dirty="0"/>
          </a:p>
          <a:p>
            <a:r>
              <a:rPr lang="en-US" dirty="0"/>
              <a:t>Must rebuild environment, because VC needs to build the code for the handling of the values and also it needs to add code to allow selection for void* items</a:t>
            </a:r>
          </a:p>
        </p:txBody>
      </p:sp>
      <p:sp>
        <p:nvSpPr>
          <p:cNvPr id="5" name="Folienbildplatzhalter 4">
            <a:extLst>
              <a:ext uri="{FF2B5EF4-FFF2-40B4-BE49-F238E27FC236}">
                <a16:creationId xmlns:a16="http://schemas.microsoft.com/office/drawing/2014/main" id="{C2F8D10E-DA9E-4F6A-AFB3-4566C7A4F17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15411276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Now some concrete examples of how we can use user code …</a:t>
            </a:r>
          </a:p>
          <a:p>
            <a:endParaRPr lang="en-US" dirty="0"/>
          </a:p>
          <a:p>
            <a:r>
              <a:rPr lang="en-US" dirty="0"/>
              <a:t>VectorCAST can’t automatically figure out the type of a “void *”</a:t>
            </a:r>
          </a:p>
          <a:p>
            <a:endParaRPr lang="en-US" dirty="0"/>
          </a:p>
          <a:p>
            <a:r>
              <a:rPr lang="en-US" dirty="0"/>
              <a:t>The way you tell the tool the type to use, is to make an association between an object of the correct type and the void* data item.</a:t>
            </a:r>
          </a:p>
          <a:p>
            <a:endParaRPr lang="en-US" dirty="0"/>
          </a:p>
          <a:p>
            <a:endParaRPr lang="en-US" dirty="0"/>
          </a:p>
          <a:p>
            <a:r>
              <a:rPr lang="en-US" dirty="0"/>
              <a:t>Can be specified as: </a:t>
            </a:r>
          </a:p>
          <a:p>
            <a:r>
              <a:rPr lang="en-US" dirty="0"/>
              <a:t>NULL</a:t>
            </a:r>
          </a:p>
          <a:p>
            <a:r>
              <a:rPr lang="en-US" dirty="0"/>
              <a:t>A User Global object</a:t>
            </a:r>
          </a:p>
          <a:p>
            <a:r>
              <a:rPr lang="en-US" dirty="0"/>
              <a:t>Assigned through Parameter User code (covered later)</a:t>
            </a:r>
          </a:p>
          <a:p>
            <a:endParaRPr lang="en-US" dirty="0"/>
          </a:p>
          <a:p>
            <a:endParaRPr lang="en-US" dirty="0"/>
          </a:p>
        </p:txBody>
      </p:sp>
      <p:sp>
        <p:nvSpPr>
          <p:cNvPr id="4" name="Folienbildplatzhalter 3">
            <a:extLst>
              <a:ext uri="{FF2B5EF4-FFF2-40B4-BE49-F238E27FC236}">
                <a16:creationId xmlns:a16="http://schemas.microsoft.com/office/drawing/2014/main" id="{BC5385D1-3E8E-48FC-B9D9-B27A9CAC673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19066443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Environment User Code generally affects the entire harness, i.e. all tests that are specified in the environment</a:t>
            </a:r>
          </a:p>
          <a:p>
            <a:endParaRPr lang="en-US" dirty="0"/>
          </a:p>
          <a:p>
            <a:r>
              <a:rPr lang="en-US" dirty="0"/>
              <a:t>Many varieties of Environment User Code we will focus on the most common methods in this module</a:t>
            </a:r>
          </a:p>
          <a:p>
            <a:r>
              <a:rPr lang="en-US" dirty="0"/>
              <a:t>	</a:t>
            </a:r>
          </a:p>
          <a:p>
            <a:r>
              <a:rPr lang="en-US" dirty="0"/>
              <a:t>The most common varieties are Start and End of the entire harness, Before and After Every UUT invocation</a:t>
            </a:r>
          </a:p>
        </p:txBody>
      </p:sp>
      <p:sp>
        <p:nvSpPr>
          <p:cNvPr id="5" name="Folienbildplatzhalter 4">
            <a:extLst>
              <a:ext uri="{FF2B5EF4-FFF2-40B4-BE49-F238E27FC236}">
                <a16:creationId xmlns:a16="http://schemas.microsoft.com/office/drawing/2014/main" id="{F62E7F22-310A-4AE1-8541-BFA9774166E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9704771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500" dirty="0"/>
              <a:t>Now that we know about the different kinds, how do we edit the user code?</a:t>
            </a:r>
          </a:p>
          <a:p>
            <a:endParaRPr lang="en-US" sz="500" dirty="0"/>
          </a:p>
          <a:p>
            <a:r>
              <a:rPr lang="en-US" sz="500" dirty="0"/>
              <a:t>Environment User Code Edit</a:t>
            </a:r>
          </a:p>
          <a:p>
            <a:r>
              <a:rPr lang="en-US" sz="500" dirty="0"/>
              <a:t>	Results in an MDI area tree</a:t>
            </a:r>
          </a:p>
          <a:p>
            <a:r>
              <a:rPr lang="en-US" sz="500" dirty="0"/>
              <a:t>	Tree allows the edit of the various “flavors” of user code</a:t>
            </a:r>
          </a:p>
          <a:p>
            <a:r>
              <a:rPr lang="en-US" sz="500" dirty="0"/>
              <a:t>	Check Mark Means that there have been edits for that flavor</a:t>
            </a:r>
          </a:p>
          <a:p>
            <a:endParaRPr lang="en-US" sz="500" dirty="0"/>
          </a:p>
          <a:p>
            <a:r>
              <a:rPr lang="en-US" sz="500" dirty="0"/>
              <a:t>If you double click in the “editable area” an expanded editor region will open</a:t>
            </a:r>
          </a:p>
          <a:p>
            <a:r>
              <a:rPr lang="en-US" sz="500" dirty="0"/>
              <a:t>You can re-size this area</a:t>
            </a:r>
          </a:p>
          <a:p>
            <a:endParaRPr lang="en-US" sz="500" dirty="0"/>
          </a:p>
          <a:p>
            <a:r>
              <a:rPr lang="en-US" sz="500" dirty="0"/>
              <a:t>Icons:</a:t>
            </a:r>
          </a:p>
          <a:p>
            <a:r>
              <a:rPr lang="en-US" sz="500" dirty="0"/>
              <a:t>Test Compile: Inserts the user code into the normal place in the harness and compiles it, then removes it any errors will be show with the offending source code</a:t>
            </a:r>
          </a:p>
          <a:p>
            <a:endParaRPr lang="en-US" sz="500" dirty="0"/>
          </a:p>
          <a:p>
            <a:r>
              <a:rPr lang="en-US" sz="500" dirty="0"/>
              <a:t>Undock: Removes the editor from the MDI and allows it to be dragged anywhere on the desktop you can undock multiple sections “close” the undocked windows to return them to “docked” status</a:t>
            </a:r>
          </a:p>
          <a:p>
            <a:endParaRPr lang="en-US" sz="500" dirty="0"/>
          </a:p>
          <a:p>
            <a:r>
              <a:rPr lang="en-US" sz="500" dirty="0"/>
              <a:t>Save Size: Will retain this size when you remove focus from the editor (when you stop editing)</a:t>
            </a:r>
          </a:p>
          <a:p>
            <a:endParaRPr lang="en-US" sz="500" dirty="0"/>
          </a:p>
          <a:p>
            <a:r>
              <a:rPr lang="en-US" sz="500" dirty="0"/>
              <a:t>Header</a:t>
            </a:r>
          </a:p>
          <a:p>
            <a:r>
              <a:rPr lang="en-US" sz="500" dirty="0"/>
              <a:t>Additional “#include” and “#define” statements – only affect user code types below, use appendix user code to affect UUT</a:t>
            </a:r>
          </a:p>
          <a:p>
            <a:r>
              <a:rPr lang="en-US" sz="500" dirty="0"/>
              <a:t>Data</a:t>
            </a:r>
          </a:p>
          <a:p>
            <a:r>
              <a:rPr lang="en-US" sz="500" dirty="0"/>
              <a:t>Global object declarations and support functions to be called by other subprograms in file</a:t>
            </a:r>
          </a:p>
          <a:p>
            <a:r>
              <a:rPr lang="en-US" sz="500" dirty="0"/>
              <a:t>Harness Init / Term</a:t>
            </a:r>
          </a:p>
          <a:p>
            <a:r>
              <a:rPr lang="en-US" sz="500" dirty="0"/>
              <a:t>Processing to occur immediately upon entry / exit into “main”</a:t>
            </a:r>
          </a:p>
          <a:p>
            <a:r>
              <a:rPr lang="en-US" sz="500" dirty="0"/>
              <a:t>Test Case Init / Term</a:t>
            </a:r>
          </a:p>
          <a:p>
            <a:r>
              <a:rPr lang="en-US" sz="500" dirty="0"/>
              <a:t>Processing to occur before / after each test case is run</a:t>
            </a:r>
          </a:p>
          <a:p>
            <a:r>
              <a:rPr lang="en-US" sz="500" dirty="0"/>
              <a:t>UUT Timer Start / Stop</a:t>
            </a:r>
          </a:p>
          <a:p>
            <a:r>
              <a:rPr lang="en-US" sz="500" dirty="0"/>
              <a:t>Processing to start / stop timing analysis</a:t>
            </a:r>
          </a:p>
          <a:p>
            <a:r>
              <a:rPr lang="en-US" sz="500" dirty="0"/>
              <a:t>Driver Prefix Code</a:t>
            </a:r>
          </a:p>
          <a:p>
            <a:r>
              <a:rPr lang="en-US" sz="500" dirty="0"/>
              <a:t>Code inserted before include of UUT to add Definitions</a:t>
            </a:r>
          </a:p>
          <a:p>
            <a:r>
              <a:rPr lang="en-US" sz="500" dirty="0"/>
              <a:t>Unit Appendix Code</a:t>
            </a:r>
          </a:p>
          <a:p>
            <a:r>
              <a:rPr lang="en-US" sz="500" dirty="0"/>
              <a:t>“Test Code” which is parsed, and treated as part of UUT. (e.g. testing an abstract class)</a:t>
            </a:r>
          </a:p>
        </p:txBody>
      </p:sp>
      <p:sp>
        <p:nvSpPr>
          <p:cNvPr id="5" name="Folienbildplatzhalter 4">
            <a:extLst>
              <a:ext uri="{FF2B5EF4-FFF2-40B4-BE49-F238E27FC236}">
                <a16:creationId xmlns:a16="http://schemas.microsoft.com/office/drawing/2014/main" id="{B2784F3F-DE4D-4C7D-BFA7-A0D3FC2BEC2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58800960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“Compound Test Case structure” and “Iterations” will both be single element lists when not using compound Test Cases</a:t>
            </a:r>
          </a:p>
          <a:p>
            <a:pPr lvl="1"/>
            <a:endParaRPr lang="en-US" dirty="0"/>
          </a:p>
          <a:p>
            <a:pPr lvl="0"/>
            <a:r>
              <a:rPr lang="en-US" dirty="0"/>
              <a:t>“Range/list iterations” will be a single element list when Test Case does not contain range or list parameters</a:t>
            </a:r>
          </a:p>
          <a:p>
            <a:endParaRPr lang="en-US" dirty="0"/>
          </a:p>
          <a:p>
            <a:r>
              <a:rPr lang="en-US" dirty="0"/>
              <a:t>The setup and capture of parameters and global data can be done with test case data or user code</a:t>
            </a:r>
          </a:p>
          <a:p>
            <a:endParaRPr lang="en-US" dirty="0"/>
          </a:p>
          <a:p>
            <a:r>
              <a:rPr lang="en-US" dirty="0"/>
              <a:t>All of the setup and capture locations have user code “hooks”</a:t>
            </a:r>
          </a:p>
          <a:p>
            <a:endParaRPr lang="en-US" dirty="0"/>
          </a:p>
          <a:p>
            <a:r>
              <a:rPr lang="en-US" dirty="0"/>
              <a:t>The hooks are function calls from key points in the harness.</a:t>
            </a:r>
          </a:p>
          <a:p>
            <a:endParaRPr lang="en-US" dirty="0"/>
          </a:p>
        </p:txBody>
      </p:sp>
      <p:sp>
        <p:nvSpPr>
          <p:cNvPr id="5" name="Folienbildplatzhalter 4">
            <a:extLst>
              <a:ext uri="{FF2B5EF4-FFF2-40B4-BE49-F238E27FC236}">
                <a16:creationId xmlns:a16="http://schemas.microsoft.com/office/drawing/2014/main" id="{5D9DD07A-2E53-4C31-8AA9-D9D0D786FFD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2816361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Don’t discuss in detail – for reference only</a:t>
            </a:r>
          </a:p>
          <a:p>
            <a:endParaRPr lang="en-US" dirty="0"/>
          </a:p>
          <a:p>
            <a:r>
              <a:rPr lang="en-US" dirty="0"/>
              <a:t>[This is also documented in the User’s Guide]</a:t>
            </a:r>
          </a:p>
          <a:p>
            <a:endParaRPr lang="en-US" dirty="0"/>
          </a:p>
          <a:p>
            <a:r>
              <a:rPr lang="en-US" dirty="0"/>
              <a:t>No need to fear… you won’t need to use all of these types.</a:t>
            </a:r>
          </a:p>
          <a:p>
            <a:r>
              <a:rPr lang="en-US" dirty="0"/>
              <a:t>	This is just to show what the whole system looks like</a:t>
            </a:r>
          </a:p>
          <a:p>
            <a:endParaRPr lang="en-US" dirty="0"/>
          </a:p>
          <a:p>
            <a:r>
              <a:rPr lang="en-US" dirty="0"/>
              <a:t>Some highlights: </a:t>
            </a:r>
          </a:p>
          <a:p>
            <a:r>
              <a:rPr lang="en-US" dirty="0"/>
              <a:t>Test Case User Code: </a:t>
            </a:r>
          </a:p>
          <a:p>
            <a:pPr lvl="1"/>
            <a:r>
              <a:rPr lang="en-US" dirty="0"/>
              <a:t>Input code executes before both parameter user code and UUT </a:t>
            </a:r>
          </a:p>
          <a:p>
            <a:pPr lvl="1"/>
            <a:r>
              <a:rPr lang="en-US" dirty="0"/>
              <a:t>Expected code executes after both UUT return and parameter expected code </a:t>
            </a:r>
          </a:p>
          <a:p>
            <a:r>
              <a:rPr lang="en-US" dirty="0"/>
              <a:t>Parameter User Code</a:t>
            </a:r>
          </a:p>
          <a:p>
            <a:pPr lvl="1"/>
            <a:r>
              <a:rPr lang="en-US" dirty="0"/>
              <a:t>For global objects and UUT parameters</a:t>
            </a:r>
          </a:p>
          <a:p>
            <a:pPr lvl="2"/>
            <a:r>
              <a:rPr lang="en-US" dirty="0"/>
              <a:t>Input code executes before UUT is called</a:t>
            </a:r>
          </a:p>
          <a:p>
            <a:pPr lvl="2"/>
            <a:r>
              <a:rPr lang="en-US" dirty="0"/>
              <a:t>Expected code executes after UUT returns</a:t>
            </a:r>
          </a:p>
          <a:p>
            <a:pPr lvl="1"/>
            <a:r>
              <a:rPr lang="en-US" dirty="0"/>
              <a:t>For stubs</a:t>
            </a:r>
          </a:p>
          <a:p>
            <a:pPr lvl="2"/>
            <a:r>
              <a:rPr lang="en-US" dirty="0"/>
              <a:t>Expected code executes on entry into stub (remember reversed order!) </a:t>
            </a:r>
          </a:p>
          <a:p>
            <a:pPr lvl="2"/>
            <a:r>
              <a:rPr lang="en-US" dirty="0"/>
              <a:t>Input code executes on exit from stub</a:t>
            </a:r>
          </a:p>
        </p:txBody>
      </p:sp>
      <p:sp>
        <p:nvSpPr>
          <p:cNvPr id="5" name="Folienbildplatzhalter 4">
            <a:extLst>
              <a:ext uri="{FF2B5EF4-FFF2-40B4-BE49-F238E27FC236}">
                <a16:creationId xmlns:a16="http://schemas.microsoft.com/office/drawing/2014/main" id="{D28FBC68-4F67-4BEE-9087-DA8D88E72CA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588835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izenplatzhalter 4">
            <a:extLst>
              <a:ext uri="{FF2B5EF4-FFF2-40B4-BE49-F238E27FC236}">
                <a16:creationId xmlns:a16="http://schemas.microsoft.com/office/drawing/2014/main" id="{4F1A4727-A1EC-46F5-AA54-2B69532F6BA9}"/>
              </a:ext>
            </a:extLst>
          </p:cNvPr>
          <p:cNvSpPr>
            <a:spLocks noGrp="1"/>
          </p:cNvSpPr>
          <p:nvPr>
            <p:ph type="body" idx="1"/>
          </p:nvPr>
        </p:nvSpPr>
        <p:spPr/>
        <p:txBody>
          <a:bodyPr/>
          <a:lstStyle/>
          <a:p>
            <a:r>
              <a:rPr lang="en-US" dirty="0"/>
              <a:t>UUT:  Unit Under Test</a:t>
            </a:r>
          </a:p>
          <a:p>
            <a:r>
              <a:rPr lang="en-US" dirty="0"/>
              <a:t>This diagram shows the 3 interfaces of Unit Testing:</a:t>
            </a:r>
          </a:p>
          <a:p>
            <a:r>
              <a:rPr lang="en-US" dirty="0"/>
              <a:t>Calling Params</a:t>
            </a:r>
          </a:p>
          <a:p>
            <a:r>
              <a:rPr lang="en-US" dirty="0"/>
              <a:t>Stub Params</a:t>
            </a:r>
          </a:p>
          <a:p>
            <a:r>
              <a:rPr lang="en-US" dirty="0"/>
              <a:t>Global Data</a:t>
            </a:r>
          </a:p>
          <a:p>
            <a:endParaRPr lang="en-US" dirty="0"/>
          </a:p>
          <a:p>
            <a:r>
              <a:rPr lang="en-US" dirty="0"/>
              <a:t>Global Data is not an execution interface, but it still defines the interface.  It can be accessed at Event Time.</a:t>
            </a:r>
          </a:p>
          <a:p>
            <a:endParaRPr lang="en-US" dirty="0"/>
          </a:p>
          <a:p>
            <a:r>
              <a:rPr lang="en-US" dirty="0"/>
              <a:t>The definition of Event comes later, but it’s good to introduce here.</a:t>
            </a:r>
          </a:p>
          <a:p>
            <a:endParaRPr lang="en-US" dirty="0"/>
          </a:p>
          <a:p>
            <a:r>
              <a:rPr lang="en-US" dirty="0"/>
              <a:t>Also, SBF has not been defined yet, but it should be mentioned.</a:t>
            </a:r>
          </a:p>
        </p:txBody>
      </p:sp>
      <p:sp>
        <p:nvSpPr>
          <p:cNvPr id="3" name="Folienbildplatzhalter 2">
            <a:extLst>
              <a:ext uri="{FF2B5EF4-FFF2-40B4-BE49-F238E27FC236}">
                <a16:creationId xmlns:a16="http://schemas.microsoft.com/office/drawing/2014/main" id="{C5E2D3C8-964E-4DC4-807D-BA8F5D1F70E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38825501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shows how the user code shows up in the regression scripts</a:t>
            </a:r>
          </a:p>
          <a:p>
            <a:endParaRPr lang="en-US" dirty="0"/>
          </a:p>
          <a:p>
            <a:r>
              <a:rPr lang="en-US" dirty="0"/>
              <a:t>Environment user code will show up in the environment (.env) script</a:t>
            </a:r>
          </a:p>
          <a:p>
            <a:endParaRPr lang="en-US" dirty="0"/>
          </a:p>
          <a:p>
            <a:r>
              <a:rPr lang="en-US" dirty="0"/>
              <a:t>Test and parameter user code will show up in the test (.tst) script</a:t>
            </a:r>
          </a:p>
          <a:p>
            <a:endParaRPr lang="en-US" dirty="0"/>
          </a:p>
          <a:p>
            <a:r>
              <a:rPr lang="en-US" dirty="0"/>
              <a:t>You won’t normally need to edit these directly, but you may -- you wont’ break anything if you do Just put edits between USER_CODE and END tags</a:t>
            </a:r>
          </a:p>
        </p:txBody>
      </p:sp>
      <p:sp>
        <p:nvSpPr>
          <p:cNvPr id="5" name="Folienbildplatzhalter 4">
            <a:extLst>
              <a:ext uri="{FF2B5EF4-FFF2-40B4-BE49-F238E27FC236}">
                <a16:creationId xmlns:a16="http://schemas.microsoft.com/office/drawing/2014/main" id="{5DC1276C-84A8-40D1-9C00-25E397CAE49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9609762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2E8D8D3-6D1F-4807-AD01-B6EA4AE6B0E3}"/>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48FE0FD4-87B7-4DA9-8F38-297CBC7DE74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473104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B):  Parameter &amp; Test Case User Code do not require a rebuild.  They get compiled in automatically when you run the test.</a:t>
            </a:r>
          </a:p>
          <a:p>
            <a:endParaRPr lang="en-US" dirty="0"/>
          </a:p>
          <a:p>
            <a:r>
              <a:rPr lang="en-US" dirty="0"/>
              <a:t>Note that there may be some parts of Env User Code where you can get away with just doing a Recompile/Relink, but in general, it’s always a good idea to Rebuild the Env when adding Env User Code</a:t>
            </a:r>
          </a:p>
          <a:p>
            <a:endParaRPr lang="en-US" dirty="0"/>
          </a:p>
        </p:txBody>
      </p:sp>
      <p:sp>
        <p:nvSpPr>
          <p:cNvPr id="5" name="Folienbildplatzhalter 4">
            <a:extLst>
              <a:ext uri="{FF2B5EF4-FFF2-40B4-BE49-F238E27FC236}">
                <a16:creationId xmlns:a16="http://schemas.microsoft.com/office/drawing/2014/main" id="{A75ED821-8537-443F-B2F2-377B5589D5A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27616447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3C725C6-D5AE-4651-84F8-B5EAE35E467C}"/>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FE60DE0A-1062-44F8-8796-8DA9F3D9196B}"/>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03266441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Don’t explain each of these … there are following slides for this, just</a:t>
            </a:r>
          </a:p>
          <a:p>
            <a:r>
              <a:rPr lang="en-US" dirty="0"/>
              <a:t>Go through the list and say:</a:t>
            </a:r>
          </a:p>
          <a:p>
            <a:endParaRPr lang="en-US" dirty="0"/>
          </a:p>
          <a:p>
            <a:r>
              <a:rPr lang="en-US" dirty="0"/>
              <a:t>In this module we are going to learn some of the basics of …</a:t>
            </a:r>
          </a:p>
          <a:p>
            <a:endParaRPr lang="en-US" dirty="0"/>
          </a:p>
          <a:p>
            <a:r>
              <a:rPr lang="en-US" dirty="0"/>
              <a:t>We’ll show you how to …</a:t>
            </a:r>
          </a:p>
        </p:txBody>
      </p:sp>
      <p:sp>
        <p:nvSpPr>
          <p:cNvPr id="5" name="Folienbildplatzhalter 4">
            <a:extLst>
              <a:ext uri="{FF2B5EF4-FFF2-40B4-BE49-F238E27FC236}">
                <a16:creationId xmlns:a16="http://schemas.microsoft.com/office/drawing/2014/main" id="{61806201-0796-4D40-83D5-DE92FB7F46A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04910032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Don’t spend too much time on this slide. It’s meant as a QUICK review of abstract class concepts for anyone that is rusty on the subject. </a:t>
            </a:r>
          </a:p>
          <a:p>
            <a:pPr lvl="0"/>
            <a:endParaRPr lang="en-US" dirty="0"/>
          </a:p>
          <a:p>
            <a:pPr lvl="0"/>
            <a:r>
              <a:rPr lang="en-US" dirty="0"/>
              <a:t>Abstract classes are C++ classes that have one or more pure virtual functions</a:t>
            </a:r>
          </a:p>
          <a:p>
            <a:pPr lvl="1"/>
            <a:r>
              <a:rPr lang="en-US" dirty="0"/>
              <a:t>i.e. a function with a prototype like: void somefunc(void) = 0;</a:t>
            </a:r>
          </a:p>
          <a:p>
            <a:pPr lvl="0"/>
            <a:endParaRPr lang="en-US" dirty="0"/>
          </a:p>
          <a:p>
            <a:pPr lvl="0"/>
            <a:r>
              <a:rPr lang="en-US" dirty="0"/>
              <a:t>Can be used to implement an interface, or a base class where the base itself isn't a fully formed entity</a:t>
            </a:r>
          </a:p>
          <a:p>
            <a:pPr lvl="0"/>
            <a:endParaRPr lang="en-US" dirty="0"/>
          </a:p>
          <a:p>
            <a:pPr lvl="0"/>
            <a:r>
              <a:rPr lang="en-US" dirty="0"/>
              <a:t>Introducing Shapes.cpp -- The ubiquitous shapes example</a:t>
            </a:r>
          </a:p>
          <a:p>
            <a:pPr lvl="1"/>
            <a:r>
              <a:rPr lang="en-US" dirty="0"/>
              <a:t>A shape is an abstract concept, but one that has some defined properties like area. </a:t>
            </a:r>
          </a:p>
          <a:p>
            <a:pPr lvl="1"/>
            <a:r>
              <a:rPr lang="en-US" dirty="0"/>
              <a:t>We can use an abstract class to specify the interface, then anything that takes a "Shape" as input can access those properties without having to know exactly what shape it is dealing with. </a:t>
            </a:r>
          </a:p>
          <a:p>
            <a:pPr lvl="0"/>
            <a:endParaRPr lang="en-US" dirty="0"/>
          </a:p>
        </p:txBody>
      </p:sp>
      <p:sp>
        <p:nvSpPr>
          <p:cNvPr id="5" name="Folienbildplatzhalter 4">
            <a:extLst>
              <a:ext uri="{FF2B5EF4-FFF2-40B4-BE49-F238E27FC236}">
                <a16:creationId xmlns:a16="http://schemas.microsoft.com/office/drawing/2014/main" id="{B7315F8A-F091-487C-9385-488B1498D7B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0478893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 requires that pointers to abstract classes be initialized to point to a concrete child instance.  </a:t>
            </a:r>
          </a:p>
          <a:p>
            <a:pPr lvl="1"/>
            <a:r>
              <a:rPr lang="en-US" dirty="0"/>
              <a:t>VectorCAST must adhere to the language and thus requires a concrete child class.</a:t>
            </a:r>
          </a:p>
          <a:p>
            <a:pPr lvl="1"/>
            <a:r>
              <a:rPr lang="en-US" dirty="0"/>
              <a:t>So if you have a data item that is a abstract class type, there must be a concrete class as the value</a:t>
            </a:r>
          </a:p>
          <a:p>
            <a:pPr lvl="1"/>
            <a:endParaRPr lang="en-US" dirty="0"/>
          </a:p>
          <a:p>
            <a:r>
              <a:rPr lang="en-US" dirty="0"/>
              <a:t>Any concrete child can be used to initialize a pointer to an abstract class</a:t>
            </a:r>
          </a:p>
          <a:p>
            <a:endParaRPr lang="en-US" dirty="0"/>
          </a:p>
          <a:p>
            <a:r>
              <a:rPr lang="en-US" dirty="0"/>
              <a:t>This child class must exist within the translation unit in order for VectorCAST to detect it</a:t>
            </a:r>
          </a:p>
          <a:p>
            <a:pPr lvl="1"/>
            <a:r>
              <a:rPr lang="en-US" dirty="0"/>
              <a:t>This means any concrete class which exists in any header file included into the UUT</a:t>
            </a:r>
          </a:p>
          <a:p>
            <a:pPr lvl="0"/>
            <a:endParaRPr lang="en-US" dirty="0"/>
          </a:p>
          <a:p>
            <a:pPr lvl="0"/>
            <a:r>
              <a:rPr lang="en-US" dirty="0"/>
              <a:t>[Update 6.1] VectorCAST automatically creates a concrete subclass with all pure virtual functions stubbed</a:t>
            </a:r>
          </a:p>
          <a:p>
            <a:pPr lvl="1"/>
            <a:endParaRPr lang="en-US" dirty="0"/>
          </a:p>
          <a:p>
            <a:r>
              <a:rPr lang="en-US" dirty="0"/>
              <a:t>If no concrete children exist within the UUT or within files included by the UUT</a:t>
            </a:r>
          </a:p>
          <a:p>
            <a:pPr lvl="1"/>
            <a:r>
              <a:rPr lang="en-US" dirty="0"/>
              <a:t>In rare cases, VectorCAST cannot create a concrete subclass for an abstract class.</a:t>
            </a:r>
          </a:p>
          <a:p>
            <a:pPr lvl="2"/>
            <a:r>
              <a:rPr lang="en-US" dirty="0"/>
              <a:t> If you run into this scenario, you may want to contact VectorCAST Support to determine why the tool cannot create the subclass. </a:t>
            </a:r>
          </a:p>
          <a:p>
            <a:pPr lvl="1"/>
            <a:r>
              <a:rPr lang="en-US" dirty="0"/>
              <a:t>Then the special tag &lt;&lt;abstract&gt;&gt; will be displayed</a:t>
            </a:r>
          </a:p>
          <a:p>
            <a:pPr lvl="1"/>
            <a:r>
              <a:rPr lang="en-US" dirty="0"/>
              <a:t>You can add unit appendix user code to create or include your own concrete instance</a:t>
            </a:r>
          </a:p>
          <a:p>
            <a:pPr lvl="1"/>
            <a:endParaRPr lang="en-US" dirty="0"/>
          </a:p>
        </p:txBody>
      </p:sp>
      <p:sp>
        <p:nvSpPr>
          <p:cNvPr id="5" name="Folienbildplatzhalter 4">
            <a:extLst>
              <a:ext uri="{FF2B5EF4-FFF2-40B4-BE49-F238E27FC236}">
                <a16:creationId xmlns:a16="http://schemas.microsoft.com/office/drawing/2014/main" id="{34E2F61B-0BB6-4D50-89CE-2E3121698DD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9895861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It should be obvious why abstract class methods cannot be tested in the abstract class </a:t>
            </a:r>
          </a:p>
          <a:p>
            <a:pPr lvl="1"/>
            <a:r>
              <a:rPr lang="en-US" dirty="0"/>
              <a:t>They don’t exist in the abstract class other than as a placeholder – that’s the whole point!</a:t>
            </a:r>
          </a:p>
          <a:p>
            <a:pPr lvl="1"/>
            <a:r>
              <a:rPr lang="en-US" dirty="0"/>
              <a:t>Only subclasses contain the actual implementation that can be tested</a:t>
            </a:r>
          </a:p>
          <a:p>
            <a:pPr lvl="1"/>
            <a:endParaRPr lang="en-US" dirty="0"/>
          </a:p>
          <a:p>
            <a:pPr lvl="0"/>
            <a:r>
              <a:rPr lang="en-US" dirty="0"/>
              <a:t>Abstract class tests should cover the functionality that is implemented in the abstract class</a:t>
            </a:r>
          </a:p>
          <a:p>
            <a:pPr lvl="0"/>
            <a:endParaRPr lang="en-US" dirty="0"/>
          </a:p>
          <a:p>
            <a:pPr lvl="0"/>
            <a:r>
              <a:rPr lang="en-US" dirty="0"/>
              <a:t>Example where you might use stubbed abstract methods: </a:t>
            </a:r>
          </a:p>
          <a:p>
            <a:pPr lvl="1"/>
            <a:r>
              <a:rPr lang="en-US" dirty="0"/>
              <a:t>float calculateArea(Shape pShape) {</a:t>
            </a:r>
          </a:p>
          <a:p>
            <a:pPr lvl="1"/>
            <a:r>
              <a:rPr lang="en-US" dirty="0"/>
              <a:t>	return pShape-&gt;getArea();</a:t>
            </a:r>
          </a:p>
          <a:p>
            <a:pPr lvl="1"/>
            <a:r>
              <a:rPr lang="en-US" dirty="0"/>
              <a:t>}</a:t>
            </a:r>
          </a:p>
          <a:p>
            <a:pPr lvl="1"/>
            <a:endParaRPr lang="en-US" dirty="0"/>
          </a:p>
          <a:p>
            <a:pPr lvl="1"/>
            <a:r>
              <a:rPr lang="en-US" dirty="0"/>
              <a:t>Instantiate pShape using vcast_concrete_Shape</a:t>
            </a:r>
          </a:p>
          <a:p>
            <a:pPr lvl="1"/>
            <a:r>
              <a:rPr lang="en-US" dirty="0"/>
              <a:t>Use vcast_concrete_Shape::getArea stub to provide return value for getArea(). </a:t>
            </a:r>
          </a:p>
          <a:p>
            <a:pPr lvl="1"/>
            <a:endParaRPr lang="en-US" dirty="0"/>
          </a:p>
          <a:p>
            <a:pPr lvl="0"/>
            <a:r>
              <a:rPr lang="en-US" dirty="0"/>
              <a:t>Why wouldn’t you always use automatic concrete subclasses? </a:t>
            </a:r>
          </a:p>
          <a:p>
            <a:pPr lvl="1"/>
            <a:r>
              <a:rPr lang="en-US" dirty="0"/>
              <a:t>May want full control over code, ability to test with "real" child that may have extra logic</a:t>
            </a:r>
          </a:p>
          <a:p>
            <a:pPr lvl="1"/>
            <a:r>
              <a:rPr lang="en-US" dirty="0"/>
              <a:t>Disadvantages of going the manual route: More intervention required, more complexity in test environment. </a:t>
            </a:r>
          </a:p>
        </p:txBody>
      </p:sp>
      <p:sp>
        <p:nvSpPr>
          <p:cNvPr id="5" name="Folienbildplatzhalter 4">
            <a:extLst>
              <a:ext uri="{FF2B5EF4-FFF2-40B4-BE49-F238E27FC236}">
                <a16:creationId xmlns:a16="http://schemas.microsoft.com/office/drawing/2014/main" id="{B46582B7-99E9-4ECA-BAFA-50D25B6E371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92439652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Think of Unit Appendix user code as code that is inserted at the bottom of the UUT.</a:t>
            </a:r>
          </a:p>
          <a:p>
            <a:endParaRPr lang="en-US" dirty="0"/>
          </a:p>
          <a:p>
            <a:r>
              <a:rPr lang="en-US" dirty="0"/>
              <a:t>Any functions defined here will show up as testable</a:t>
            </a:r>
          </a:p>
          <a:p>
            <a:r>
              <a:rPr lang="en-US" dirty="0"/>
              <a:t>Can be useful location to define extra support function used during testing</a:t>
            </a:r>
          </a:p>
          <a:p>
            <a:endParaRPr lang="en-US" dirty="0"/>
          </a:p>
          <a:p>
            <a:r>
              <a:rPr lang="en-US" dirty="0"/>
              <a:t>Parsing only occurs at environment build time.  </a:t>
            </a:r>
          </a:p>
          <a:p>
            <a:endParaRPr lang="en-US" dirty="0"/>
          </a:p>
          <a:p>
            <a:r>
              <a:rPr lang="en-US" dirty="0"/>
              <a:t>Because appendix user code is parsed an environment rebuild is necessary for changes to be applied</a:t>
            </a:r>
          </a:p>
          <a:p>
            <a:endParaRPr lang="en-US" dirty="0"/>
          </a:p>
          <a:p>
            <a:r>
              <a:rPr lang="en-US" dirty="0"/>
              <a:t>There are many applications for this, for this module, we are going to discuss Abstract Class and Template Testing</a:t>
            </a:r>
          </a:p>
          <a:p>
            <a:r>
              <a:rPr lang="en-US" dirty="0"/>
              <a:t>	</a:t>
            </a:r>
          </a:p>
          <a:p>
            <a:r>
              <a:rPr lang="en-US" dirty="0"/>
              <a:t>Editing works just like other types of user code </a:t>
            </a:r>
          </a:p>
          <a:p>
            <a:endParaRPr lang="en-US" dirty="0"/>
          </a:p>
          <a:p>
            <a:r>
              <a:rPr lang="en-US" dirty="0"/>
              <a:t>Show how the dialog works: Save, Save and Link etc.</a:t>
            </a:r>
          </a:p>
        </p:txBody>
      </p:sp>
      <p:sp>
        <p:nvSpPr>
          <p:cNvPr id="5" name="Folienbildplatzhalter 4">
            <a:extLst>
              <a:ext uri="{FF2B5EF4-FFF2-40B4-BE49-F238E27FC236}">
                <a16:creationId xmlns:a16="http://schemas.microsoft.com/office/drawing/2014/main" id="{0A3EF21D-9FF0-4412-AEBB-F9F6C4AFD92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3975597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If a child exists but is not available within the UUT, use appendix user code to #include it into the UUT</a:t>
            </a:r>
          </a:p>
          <a:p>
            <a:pPr lvl="1"/>
            <a:r>
              <a:rPr lang="en-US" dirty="0"/>
              <a:t>This is the easiest approach to pull in a “real” concrete subclass</a:t>
            </a:r>
          </a:p>
          <a:p>
            <a:pPr lvl="1"/>
            <a:endParaRPr lang="en-US" dirty="0"/>
          </a:p>
          <a:p>
            <a:r>
              <a:rPr lang="en-US" dirty="0"/>
              <a:t>If you are unaware of where concrete children are defined, you can always write your own child inside the Appendix User Code</a:t>
            </a:r>
          </a:p>
          <a:p>
            <a:pPr lvl="1"/>
            <a:r>
              <a:rPr lang="en-US" dirty="0"/>
              <a:t>This is basically what VectorCAST does for its concrete subclass</a:t>
            </a:r>
          </a:p>
          <a:p>
            <a:pPr lvl="1"/>
            <a:r>
              <a:rPr lang="en-US" dirty="0"/>
              <a:t>Writing your own could give you more flexibility</a:t>
            </a:r>
          </a:p>
          <a:p>
            <a:pPr lvl="1"/>
            <a:endParaRPr lang="en-US" dirty="0"/>
          </a:p>
          <a:p>
            <a:r>
              <a:rPr lang="en-US" dirty="0"/>
              <a:t>Rebuilding the environment will allow VectorCAST to parse the newly added child class and allow the pointer to be initialized</a:t>
            </a:r>
          </a:p>
          <a:p>
            <a:endParaRPr lang="en-US" dirty="0"/>
          </a:p>
          <a:p>
            <a:r>
              <a:rPr lang="en-US" dirty="0"/>
              <a:t>In the screen shots here we show both methods</a:t>
            </a:r>
          </a:p>
          <a:p>
            <a:pPr lvl="1"/>
            <a:r>
              <a:rPr lang="en-US" dirty="0"/>
              <a:t>At the top, we have #include rectangle.h which derives from shape</a:t>
            </a:r>
          </a:p>
          <a:p>
            <a:pPr lvl="1"/>
            <a:r>
              <a:rPr lang="en-US" dirty="0"/>
              <a:t>And also, defined a completely new concrete class (for testing only) called DummyShape</a:t>
            </a:r>
          </a:p>
          <a:p>
            <a:endParaRPr lang="en-US" dirty="0"/>
          </a:p>
          <a:p>
            <a:r>
              <a:rPr lang="en-US" dirty="0"/>
              <a:t>After rebuilding the environment, you will have the option to set the “pShape” ClassPtr to either sub-class</a:t>
            </a:r>
          </a:p>
        </p:txBody>
      </p:sp>
      <p:sp>
        <p:nvSpPr>
          <p:cNvPr id="5" name="Folienbildplatzhalter 4">
            <a:extLst>
              <a:ext uri="{FF2B5EF4-FFF2-40B4-BE49-F238E27FC236}">
                <a16:creationId xmlns:a16="http://schemas.microsoft.com/office/drawing/2014/main" id="{8E76FACB-CCA6-45DA-992B-8A7CE183463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531446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Multiple Units can be Under Test in the same environment</a:t>
            </a:r>
          </a:p>
          <a:p>
            <a:r>
              <a:rPr lang="en-US" dirty="0"/>
              <a:t>e.g.  Message Reader and Message Writer might make sense to test together</a:t>
            </a:r>
          </a:p>
          <a:p>
            <a:endParaRPr lang="en-US" dirty="0"/>
          </a:p>
          <a:p>
            <a:r>
              <a:rPr lang="en-US" dirty="0"/>
              <a:t>Real Code or Stubs can be used for the dependents</a:t>
            </a:r>
          </a:p>
          <a:p>
            <a:endParaRPr lang="en-US" dirty="0"/>
          </a:p>
          <a:p>
            <a:r>
              <a:rPr lang="en-US" dirty="0"/>
              <a:t>For C/C++ you can stub on a per-function basis</a:t>
            </a:r>
          </a:p>
          <a:p>
            <a:endParaRPr lang="en-US" dirty="0"/>
          </a:p>
          <a:p>
            <a:r>
              <a:rPr lang="en-US" dirty="0"/>
              <a:t>For Ada on a per-package basis</a:t>
            </a:r>
          </a:p>
          <a:p>
            <a:endParaRPr lang="en-US" dirty="0"/>
          </a:p>
          <a:p>
            <a:r>
              <a:rPr lang="en-US" dirty="0"/>
              <a:t>Test Driver can invoke a single function, or make a series of calls to multiple functions.</a:t>
            </a:r>
          </a:p>
        </p:txBody>
      </p:sp>
      <p:sp>
        <p:nvSpPr>
          <p:cNvPr id="5" name="Folienbildplatzhalter 4">
            <a:extLst>
              <a:ext uri="{FF2B5EF4-FFF2-40B4-BE49-F238E27FC236}">
                <a16:creationId xmlns:a16="http://schemas.microsoft.com/office/drawing/2014/main" id="{50FE3B4D-3116-411F-935D-F9724466E1E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55480282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“Does VectorCAST support templates?” is a common question that we are asked.  </a:t>
            </a:r>
          </a:p>
          <a:p>
            <a:endParaRPr lang="en-US" dirty="0"/>
          </a:p>
          <a:p>
            <a:r>
              <a:rPr lang="en-US" dirty="0"/>
              <a:t>The answer is absolutely, however, it’s important to distinguish between user-defined templates and 3rd party library templates like std::list.  </a:t>
            </a:r>
          </a:p>
          <a:p>
            <a:endParaRPr lang="en-US" dirty="0"/>
          </a:p>
          <a:p>
            <a:r>
              <a:rPr lang="en-US" dirty="0"/>
              <a:t>Using 3rd party templates requires no special actions within the tool.  It simply “works” because our parser is robust enough to understand any and all templates.  </a:t>
            </a:r>
          </a:p>
          <a:p>
            <a:endParaRPr lang="en-US" dirty="0"/>
          </a:p>
          <a:p>
            <a:r>
              <a:rPr lang="en-US" dirty="0"/>
              <a:t>Testing templates that you have written may require an additional step to create an “Instance” for a particular type</a:t>
            </a:r>
          </a:p>
          <a:p>
            <a:endParaRPr lang="en-US" dirty="0"/>
          </a:p>
          <a:p>
            <a:r>
              <a:rPr lang="en-US" dirty="0"/>
              <a:t>This is due to the fact that you cannot call the template methods directly …</a:t>
            </a:r>
          </a:p>
          <a:p>
            <a:endParaRPr lang="en-US" dirty="0"/>
          </a:p>
          <a:p>
            <a:r>
              <a:rPr lang="en-US" dirty="0"/>
              <a:t>You must first create a template instance for a particular type.</a:t>
            </a:r>
          </a:p>
          <a:p>
            <a:endParaRPr lang="en-US" dirty="0"/>
          </a:p>
          <a:p>
            <a:r>
              <a:rPr lang="en-US" dirty="0"/>
              <a:t>The benefit of defining a template instance within the Appendix User Code  is that this instance is maintained by VC when the environment is rebuilt.</a:t>
            </a:r>
          </a:p>
          <a:p>
            <a:endParaRPr lang="en-US" dirty="0"/>
          </a:p>
          <a:p>
            <a:endParaRPr lang="en-US" dirty="0"/>
          </a:p>
        </p:txBody>
      </p:sp>
      <p:sp>
        <p:nvSpPr>
          <p:cNvPr id="5" name="Folienbildplatzhalter 4">
            <a:extLst>
              <a:ext uri="{FF2B5EF4-FFF2-40B4-BE49-F238E27FC236}">
                <a16:creationId xmlns:a16="http://schemas.microsoft.com/office/drawing/2014/main" id="{97ECEF5D-309C-4878-91D7-A50637341E6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01539258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F42142B-2054-4881-AF32-AA396D5C6C21}"/>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DB41B381-7A65-40BE-8D0F-0304D689D179}"/>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4063520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 All of the above.</a:t>
            </a:r>
          </a:p>
          <a:p>
            <a:endParaRPr lang="en-US" dirty="0"/>
          </a:p>
          <a:p>
            <a:r>
              <a:rPr lang="en-US" dirty="0"/>
              <a:t>Option C is a new feature in 6.1.  In prior versions, if there were no concrete classes, the user had to define one in appendix user code in order to have something to test against.</a:t>
            </a:r>
          </a:p>
        </p:txBody>
      </p:sp>
      <p:sp>
        <p:nvSpPr>
          <p:cNvPr id="5" name="Folienbildplatzhalter 4">
            <a:extLst>
              <a:ext uri="{FF2B5EF4-FFF2-40B4-BE49-F238E27FC236}">
                <a16:creationId xmlns:a16="http://schemas.microsoft.com/office/drawing/2014/main" id="{1EDDB537-BDD8-4B76-B57B-7FE885DF431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83251865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A4E2B36-D02D-4806-88A4-6542A3D9DDA0}"/>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E0594E40-3D30-4828-8AE8-BCF84041A291}"/>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724292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module has a narrow focus, but the concepts covered are critical to understanding how VC works</a:t>
            </a:r>
          </a:p>
          <a:p>
            <a:endParaRPr lang="en-US" dirty="0"/>
          </a:p>
          <a:p>
            <a:r>
              <a:rPr lang="en-US" dirty="0"/>
              <a:t>The topics are listed, we have details on each item in the following slides</a:t>
            </a:r>
          </a:p>
        </p:txBody>
      </p:sp>
      <p:sp>
        <p:nvSpPr>
          <p:cNvPr id="5" name="Folienbildplatzhalter 4">
            <a:extLst>
              <a:ext uri="{FF2B5EF4-FFF2-40B4-BE49-F238E27FC236}">
                <a16:creationId xmlns:a16="http://schemas.microsoft.com/office/drawing/2014/main" id="{74192A3B-2A20-4DCD-90FD-8FE4817AD44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33664675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r>
              <a:rPr lang="en-US" dirty="0"/>
              <a:t>VectorCAST calls the preprocessor to build the translation unit of the UUT and so it must pass the include paths to the header files to the compiler preprocessor.  Pretty Obvious</a:t>
            </a:r>
          </a:p>
          <a:p>
            <a:endParaRPr lang="en-US" dirty="0"/>
          </a:p>
          <a:p>
            <a:r>
              <a:rPr lang="en-US" dirty="0"/>
              <a:t>Those directories can be from the project being tested, from third party libraries, from an RTOS and/or from the compiler’s stdlib.</a:t>
            </a:r>
          </a:p>
          <a:p>
            <a:endParaRPr lang="en-US" dirty="0"/>
          </a:p>
          <a:p>
            <a:r>
              <a:rPr lang="en-US" dirty="0"/>
              <a:t>We’ll show you how to add header and source file directories to the VectorCAST unit test environment</a:t>
            </a:r>
          </a:p>
        </p:txBody>
      </p:sp>
      <p:sp>
        <p:nvSpPr>
          <p:cNvPr id="5" name="Folienbildplatzhalter 4">
            <a:extLst>
              <a:ext uri="{FF2B5EF4-FFF2-40B4-BE49-F238E27FC236}">
                <a16:creationId xmlns:a16="http://schemas.microsoft.com/office/drawing/2014/main" id="{11CC722E-3A70-4323-8D89-FC9488A138D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93470421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The source and header directories of the project that is being tested will usually be search directories. </a:t>
            </a:r>
          </a:p>
          <a:p>
            <a:r>
              <a:rPr lang="en-GB" dirty="0"/>
              <a:t>	There MUST be at least one search directory.</a:t>
            </a:r>
          </a:p>
          <a:p>
            <a:r>
              <a:rPr lang="en-GB" dirty="0"/>
              <a:t>	Source files are those with the file extension as defined on the tools options c/c++ tab and language subtab.</a:t>
            </a:r>
          </a:p>
          <a:p>
            <a:endParaRPr lang="en-GB" dirty="0"/>
          </a:p>
          <a:p>
            <a:r>
              <a:rPr lang="en-GB" dirty="0"/>
              <a:t>If the UUT calls some function that is defined in a header that exists in a “Search Directory”</a:t>
            </a:r>
          </a:p>
          <a:p>
            <a:endParaRPr lang="en-GB" dirty="0"/>
          </a:p>
          <a:p>
            <a:r>
              <a:rPr lang="en-GB" dirty="0"/>
              <a:t>and the definition of this function is not found in a UUT,  the function will be stubbed.</a:t>
            </a:r>
          </a:p>
          <a:p>
            <a:endParaRPr lang="en-GB" dirty="0"/>
          </a:p>
          <a:p>
            <a:r>
              <a:rPr lang="en-GB" dirty="0"/>
              <a:t>VectorCAST will automatically build code to manipulate the data types of variables and parameters if the “type” is a base type, or a typedef from a header files defined in a Search Directory</a:t>
            </a:r>
          </a:p>
          <a:p>
            <a:endParaRPr lang="en-GB" dirty="0"/>
          </a:p>
          <a:p>
            <a:r>
              <a:rPr lang="en-GB" dirty="0"/>
              <a:t>Also,  the input and expected values for the scalar or leaf nodes of these constructed variables can be entered directly into the parameter tree. because the editor will be aware of this type (e.g. field names in a record, members in a class etc.)</a:t>
            </a:r>
          </a:p>
          <a:p>
            <a:endParaRPr lang="en-GB" dirty="0"/>
          </a:p>
          <a:p>
            <a:endParaRPr lang="en-GB" dirty="0"/>
          </a:p>
        </p:txBody>
      </p:sp>
      <p:sp>
        <p:nvSpPr>
          <p:cNvPr id="5" name="Folienbildplatzhalter 4">
            <a:extLst>
              <a:ext uri="{FF2B5EF4-FFF2-40B4-BE49-F238E27FC236}">
                <a16:creationId xmlns:a16="http://schemas.microsoft.com/office/drawing/2014/main" id="{028A93A2-6538-4E34-8528-DC5C13201FD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113012576"/>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The compiler’s own standard header directory will sometimes be a library include directory  or in the case that the compiler knows where its own directory is by other means ( eg gcc, msvs ) it will be left out altogether.</a:t>
            </a:r>
          </a:p>
          <a:p>
            <a:endParaRPr lang="en-GB" dirty="0"/>
          </a:p>
          <a:p>
            <a:r>
              <a:rPr lang="en-GB" dirty="0"/>
              <a:t>The compiler’s own standard header directory will NEVER be a search directory because we never want to stub functions in there in unless requested by the user</a:t>
            </a:r>
          </a:p>
          <a:p>
            <a:endParaRPr lang="en-GB" dirty="0"/>
          </a:p>
          <a:p>
            <a:r>
              <a:rPr lang="en-GB" dirty="0"/>
              <a:t>e.g. functions such as strcpy, malloc, assert, memcpy are used as part of the C language. </a:t>
            </a:r>
          </a:p>
          <a:p>
            <a:endParaRPr lang="en-GB" dirty="0"/>
          </a:p>
          <a:p>
            <a:r>
              <a:rPr lang="en-GB" dirty="0"/>
              <a:t>To stub functions in the compiler standard library, use library stubs (this is in later module)</a:t>
            </a:r>
          </a:p>
        </p:txBody>
      </p:sp>
      <p:sp>
        <p:nvSpPr>
          <p:cNvPr id="5" name="Folienbildplatzhalter 4">
            <a:extLst>
              <a:ext uri="{FF2B5EF4-FFF2-40B4-BE49-F238E27FC236}">
                <a16:creationId xmlns:a16="http://schemas.microsoft.com/office/drawing/2014/main" id="{DAC6F80D-8D2E-4E95-AA86-A5B18160FDB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82822284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The header directories for third party libraries (eg a mathematical library and perhaps the rtos ) will be type handled</a:t>
            </a:r>
          </a:p>
          <a:p>
            <a:endParaRPr lang="en-GB" dirty="0"/>
          </a:p>
          <a:p>
            <a:r>
              <a:rPr lang="en-GB" dirty="0"/>
              <a:t>if we do NOT want VectorCAST to write stubs and so the real library binary will be called.</a:t>
            </a:r>
          </a:p>
        </p:txBody>
      </p:sp>
      <p:sp>
        <p:nvSpPr>
          <p:cNvPr id="5" name="Folienbildplatzhalter 4">
            <a:extLst>
              <a:ext uri="{FF2B5EF4-FFF2-40B4-BE49-F238E27FC236}">
                <a16:creationId xmlns:a16="http://schemas.microsoft.com/office/drawing/2014/main" id="{F874D40C-A1A4-4641-BB32-A8F443086BD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8657801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B731DDA-C1FB-4346-AFB9-D1CADB269939}"/>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5CE0AEF9-03F2-4573-9278-1D1ED350F1EE}"/>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462373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09023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Stubs can be created for all external calls</a:t>
            </a:r>
          </a:p>
          <a:p>
            <a:r>
              <a:rPr lang="en-US" dirty="0"/>
              <a:t>For C/C++ (not Ada) stubs can also be created on a per function basis for internal  and turned on and off on a per test case basis</a:t>
            </a:r>
          </a:p>
          <a:p>
            <a:endParaRPr lang="en-US" dirty="0"/>
          </a:p>
          <a:p>
            <a:r>
              <a:rPr lang="en-US" dirty="0"/>
              <a:t>VectorCAST can also stub system library calls like malloc</a:t>
            </a:r>
          </a:p>
          <a:p>
            <a:endParaRPr lang="en-US" dirty="0"/>
          </a:p>
          <a:p>
            <a:r>
              <a:rPr lang="en-US" dirty="0"/>
              <a:t>VectorCAST creates full-featured stubs, not just place holders.</a:t>
            </a:r>
          </a:p>
          <a:p>
            <a:endParaRPr lang="en-US" dirty="0"/>
          </a:p>
          <a:p>
            <a:r>
              <a:rPr lang="en-US" dirty="0"/>
              <a:t>Test case controls the behavior of the stub, code does not need to change</a:t>
            </a:r>
          </a:p>
          <a:p>
            <a:r>
              <a:rPr lang="en-US" dirty="0"/>
              <a:t>(Remember we said that the harness is data driven)</a:t>
            </a:r>
          </a:p>
          <a:p>
            <a:endParaRPr lang="en-US" dirty="0"/>
          </a:p>
          <a:p>
            <a:r>
              <a:rPr lang="en-US" dirty="0"/>
              <a:t>Flow of Program:  Can force any branch to be true of false</a:t>
            </a:r>
          </a:p>
          <a:p>
            <a:r>
              <a:rPr lang="en-US" dirty="0"/>
              <a:t>Error Conditions:   malloc fails</a:t>
            </a:r>
          </a:p>
          <a:p>
            <a:r>
              <a:rPr lang="en-US" dirty="0"/>
              <a:t>Isolation: Remove calls to not yet tested functions</a:t>
            </a:r>
          </a:p>
          <a:p>
            <a:r>
              <a:rPr lang="en-US" dirty="0"/>
              <a:t>Pre-Conditions:   if (algorithm()) and algorithm requires 100 inputs</a:t>
            </a:r>
          </a:p>
          <a:p>
            <a:endParaRPr lang="en-US" dirty="0"/>
          </a:p>
          <a:p>
            <a:r>
              <a:rPr lang="en-US" dirty="0"/>
              <a:t>Testing conditions that are difficult to stimulate with all real code</a:t>
            </a:r>
          </a:p>
          <a:p>
            <a:r>
              <a:rPr lang="en-US" dirty="0"/>
              <a:t>e.g. malloc fail</a:t>
            </a:r>
          </a:p>
          <a:p>
            <a:endParaRPr lang="en-US" dirty="0"/>
          </a:p>
          <a:p>
            <a:endParaRPr lang="en-US" dirty="0"/>
          </a:p>
        </p:txBody>
      </p:sp>
      <p:sp>
        <p:nvSpPr>
          <p:cNvPr id="5" name="Folienbildplatzhalter 4">
            <a:extLst>
              <a:ext uri="{FF2B5EF4-FFF2-40B4-BE49-F238E27FC236}">
                <a16:creationId xmlns:a16="http://schemas.microsoft.com/office/drawing/2014/main" id="{C9BB5C1D-790C-4CA7-BEE2-6A98EB876D0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54802994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The green + adds a single directory</a:t>
            </a:r>
          </a:p>
          <a:p>
            <a:endParaRPr lang="en-GB" dirty="0"/>
          </a:p>
          <a:p>
            <a:r>
              <a:rPr lang="en-GB" dirty="0"/>
              <a:t>The green ++ adds directories recursively where it finds Source Files or Header Files</a:t>
            </a:r>
          </a:p>
          <a:p>
            <a:endParaRPr lang="en-GB" dirty="0"/>
          </a:p>
          <a:p>
            <a:r>
              <a:rPr lang="en-GB" dirty="0"/>
              <a:t>You can control the extensions that are considered source and header extensions in the Tool -&gt; Options -&gt; C/C++ Tab, Language Sub-Tab</a:t>
            </a:r>
          </a:p>
          <a:p>
            <a:endParaRPr lang="en-GB" dirty="0"/>
          </a:p>
          <a:p>
            <a:r>
              <a:rPr lang="en-GB" dirty="0"/>
              <a:t>In some cases where relative paths are used in #include statements, you may have to add “extra” directories</a:t>
            </a:r>
          </a:p>
          <a:p>
            <a:r>
              <a:rPr lang="en-GB" dirty="0"/>
              <a:t>	e.g. If a header file is included like this: #include “..\hardware\registers.h” </a:t>
            </a:r>
          </a:p>
          <a:p>
            <a:endParaRPr lang="en-GB" dirty="0"/>
          </a:p>
          <a:p>
            <a:r>
              <a:rPr lang="en-GB" dirty="0"/>
              <a:t>then you will need to include the PARENT directory of hardware, as well as, hardware itself.</a:t>
            </a:r>
          </a:p>
          <a:p>
            <a:endParaRPr lang="en-GB" dirty="0"/>
          </a:p>
          <a:p>
            <a:r>
              <a:rPr lang="en-GB" dirty="0"/>
              <a:t>If ++ adds “lots” of directories then VectorCAST can take a long time to scan the directories finding files. </a:t>
            </a:r>
          </a:p>
          <a:p>
            <a:endParaRPr lang="en-GB" dirty="0"/>
          </a:p>
          <a:p>
            <a:r>
              <a:rPr lang="en-GB" dirty="0"/>
              <a:t>VC will prompt if you want to continue while it is recursing, every 100 directories</a:t>
            </a:r>
          </a:p>
          <a:p>
            <a:endParaRPr lang="en-GB" dirty="0"/>
          </a:p>
          <a:p>
            <a:r>
              <a:rPr lang="en-GB" dirty="0"/>
              <a:t>If you have 100’s of include paths … the tools build settings repository method is a MUCH more preferable solution to the ++. </a:t>
            </a:r>
          </a:p>
          <a:p>
            <a:endParaRPr lang="en-GB" dirty="0"/>
          </a:p>
          <a:p>
            <a:r>
              <a:rPr lang="en-GB" dirty="0"/>
              <a:t>Or the tools options parse command line.</a:t>
            </a:r>
          </a:p>
          <a:p>
            <a:endParaRPr lang="en-GB" dirty="0"/>
          </a:p>
          <a:p>
            <a:r>
              <a:rPr lang="en-GB" dirty="0"/>
              <a:t>The number of directories needed is a useful measure of what DO-178B calls the data coupling of the project</a:t>
            </a:r>
          </a:p>
        </p:txBody>
      </p:sp>
      <p:sp>
        <p:nvSpPr>
          <p:cNvPr id="5" name="Folienbildplatzhalter 4">
            <a:extLst>
              <a:ext uri="{FF2B5EF4-FFF2-40B4-BE49-F238E27FC236}">
                <a16:creationId xmlns:a16="http://schemas.microsoft.com/office/drawing/2014/main" id="{692FF07E-AF08-48D0-A086-925890771D5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24518519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Relative paths are more portable</a:t>
            </a:r>
          </a:p>
          <a:p>
            <a:endParaRPr lang="en-GB" dirty="0"/>
          </a:p>
          <a:p>
            <a:r>
              <a:rPr lang="en-GB" dirty="0"/>
              <a:t>The format for an environment variable used as part of a directory path is for example</a:t>
            </a:r>
          </a:p>
          <a:p>
            <a:r>
              <a:rPr lang="en-GB" dirty="0"/>
              <a:t>	$(VCAST_MY_COMPILER_INSTALL_DIR) </a:t>
            </a:r>
          </a:p>
          <a:p>
            <a:endParaRPr lang="en-GB" dirty="0"/>
          </a:p>
          <a:p>
            <a:endParaRPr lang="en-GB" dirty="0"/>
          </a:p>
        </p:txBody>
      </p:sp>
      <p:sp>
        <p:nvSpPr>
          <p:cNvPr id="5" name="Folienbildplatzhalter 4">
            <a:extLst>
              <a:ext uri="{FF2B5EF4-FFF2-40B4-BE49-F238E27FC236}">
                <a16:creationId xmlns:a16="http://schemas.microsoft.com/office/drawing/2014/main" id="{5D798912-272B-4CD9-A4E7-0ADDD09D60E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58720854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The order of the include paths are given to the pre-processor ( usually the –I compiler option )  usually controls the order in which </a:t>
            </a:r>
          </a:p>
          <a:p>
            <a:r>
              <a:rPr lang="en-GB" dirty="0"/>
              <a:t>	a pre- processor finds header files so the order is important when header file names are duplicated.</a:t>
            </a:r>
          </a:p>
          <a:p>
            <a:endParaRPr lang="en-GB" dirty="0"/>
          </a:p>
          <a:p>
            <a:r>
              <a:rPr lang="en-GB" dirty="0"/>
              <a:t>But it is better NOT to have duplicate header names </a:t>
            </a:r>
            <a:r>
              <a:rPr lang="en-GB" dirty="0">
                <a:sym typeface="Wingdings" pitchFamily="2" charset="2"/>
              </a:rPr>
              <a:t></a:t>
            </a:r>
          </a:p>
          <a:p>
            <a:endParaRPr lang="en-GB" dirty="0">
              <a:sym typeface="Wingdings" pitchFamily="2" charset="2"/>
            </a:endParaRPr>
          </a:p>
          <a:p>
            <a:r>
              <a:rPr lang="en-GB" dirty="0">
                <a:sym typeface="Wingdings" pitchFamily="2" charset="2"/>
              </a:rPr>
              <a:t>Example of a not needing a sub-directory to be explicitly listed:</a:t>
            </a:r>
          </a:p>
          <a:p>
            <a:r>
              <a:rPr lang="en-GB" dirty="0">
                <a:sym typeface="Wingdings" pitchFamily="2" charset="2"/>
              </a:rPr>
              <a:t>	// foo.h</a:t>
            </a:r>
          </a:p>
          <a:p>
            <a:r>
              <a:rPr lang="en-GB" dirty="0">
                <a:sym typeface="Wingdings" pitchFamily="2" charset="2"/>
              </a:rPr>
              <a:t>	#include “subdir/bar.h”</a:t>
            </a:r>
          </a:p>
          <a:p>
            <a:endParaRPr lang="en-GB" dirty="0">
              <a:sym typeface="Wingdings" pitchFamily="2" charset="2"/>
            </a:endParaRPr>
          </a:p>
          <a:p>
            <a:r>
              <a:rPr lang="en-GB" dirty="0">
                <a:sym typeface="Wingdings" pitchFamily="2" charset="2"/>
              </a:rPr>
              <a:t>Directory containing foo.h must be explicitly listed, “subdir” does not have to be listed.</a:t>
            </a:r>
          </a:p>
          <a:p>
            <a:r>
              <a:rPr lang="en-GB" dirty="0">
                <a:sym typeface="Wingdings" pitchFamily="2" charset="2"/>
              </a:rPr>
              <a:t>	</a:t>
            </a:r>
            <a:endParaRPr lang="en-GB" dirty="0"/>
          </a:p>
          <a:p>
            <a:endParaRPr lang="en-GB" dirty="0"/>
          </a:p>
          <a:p>
            <a:endParaRPr lang="en-GB" dirty="0"/>
          </a:p>
        </p:txBody>
      </p:sp>
      <p:sp>
        <p:nvSpPr>
          <p:cNvPr id="5" name="Folienbildplatzhalter 4">
            <a:extLst>
              <a:ext uri="{FF2B5EF4-FFF2-40B4-BE49-F238E27FC236}">
                <a16:creationId xmlns:a16="http://schemas.microsoft.com/office/drawing/2014/main" id="{E69507F8-CC44-4CB3-99AE-8134BC07B7F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76749162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DON’T use duplicate file names in the project</a:t>
            </a:r>
          </a:p>
          <a:p>
            <a:endParaRPr lang="en-GB" dirty="0"/>
          </a:p>
          <a:p>
            <a:r>
              <a:rPr lang="en-GB" dirty="0"/>
              <a:t>Duplicates usually point to a configuration problem</a:t>
            </a:r>
          </a:p>
          <a:p>
            <a:endParaRPr lang="en-GB" dirty="0"/>
          </a:p>
          <a:p>
            <a:r>
              <a:rPr lang="en-GB" dirty="0"/>
              <a:t>You might have two directories called “Native” and “PPC” that have duplicated headers It is unlikely that you would WANT both paths set in your VC configuration.</a:t>
            </a:r>
          </a:p>
        </p:txBody>
      </p:sp>
      <p:sp>
        <p:nvSpPr>
          <p:cNvPr id="5" name="Folienbildplatzhalter 4">
            <a:extLst>
              <a:ext uri="{FF2B5EF4-FFF2-40B4-BE49-F238E27FC236}">
                <a16:creationId xmlns:a16="http://schemas.microsoft.com/office/drawing/2014/main" id="{EE5B27BF-92C0-4AF9-984D-DB6D39DCF682}"/>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54659944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E37D77A-A8D7-433D-B055-54FD5AF0BA3F}"/>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D6E769C9-1BB9-4E94-A387-9996D51123FC}"/>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14893785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A is wrong. </a:t>
            </a:r>
          </a:p>
          <a:p>
            <a:r>
              <a:rPr lang="en-GB" dirty="0"/>
              <a:t>B is sometimes true</a:t>
            </a:r>
          </a:p>
          <a:p>
            <a:r>
              <a:rPr lang="en-GB" dirty="0"/>
              <a:t>C is sometimes true</a:t>
            </a:r>
          </a:p>
          <a:p>
            <a:r>
              <a:rPr lang="en-GB" dirty="0"/>
              <a:t>D is always true</a:t>
            </a:r>
          </a:p>
        </p:txBody>
      </p:sp>
      <p:sp>
        <p:nvSpPr>
          <p:cNvPr id="5" name="Folienbildplatzhalter 4">
            <a:extLst>
              <a:ext uri="{FF2B5EF4-FFF2-40B4-BE49-F238E27FC236}">
                <a16:creationId xmlns:a16="http://schemas.microsoft.com/office/drawing/2014/main" id="{55A224DA-87EB-4008-AF8F-588E183C85B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6446337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A is wrong. </a:t>
            </a:r>
          </a:p>
          <a:p>
            <a:r>
              <a:rPr lang="en-GB" dirty="0"/>
              <a:t>B is sometimes true</a:t>
            </a:r>
          </a:p>
          <a:p>
            <a:r>
              <a:rPr lang="en-GB" dirty="0"/>
              <a:t>C is sometimes true</a:t>
            </a:r>
          </a:p>
          <a:p>
            <a:r>
              <a:rPr lang="en-GB" dirty="0"/>
              <a:t>D is always true</a:t>
            </a:r>
          </a:p>
        </p:txBody>
      </p:sp>
      <p:sp>
        <p:nvSpPr>
          <p:cNvPr id="5" name="Folienbildplatzhalter 4">
            <a:extLst>
              <a:ext uri="{FF2B5EF4-FFF2-40B4-BE49-F238E27FC236}">
                <a16:creationId xmlns:a16="http://schemas.microsoft.com/office/drawing/2014/main" id="{6C92909E-83C0-459F-8801-B3B5DCBEC17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90219972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F4A38BE-2B68-4859-8D47-5EDD73BC301E}"/>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849169AF-F905-4B8E-A7E7-5ED9491D770D}"/>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67803751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500" dirty="0"/>
              <a:t>Most of the modules we have gone through until now have demonstrated the “happy path”</a:t>
            </a:r>
          </a:p>
          <a:p>
            <a:r>
              <a:rPr lang="en-US" sz="500" dirty="0"/>
              <a:t>	everything works as expected</a:t>
            </a:r>
          </a:p>
          <a:p>
            <a:endParaRPr lang="en-US" sz="500" dirty="0"/>
          </a:p>
          <a:p>
            <a:r>
              <a:rPr lang="en-US" sz="500" dirty="0"/>
              <a:t>This module talks about what to do when things do NOT work </a:t>
            </a:r>
          </a:p>
          <a:p>
            <a:endParaRPr lang="en-US" sz="500" dirty="0"/>
          </a:p>
          <a:p>
            <a:r>
              <a:rPr lang="en-US" sz="500" dirty="0"/>
              <a:t>In this module we will discuss some of the common things that go wrong with Environment Building</a:t>
            </a:r>
          </a:p>
          <a:p>
            <a:endParaRPr lang="en-US" sz="500" dirty="0"/>
          </a:p>
          <a:p>
            <a:r>
              <a:rPr lang="en-US" sz="500" dirty="0"/>
              <a:t>Feel free to go through a few words about this slide</a:t>
            </a:r>
          </a:p>
          <a:p>
            <a:r>
              <a:rPr lang="en-US" sz="500" dirty="0"/>
              <a:t>The sequence of bullets is the order VC does stuff in</a:t>
            </a:r>
          </a:p>
          <a:p>
            <a:endParaRPr lang="en-US" sz="500" dirty="0"/>
          </a:p>
          <a:p>
            <a:r>
              <a:rPr lang="en-US" sz="500" dirty="0"/>
              <a:t>Don’t go into a lot of detail of examples, just one if you want to make each flavor clear.</a:t>
            </a:r>
          </a:p>
          <a:p>
            <a:endParaRPr lang="en-US" sz="500" dirty="0"/>
          </a:p>
          <a:p>
            <a:r>
              <a:rPr lang="en-US" sz="500" dirty="0"/>
              <a:t>Pre-process</a:t>
            </a:r>
          </a:p>
          <a:p>
            <a:r>
              <a:rPr lang="en-US" sz="500" dirty="0"/>
              <a:t>first step</a:t>
            </a:r>
          </a:p>
          <a:p>
            <a:r>
              <a:rPr lang="en-US" sz="500" dirty="0"/>
              <a:t>this expands all macros, includes headers etc</a:t>
            </a:r>
          </a:p>
          <a:p>
            <a:r>
              <a:rPr lang="en-US" sz="500" dirty="0"/>
              <a:t>the same compiler you use to build your app is used to pre-process</a:t>
            </a:r>
          </a:p>
          <a:p>
            <a:r>
              <a:rPr lang="en-US" sz="500" dirty="0"/>
              <a:t>it knows all the implicit settings that it needs etc.</a:t>
            </a:r>
          </a:p>
          <a:p>
            <a:endParaRPr lang="en-US" sz="500" dirty="0"/>
          </a:p>
          <a:p>
            <a:r>
              <a:rPr lang="en-US" sz="500" dirty="0"/>
              <a:t>Parse</a:t>
            </a:r>
          </a:p>
          <a:p>
            <a:r>
              <a:rPr lang="en-US" sz="500" dirty="0"/>
              <a:t>this is the VC tool taking the output of the pre-processor</a:t>
            </a:r>
          </a:p>
          <a:p>
            <a:r>
              <a:rPr lang="en-US" sz="500" dirty="0"/>
              <a:t>and building a parse tree so that we can understand the code</a:t>
            </a:r>
          </a:p>
          <a:p>
            <a:endParaRPr lang="en-US" sz="500" dirty="0"/>
          </a:p>
          <a:p>
            <a:r>
              <a:rPr lang="en-US" sz="500" dirty="0"/>
              <a:t>Then we do the code gen</a:t>
            </a:r>
          </a:p>
          <a:p>
            <a:endParaRPr lang="en-US" sz="500" dirty="0"/>
          </a:p>
          <a:p>
            <a:r>
              <a:rPr lang="en-US" sz="500" dirty="0"/>
              <a:t>Compile</a:t>
            </a:r>
          </a:p>
          <a:p>
            <a:r>
              <a:rPr lang="en-US" sz="500" dirty="0"/>
              <a:t>When we compile the auto generated code for the harness there can be errors</a:t>
            </a:r>
          </a:p>
          <a:p>
            <a:r>
              <a:rPr lang="en-US" sz="500" dirty="0"/>
              <a:t>Could be wrong macro values etc.</a:t>
            </a:r>
          </a:p>
          <a:p>
            <a:endParaRPr lang="en-US" sz="500" dirty="0"/>
          </a:p>
          <a:p>
            <a:r>
              <a:rPr lang="en-US" sz="500" dirty="0"/>
              <a:t>Link</a:t>
            </a:r>
          </a:p>
          <a:p>
            <a:r>
              <a:rPr lang="en-US" sz="500" dirty="0"/>
              <a:t>A variety of things can cause link errors.</a:t>
            </a:r>
          </a:p>
          <a:p>
            <a:r>
              <a:rPr lang="en-US" sz="500" dirty="0"/>
              <a:t>Missing library for example</a:t>
            </a:r>
          </a:p>
        </p:txBody>
      </p:sp>
      <p:sp>
        <p:nvSpPr>
          <p:cNvPr id="5" name="Folienbildplatzhalter 4">
            <a:extLst>
              <a:ext uri="{FF2B5EF4-FFF2-40B4-BE49-F238E27FC236}">
                <a16:creationId xmlns:a16="http://schemas.microsoft.com/office/drawing/2014/main" id="{EB1D8D56-37C1-4C31-AE05-49EFA59FEC6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3807408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When you hit the “Build” button in the new environment dialog …</a:t>
            </a:r>
          </a:p>
          <a:p>
            <a:endParaRPr lang="en-US" dirty="0"/>
          </a:p>
          <a:p>
            <a:r>
              <a:rPr lang="en-US" dirty="0"/>
              <a:t>Environment wizard will do a “test” pre-process, and parse on the Units Under Test</a:t>
            </a:r>
          </a:p>
          <a:p>
            <a:r>
              <a:rPr lang="en-US" dirty="0"/>
              <a:t>	before starting the environment building.</a:t>
            </a:r>
          </a:p>
          <a:p>
            <a:endParaRPr lang="en-US" dirty="0"/>
          </a:p>
          <a:p>
            <a:r>
              <a:rPr lang="en-US" dirty="0"/>
              <a:t>This allows you to fix any errors that exist.</a:t>
            </a:r>
          </a:p>
          <a:p>
            <a:endParaRPr lang="en-US" dirty="0"/>
          </a:p>
          <a:p>
            <a:r>
              <a:rPr lang="en-US" dirty="0"/>
              <a:t>Error messages will be exactly the same as what you would get from your</a:t>
            </a:r>
          </a:p>
          <a:p>
            <a:r>
              <a:rPr lang="en-US" dirty="0"/>
              <a:t>compiler, if you try to pre-process a file from the command line (e.g. gcc –E)</a:t>
            </a:r>
          </a:p>
          <a:p>
            <a:endParaRPr lang="en-US" dirty="0"/>
          </a:p>
          <a:p>
            <a:r>
              <a:rPr lang="en-US" dirty="0"/>
              <a:t>A missing include file path is probably the most common start-up error with environment building</a:t>
            </a:r>
          </a:p>
          <a:p>
            <a:endParaRPr lang="en-US" dirty="0"/>
          </a:p>
          <a:p>
            <a:r>
              <a:rPr lang="en-US" dirty="0"/>
              <a:t>In the screen shot here, we would need to go back and add the path to where</a:t>
            </a:r>
          </a:p>
          <a:p>
            <a:r>
              <a:rPr lang="en-US" dirty="0"/>
              <a:t>	“header1.h” is to the VC search directory list</a:t>
            </a:r>
          </a:p>
          <a:p>
            <a:endParaRPr lang="en-US" dirty="0"/>
          </a:p>
          <a:p>
            <a:endParaRPr lang="en-US" dirty="0"/>
          </a:p>
        </p:txBody>
      </p:sp>
      <p:sp>
        <p:nvSpPr>
          <p:cNvPr id="5" name="Folienbildplatzhalter 4">
            <a:extLst>
              <a:ext uri="{FF2B5EF4-FFF2-40B4-BE49-F238E27FC236}">
                <a16:creationId xmlns:a16="http://schemas.microsoft.com/office/drawing/2014/main" id="{CB47F317-1849-4503-9D07-EB383A8B8BA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369694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sz="900" dirty="0"/>
              <a:t>Cutting out some of the detail here, but this diagram represents the build process at a high level of detail.  Note that the Range Test is not really a “build” step, but rather an execution step, but still, it’s part of the build process.</a:t>
            </a:r>
          </a:p>
          <a:p>
            <a:endParaRPr lang="en-US" sz="900" dirty="0"/>
          </a:p>
        </p:txBody>
      </p:sp>
      <p:sp>
        <p:nvSpPr>
          <p:cNvPr id="5" name="Folienbildplatzhalter 4">
            <a:extLst>
              <a:ext uri="{FF2B5EF4-FFF2-40B4-BE49-F238E27FC236}">
                <a16:creationId xmlns:a16="http://schemas.microsoft.com/office/drawing/2014/main" id="{D319ED5A-941B-40DF-86F1-9163874CB3B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95677464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output of the pre-processor is saved into a file called: Unit_Name.c.tu  or .cpp.tu</a:t>
            </a:r>
          </a:p>
          <a:p>
            <a:r>
              <a:rPr lang="en-US" dirty="0"/>
              <a:t>	the .tu is for translation unit</a:t>
            </a:r>
          </a:p>
          <a:p>
            <a:endParaRPr lang="en-US" dirty="0"/>
          </a:p>
          <a:p>
            <a:r>
              <a:rPr lang="en-US" dirty="0"/>
              <a:t>Click on the “Display File” button will open this file at the bottom of the dialog</a:t>
            </a:r>
          </a:p>
          <a:p>
            <a:endParaRPr lang="en-US" dirty="0"/>
          </a:p>
          <a:p>
            <a:r>
              <a:rPr lang="en-US" dirty="0"/>
              <a:t>When macro is missing, the error will be dependent on what macro is used for (function call, object, etc)</a:t>
            </a:r>
          </a:p>
          <a:p>
            <a:endParaRPr lang="en-US" dirty="0"/>
          </a:p>
          <a:p>
            <a:r>
              <a:rPr lang="en-US" dirty="0"/>
              <a:t>Ignore, allows you to continue on with other UUTs, any UUTs with errors will be dropped from the environment</a:t>
            </a:r>
          </a:p>
          <a:p>
            <a:endParaRPr lang="en-US" dirty="0"/>
          </a:p>
          <a:p>
            <a:r>
              <a:rPr lang="en-US" dirty="0"/>
              <a:t>Abort is obvious</a:t>
            </a:r>
          </a:p>
        </p:txBody>
      </p:sp>
      <p:sp>
        <p:nvSpPr>
          <p:cNvPr id="5" name="Folienbildplatzhalter 4">
            <a:extLst>
              <a:ext uri="{FF2B5EF4-FFF2-40B4-BE49-F238E27FC236}">
                <a16:creationId xmlns:a16="http://schemas.microsoft.com/office/drawing/2014/main" id="{BC3CB392-BCFD-4239-8A4B-95F46AFA75C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1022410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600" dirty="0"/>
              <a:t>The VectorCAST parser is configured for each compiler by way of Parse Flags</a:t>
            </a:r>
          </a:p>
          <a:p>
            <a:r>
              <a:rPr lang="en-US" sz="600" dirty="0"/>
              <a:t>	The parser flags are set on the “Language” tab of the Tool -&gt; Options dialog</a:t>
            </a:r>
          </a:p>
          <a:p>
            <a:endParaRPr lang="en-US" sz="600" dirty="0"/>
          </a:p>
          <a:p>
            <a:r>
              <a:rPr lang="en-US" sz="600" dirty="0"/>
              <a:t>When you pick a compiler template, VC will automatically set the flags properly</a:t>
            </a:r>
          </a:p>
          <a:p>
            <a:r>
              <a:rPr lang="en-US" sz="600" dirty="0"/>
              <a:t>	so in general, you should not have to touch these unless VC support tells you to.</a:t>
            </a:r>
          </a:p>
          <a:p>
            <a:endParaRPr lang="en-US" sz="600" dirty="0"/>
          </a:p>
          <a:p>
            <a:r>
              <a:rPr lang="en-US" sz="600" dirty="0"/>
              <a:t>If I am using the MinGW compiler shipped with VC (based on gnu 4.0.5)</a:t>
            </a:r>
          </a:p>
          <a:p>
            <a:r>
              <a:rPr lang="en-US" sz="600" dirty="0"/>
              <a:t>	If I change the compiler template to the 3.3 compiler and do a rebuild</a:t>
            </a:r>
          </a:p>
          <a:p>
            <a:r>
              <a:rPr lang="en-US" sz="600" dirty="0"/>
              <a:t>	we will get errors like above.</a:t>
            </a:r>
          </a:p>
          <a:p>
            <a:endParaRPr lang="en-US" sz="600" dirty="0"/>
          </a:p>
          <a:p>
            <a:r>
              <a:rPr lang="en-US" sz="600" dirty="0"/>
              <a:t>I am only showing you this, because errors of this flavor are generally</a:t>
            </a:r>
          </a:p>
          <a:p>
            <a:r>
              <a:rPr lang="en-US" sz="600" dirty="0"/>
              <a:t>	caused by selecting the wrong compiler</a:t>
            </a:r>
          </a:p>
          <a:p>
            <a:endParaRPr lang="en-US" sz="600" dirty="0"/>
          </a:p>
          <a:p>
            <a:r>
              <a:rPr lang="en-US" sz="600" dirty="0"/>
              <a:t>Usually, they will be implicit keywords and modifiers are in one version of the </a:t>
            </a:r>
          </a:p>
          <a:p>
            <a:r>
              <a:rPr lang="en-US" sz="600" dirty="0"/>
              <a:t>	compiler but not in another.</a:t>
            </a:r>
          </a:p>
          <a:p>
            <a:endParaRPr lang="en-US" sz="600" dirty="0"/>
          </a:p>
          <a:p>
            <a:r>
              <a:rPr lang="en-US" sz="600" dirty="0"/>
              <a:t>For example, in this one obviously the newer GNU compiler has the implicit keyword: __is_empty</a:t>
            </a:r>
          </a:p>
          <a:p>
            <a:r>
              <a:rPr lang="en-US" sz="600" dirty="0"/>
              <a:t>	but if we tell VC that we are using the 3.3 compiler, it does not expect to see this.</a:t>
            </a:r>
          </a:p>
          <a:p>
            <a:endParaRPr lang="en-US" sz="600" dirty="0"/>
          </a:p>
          <a:p>
            <a:r>
              <a:rPr lang="en-US" sz="600" dirty="0"/>
              <a:t>See, it’s not easy building tools!!</a:t>
            </a:r>
          </a:p>
          <a:p>
            <a:endParaRPr lang="en-US" sz="600" dirty="0"/>
          </a:p>
          <a:p>
            <a:endParaRPr lang="en-US" sz="600" dirty="0"/>
          </a:p>
          <a:p>
            <a:r>
              <a:rPr lang="en-US" sz="600" dirty="0"/>
              <a:t>======================================</a:t>
            </a:r>
          </a:p>
          <a:p>
            <a:r>
              <a:rPr lang="en-US" sz="600" dirty="0"/>
              <a:t>To demo this to the class, use the source file: parse_error_template.cpp</a:t>
            </a:r>
          </a:p>
          <a:p>
            <a:r>
              <a:rPr lang="en-US" sz="600" dirty="0"/>
              <a:t>Set up with the mingw compiler on your path</a:t>
            </a:r>
          </a:p>
          <a:p>
            <a:r>
              <a:rPr lang="en-US" sz="600" dirty="0"/>
              <a:t>Build an environment with the compiler set to the VectorCAST MinGW C++ compiler</a:t>
            </a:r>
          </a:p>
          <a:p>
            <a:endParaRPr lang="en-US" sz="600" dirty="0"/>
          </a:p>
          <a:p>
            <a:r>
              <a:rPr lang="en-US" sz="600" dirty="0"/>
              <a:t>Then change to the GNU 3.3 and do a rebuild or update</a:t>
            </a:r>
          </a:p>
          <a:p>
            <a:r>
              <a:rPr lang="en-US" sz="600" dirty="0"/>
              <a:t>======================================</a:t>
            </a:r>
          </a:p>
        </p:txBody>
      </p:sp>
      <p:sp>
        <p:nvSpPr>
          <p:cNvPr id="5" name="Folienbildplatzhalter 4">
            <a:extLst>
              <a:ext uri="{FF2B5EF4-FFF2-40B4-BE49-F238E27FC236}">
                <a16:creationId xmlns:a16="http://schemas.microsoft.com/office/drawing/2014/main" id="{39189980-6E71-48F0-997B-C0B73FEAD8A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83954035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t>
            </a:r>
          </a:p>
          <a:p>
            <a:r>
              <a:rPr lang="en-US" dirty="0"/>
              <a:t>To show them this one,</a:t>
            </a:r>
          </a:p>
          <a:p>
            <a:r>
              <a:rPr lang="en-US" dirty="0"/>
              <a:t>	Build an environment for conflict.c</a:t>
            </a:r>
          </a:p>
          <a:p>
            <a:r>
              <a:rPr lang="en-US" dirty="0"/>
              <a:t>	Add both Search1 and Search2 as search directories</a:t>
            </a:r>
          </a:p>
          <a:p>
            <a:r>
              <a:rPr lang="en-US" dirty="0"/>
              <a:t>	If you order the search directories like this:</a:t>
            </a:r>
          </a:p>
          <a:p>
            <a:r>
              <a:rPr lang="en-US" dirty="0"/>
              <a:t>		src, Search1, Search2 the environment builds fine</a:t>
            </a:r>
          </a:p>
          <a:p>
            <a:r>
              <a:rPr lang="en-US" dirty="0"/>
              <a:t>		src, Search2, Search1 results in an error</a:t>
            </a:r>
          </a:p>
          <a:p>
            <a:r>
              <a:rPr lang="en-US" dirty="0"/>
              <a:t>==============================================</a:t>
            </a:r>
          </a:p>
          <a:p>
            <a:r>
              <a:rPr lang="en-US" dirty="0"/>
              <a:t>	</a:t>
            </a:r>
          </a:p>
        </p:txBody>
      </p:sp>
      <p:sp>
        <p:nvSpPr>
          <p:cNvPr id="5" name="Folienbildplatzhalter 4">
            <a:extLst>
              <a:ext uri="{FF2B5EF4-FFF2-40B4-BE49-F238E27FC236}">
                <a16:creationId xmlns:a16="http://schemas.microsoft.com/office/drawing/2014/main" id="{735B0D48-C4F4-47B5-974E-A875959D4D02}"/>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23984610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Remember, the VC stubbing algorithm is controlled by seeing a function called that is not defined</a:t>
            </a:r>
          </a:p>
          <a:p>
            <a:r>
              <a:rPr lang="en-US" dirty="0"/>
              <a:t>	AND finding the prototype for that function.</a:t>
            </a:r>
          </a:p>
          <a:p>
            <a:endParaRPr lang="en-US" dirty="0"/>
          </a:p>
          <a:p>
            <a:r>
              <a:rPr lang="en-US" dirty="0"/>
              <a:t>Without a prototype, we cannot create a stub!</a:t>
            </a:r>
          </a:p>
          <a:p>
            <a:endParaRPr lang="en-US" dirty="0"/>
          </a:p>
          <a:p>
            <a:r>
              <a:rPr lang="en-US" dirty="0"/>
              <a:t>Here is the error </a:t>
            </a:r>
          </a:p>
          <a:p>
            <a:endParaRPr lang="en-US" dirty="0"/>
          </a:p>
          <a:p>
            <a:r>
              <a:rPr lang="en-US" dirty="0"/>
              <a:t>===============================</a:t>
            </a:r>
          </a:p>
          <a:p>
            <a:r>
              <a:rPr lang="en-US" dirty="0"/>
              <a:t>To show them this one,</a:t>
            </a:r>
          </a:p>
          <a:p>
            <a:r>
              <a:rPr lang="en-US" dirty="0"/>
              <a:t>	Build an environment for noPrototype.c </a:t>
            </a:r>
          </a:p>
          <a:p>
            <a:r>
              <a:rPr lang="en-US" dirty="0"/>
              <a:t>	You’ll see the link errors</a:t>
            </a:r>
          </a:p>
          <a:p>
            <a:r>
              <a:rPr lang="en-US" dirty="0"/>
              <a:t>	Show them the code, stub() is called without a prototype</a:t>
            </a:r>
          </a:p>
        </p:txBody>
      </p:sp>
      <p:sp>
        <p:nvSpPr>
          <p:cNvPr id="5" name="Folienbildplatzhalter 4">
            <a:extLst>
              <a:ext uri="{FF2B5EF4-FFF2-40B4-BE49-F238E27FC236}">
                <a16:creationId xmlns:a16="http://schemas.microsoft.com/office/drawing/2014/main" id="{378AE6C1-AA41-45F0-B34B-7CEBCB2D1A1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89815340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Remember, the VC stubbing algorithm is controlled by seeing a function called that is not defined AND finding the prototype for that function in a “search list” include path</a:t>
            </a:r>
          </a:p>
        </p:txBody>
      </p:sp>
      <p:sp>
        <p:nvSpPr>
          <p:cNvPr id="5" name="Folienbildplatzhalter 4">
            <a:extLst>
              <a:ext uri="{FF2B5EF4-FFF2-40B4-BE49-F238E27FC236}">
                <a16:creationId xmlns:a16="http://schemas.microsoft.com/office/drawing/2014/main" id="{58806A57-3797-4DDE-88AD-8D6330AFCA0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97918937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Not unusual for code to change during testing as bugs are found</a:t>
            </a:r>
          </a:p>
          <a:p>
            <a:endParaRPr lang="en-US" dirty="0"/>
          </a:p>
          <a:p>
            <a:r>
              <a:rPr lang="en-US" dirty="0"/>
              <a:t>These options are on the “Execute” tab in the Tool -&gt; Options</a:t>
            </a:r>
          </a:p>
          <a:p>
            <a:r>
              <a:rPr lang="en-US" dirty="0"/>
              <a:t>	“Strict test case importing” causes test cases to show up as failed in the test tree on import</a:t>
            </a:r>
          </a:p>
          <a:p>
            <a:r>
              <a:rPr lang="en-US" dirty="0"/>
              <a:t>	“Only show errors in Script Log” useful in large scripts</a:t>
            </a:r>
          </a:p>
        </p:txBody>
      </p:sp>
      <p:sp>
        <p:nvSpPr>
          <p:cNvPr id="5" name="Folienbildplatzhalter 4">
            <a:extLst>
              <a:ext uri="{FF2B5EF4-FFF2-40B4-BE49-F238E27FC236}">
                <a16:creationId xmlns:a16="http://schemas.microsoft.com/office/drawing/2014/main" id="{0473595B-CB06-461E-B82C-293A83CD541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018217560"/>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(E) Line gives indication of error (in this case, the parameter name has changed)</a:t>
            </a:r>
          </a:p>
          <a:p>
            <a:endParaRPr lang="en-US" dirty="0"/>
          </a:p>
          <a:p>
            <a:r>
              <a:rPr lang="en-US" dirty="0"/>
              <a:t>What we were talking about on the last slide with: “Only show errors in Script Log” </a:t>
            </a:r>
          </a:p>
          <a:p>
            <a:endParaRPr lang="en-US" dirty="0"/>
          </a:p>
          <a:p>
            <a:r>
              <a:rPr lang="en-US" dirty="0"/>
              <a:t>Only the (E) messages will be displayed the (I) and (S) will be suppressed</a:t>
            </a:r>
          </a:p>
          <a:p>
            <a:endParaRPr lang="en-US" dirty="0"/>
          </a:p>
        </p:txBody>
      </p:sp>
      <p:sp>
        <p:nvSpPr>
          <p:cNvPr id="5" name="Folienbildplatzhalter 4">
            <a:extLst>
              <a:ext uri="{FF2B5EF4-FFF2-40B4-BE49-F238E27FC236}">
                <a16:creationId xmlns:a16="http://schemas.microsoft.com/office/drawing/2014/main" id="{25BE6E33-713D-4195-B04B-7DF3649E124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4986325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80A8D11-3C6F-4C31-B5B5-D393C407EA9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33136DC3-78FB-4E96-B0BC-2C71107E188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46487566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  Either A or B</a:t>
            </a:r>
          </a:p>
        </p:txBody>
      </p:sp>
      <p:sp>
        <p:nvSpPr>
          <p:cNvPr id="5" name="Folienbildplatzhalter 4">
            <a:extLst>
              <a:ext uri="{FF2B5EF4-FFF2-40B4-BE49-F238E27FC236}">
                <a16:creationId xmlns:a16="http://schemas.microsoft.com/office/drawing/2014/main" id="{2189B993-5B19-472D-A984-268C7A8C8BF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15878780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C9450F7-1E6B-4140-A5FF-F0114FA68497}"/>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B630993D-409A-4704-830E-9EEF19E78F2A}"/>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604847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a:t>Application Headers: </a:t>
            </a:r>
          </a:p>
          <a:p>
            <a:r>
              <a:rPr lang="en-US"/>
              <a:t>e.g. you might have in-lined functions that you want coverage data for.</a:t>
            </a:r>
          </a:p>
          <a:p>
            <a:endParaRPr lang="en-US"/>
          </a:p>
          <a:p>
            <a:r>
              <a:rPr lang="en-US"/>
              <a:t>Bit arrays are defined as static variables for each function</a:t>
            </a:r>
          </a:p>
          <a:p>
            <a:endParaRPr lang="en-US"/>
          </a:p>
          <a:p>
            <a:r>
              <a:rPr lang="en-US"/>
              <a:t>They are sized to only what is needed and packed to save space.</a:t>
            </a:r>
          </a:p>
          <a:p>
            <a:endParaRPr lang="en-US"/>
          </a:p>
          <a:p>
            <a:r>
              <a:rPr lang="en-US"/>
              <a:t>Instrumentation is highly optimized for size and speed.</a:t>
            </a:r>
          </a:p>
          <a:p>
            <a:endParaRPr lang="en-US"/>
          </a:p>
          <a:p>
            <a:r>
              <a:rPr lang="en-US"/>
              <a:t>Still takes space and time though, no magic bullet.</a:t>
            </a:r>
            <a:endParaRPr lang="en-US" dirty="0"/>
          </a:p>
        </p:txBody>
      </p:sp>
      <p:sp>
        <p:nvSpPr>
          <p:cNvPr id="5" name="Folienbildplatzhalter 4">
            <a:extLst>
              <a:ext uri="{FF2B5EF4-FFF2-40B4-BE49-F238E27FC236}">
                <a16:creationId xmlns:a16="http://schemas.microsoft.com/office/drawing/2014/main" id="{54F33F4E-CA33-4BE2-981B-90299C152AA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95690146"/>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module will explain some methods for controlling stubbing at a finer-grained level than merely setting the directory type.</a:t>
            </a:r>
          </a:p>
        </p:txBody>
      </p:sp>
      <p:sp>
        <p:nvSpPr>
          <p:cNvPr id="5" name="Folienbildplatzhalter 4">
            <a:extLst>
              <a:ext uri="{FF2B5EF4-FFF2-40B4-BE49-F238E27FC236}">
                <a16:creationId xmlns:a16="http://schemas.microsoft.com/office/drawing/2014/main" id="{6E55191F-3778-4016-B8D6-1E4B277D740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78845966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Trainees will already have learned about stubs at this point, the key here is to re-enforce the types up to this point, we have discussed and done labs with Automatic Stubs and also once simple SBF stub</a:t>
            </a:r>
          </a:p>
          <a:p>
            <a:endParaRPr lang="en-US" dirty="0"/>
          </a:p>
          <a:p>
            <a:r>
              <a:rPr lang="en-US" dirty="0"/>
              <a:t>We quickly discuss this again, just so that we can contrast with other types of stubs</a:t>
            </a:r>
          </a:p>
          <a:p>
            <a:endParaRPr lang="en-US" dirty="0"/>
          </a:p>
          <a:p>
            <a:r>
              <a:rPr lang="en-US" dirty="0"/>
              <a:t>Automatic, key element is that VC can figure out that a function external to the UUT is needed</a:t>
            </a:r>
          </a:p>
          <a:p>
            <a:r>
              <a:rPr lang="en-US" dirty="0"/>
              <a:t>	next thing it does it check where the prototype comes from.  </a:t>
            </a:r>
          </a:p>
          <a:p>
            <a:r>
              <a:rPr lang="en-US" dirty="0"/>
              <a:t>	If it is from a “search path directory” we automatically stub it.</a:t>
            </a:r>
          </a:p>
          <a:p>
            <a:r>
              <a:rPr lang="en-US" dirty="0"/>
              <a:t>	Automatic stubs are “always on”</a:t>
            </a:r>
          </a:p>
          <a:p>
            <a:endParaRPr lang="en-US" dirty="0"/>
          </a:p>
          <a:p>
            <a:r>
              <a:rPr lang="en-US" dirty="0"/>
              <a:t>SBF stubs are create for all functions that are internal to a UUT (if you select SBF as the module type)</a:t>
            </a:r>
          </a:p>
          <a:p>
            <a:endParaRPr lang="en-US" dirty="0"/>
          </a:p>
          <a:p>
            <a:r>
              <a:rPr lang="en-US" dirty="0"/>
              <a:t>SBF allows the stubbed function to be turned on (stub code) or off (original code) on a test case by test case basis.  </a:t>
            </a:r>
          </a:p>
          <a:p>
            <a:endParaRPr lang="en-US" dirty="0"/>
          </a:p>
          <a:p>
            <a:r>
              <a:rPr lang="en-US" dirty="0"/>
              <a:t>Unit type SBF or UUT is set in the new enviro wizard</a:t>
            </a:r>
          </a:p>
          <a:p>
            <a:r>
              <a:rPr lang="en-US" dirty="0"/>
              <a:t>	Run time selection (per test case), which changes the code.  </a:t>
            </a:r>
          </a:p>
          <a:p>
            <a:r>
              <a:rPr lang="en-US" dirty="0"/>
              <a:t>	You will not use this if you are Object File Testing Mode.</a:t>
            </a:r>
          </a:p>
          <a:p>
            <a:endParaRPr lang="en-US" dirty="0"/>
          </a:p>
          <a:p>
            <a:endParaRPr lang="en-US" dirty="0"/>
          </a:p>
          <a:p>
            <a:endParaRPr lang="en-US" dirty="0"/>
          </a:p>
          <a:p>
            <a:endParaRPr lang="en-US" dirty="0"/>
          </a:p>
          <a:p>
            <a:endParaRPr lang="en-US" dirty="0"/>
          </a:p>
        </p:txBody>
      </p:sp>
      <p:sp>
        <p:nvSpPr>
          <p:cNvPr id="5" name="Folienbildplatzhalter 4">
            <a:extLst>
              <a:ext uri="{FF2B5EF4-FFF2-40B4-BE49-F238E27FC236}">
                <a16:creationId xmlns:a16="http://schemas.microsoft.com/office/drawing/2014/main" id="{E3CD22D5-1563-4405-972C-E9176F07B9C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68230930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feature only works for C mode functions not C++, because of name mangling</a:t>
            </a:r>
          </a:p>
          <a:p>
            <a:endParaRPr lang="en-US" dirty="0"/>
          </a:p>
          <a:p>
            <a:r>
              <a:rPr lang="en-US" dirty="0"/>
              <a:t>When describing the implementation, you may want to show the following in a text</a:t>
            </a:r>
          </a:p>
          <a:p>
            <a:r>
              <a:rPr lang="en-US" dirty="0"/>
              <a:t>	editor to help trainees comprehend what is going on:</a:t>
            </a:r>
          </a:p>
          <a:p>
            <a:endParaRPr lang="en-US" dirty="0"/>
          </a:p>
          <a:p>
            <a:pPr lvl="1"/>
            <a:r>
              <a:rPr lang="en-US" dirty="0"/>
              <a:t>#define malloc VCAST_LIB_STUB_malloc</a:t>
            </a:r>
          </a:p>
          <a:p>
            <a:pPr lvl="1"/>
            <a:endParaRPr lang="en-US" dirty="0"/>
          </a:p>
          <a:p>
            <a:pPr lvl="1"/>
            <a:r>
              <a:rPr lang="en-US" dirty="0"/>
              <a:t>/* original uut: */</a:t>
            </a:r>
          </a:p>
          <a:p>
            <a:pPr lvl="1"/>
            <a:r>
              <a:rPr lang="en-US" dirty="0"/>
              <a:t>void* my_alloc(size_t sz)</a:t>
            </a:r>
          </a:p>
          <a:p>
            <a:pPr lvl="1"/>
            <a:r>
              <a:rPr lang="en-US" dirty="0"/>
              <a:t>{</a:t>
            </a:r>
          </a:p>
          <a:p>
            <a:pPr lvl="1"/>
            <a:r>
              <a:rPr lang="en-US" dirty="0"/>
              <a:t>  return malloc(sz);</a:t>
            </a:r>
          </a:p>
          <a:p>
            <a:pPr lvl="1"/>
            <a:r>
              <a:rPr lang="en-US" dirty="0"/>
              <a:t>}</a:t>
            </a:r>
          </a:p>
          <a:p>
            <a:pPr lvl="1"/>
            <a:r>
              <a:rPr lang="en-US" dirty="0"/>
              <a:t>/* end original uut */</a:t>
            </a:r>
          </a:p>
          <a:p>
            <a:pPr lvl="1"/>
            <a:endParaRPr lang="en-US" dirty="0"/>
          </a:p>
          <a:p>
            <a:pPr lvl="1"/>
            <a:r>
              <a:rPr lang="en-US" dirty="0"/>
              <a:t>#undef malloc</a:t>
            </a:r>
          </a:p>
          <a:p>
            <a:pPr lvl="1"/>
            <a:endParaRPr lang="en-US" dirty="0"/>
          </a:p>
          <a:p>
            <a:pPr lvl="1"/>
            <a:r>
              <a:rPr lang="en-US" dirty="0"/>
              <a:t>void* VCAST_LIB_STUB_malloc(size_t sz)</a:t>
            </a:r>
          </a:p>
          <a:p>
            <a:pPr lvl="1"/>
            <a:r>
              <a:rPr lang="en-US" dirty="0"/>
              <a:t>{</a:t>
            </a:r>
          </a:p>
          <a:p>
            <a:pPr lvl="1"/>
            <a:r>
              <a:rPr lang="en-US" dirty="0"/>
              <a:t>…</a:t>
            </a:r>
          </a:p>
          <a:p>
            <a:pPr lvl="1"/>
            <a:r>
              <a:rPr lang="en-US" dirty="0"/>
              <a:t>}</a:t>
            </a:r>
          </a:p>
        </p:txBody>
      </p:sp>
      <p:sp>
        <p:nvSpPr>
          <p:cNvPr id="5" name="Folienbildplatzhalter 4">
            <a:extLst>
              <a:ext uri="{FF2B5EF4-FFF2-40B4-BE49-F238E27FC236}">
                <a16:creationId xmlns:a16="http://schemas.microsoft.com/office/drawing/2014/main" id="{6A5C6C86-F638-4F19-B14F-647C7088451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04577890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Basically, this over-rides the normal stubbing algorithm used by VectorCAST to force a stub to be created when it would normally not be created.</a:t>
            </a:r>
          </a:p>
          <a:p>
            <a:endParaRPr lang="en-US" dirty="0"/>
          </a:p>
          <a:p>
            <a:r>
              <a:rPr lang="en-US" dirty="0"/>
              <a:t>This should not be used instead of linking in a library.  </a:t>
            </a:r>
          </a:p>
          <a:p>
            <a:endParaRPr lang="en-US" dirty="0"/>
          </a:p>
          <a:p>
            <a:r>
              <a:rPr lang="en-US" dirty="0"/>
              <a:t>If you want to stub all functions normally defined in a library, specify the directory containing the headers as a search directory instead of a library include directory.</a:t>
            </a:r>
          </a:p>
          <a:p>
            <a:endParaRPr lang="en-US" dirty="0"/>
          </a:p>
          <a:p>
            <a:endParaRPr lang="en-US" dirty="0"/>
          </a:p>
        </p:txBody>
      </p:sp>
      <p:sp>
        <p:nvSpPr>
          <p:cNvPr id="5" name="Folienbildplatzhalter 4">
            <a:extLst>
              <a:ext uri="{FF2B5EF4-FFF2-40B4-BE49-F238E27FC236}">
                <a16:creationId xmlns:a16="http://schemas.microsoft.com/office/drawing/2014/main" id="{6A128DCB-F376-4FF8-A826-BB65EF62C5D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60456004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is the opposite case of the “Additional Stubs” feature</a:t>
            </a:r>
          </a:p>
          <a:p>
            <a:endParaRPr lang="en-US" dirty="0"/>
          </a:p>
          <a:p>
            <a:r>
              <a:rPr lang="en-US" dirty="0"/>
              <a:t>Basically, this overrides the normal stubbing algorithm used by VectorCAST to force a stub to NOT be created when it would normally WOULD BE created.</a:t>
            </a:r>
          </a:p>
          <a:p>
            <a:endParaRPr lang="en-US" dirty="0"/>
          </a:p>
          <a:p>
            <a:r>
              <a:rPr lang="en-US" dirty="0"/>
              <a:t>If functions are being stubbed that should be provided by a library, you may need to change a directory type from search to library include.</a:t>
            </a:r>
          </a:p>
        </p:txBody>
      </p:sp>
      <p:sp>
        <p:nvSpPr>
          <p:cNvPr id="5" name="Folienbildplatzhalter 4">
            <a:extLst>
              <a:ext uri="{FF2B5EF4-FFF2-40B4-BE49-F238E27FC236}">
                <a16:creationId xmlns:a16="http://schemas.microsoft.com/office/drawing/2014/main" id="{E05D82B4-86FB-4826-8CE4-F2C4077F9AB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53085548"/>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Configure Stubs user code is inserted directly into a stub, and applies regardless of the test being executed.</a:t>
            </a:r>
          </a:p>
          <a:p>
            <a:endParaRPr lang="en-US" dirty="0"/>
          </a:p>
          <a:p>
            <a:endParaRPr lang="en-US" dirty="0"/>
          </a:p>
        </p:txBody>
      </p:sp>
      <p:sp>
        <p:nvSpPr>
          <p:cNvPr id="5" name="Folienbildplatzhalter 4">
            <a:extLst>
              <a:ext uri="{FF2B5EF4-FFF2-40B4-BE49-F238E27FC236}">
                <a16:creationId xmlns:a16="http://schemas.microsoft.com/office/drawing/2014/main" id="{B380F003-2331-491A-9AEC-8D91DFB328A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38684799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First off some terminology</a:t>
            </a:r>
          </a:p>
          <a:p>
            <a:r>
              <a:rPr lang="en-US" dirty="0"/>
              <a:t>	Global Declaration is:  	extern int Bozo;</a:t>
            </a:r>
          </a:p>
          <a:p>
            <a:r>
              <a:rPr lang="en-US" dirty="0"/>
              <a:t>	Global Definition is:	int Bozo = 123;</a:t>
            </a:r>
          </a:p>
          <a:p>
            <a:endParaRPr lang="en-US" dirty="0"/>
          </a:p>
          <a:p>
            <a:r>
              <a:rPr lang="en-US" dirty="0"/>
              <a:t>Global variables get stubbed along same lines as functions (location of declaration, whether needed, whether defined)</a:t>
            </a:r>
          </a:p>
          <a:p>
            <a:endParaRPr lang="en-US" dirty="0"/>
          </a:p>
          <a:p>
            <a:pPr lvl="1"/>
            <a:r>
              <a:rPr lang="en-US" dirty="0"/>
              <a:t>On an embedded target, the values of uninitialized globals might not be 0</a:t>
            </a:r>
          </a:p>
          <a:p>
            <a:pPr lvl="1"/>
            <a:endParaRPr lang="en-US" dirty="0"/>
          </a:p>
          <a:p>
            <a:pPr lvl="1"/>
            <a:r>
              <a:rPr lang="en-US" dirty="0"/>
              <a:t>The heap and stack often have garbage unless memory is explicitly cleared</a:t>
            </a:r>
          </a:p>
          <a:p>
            <a:endParaRPr lang="en-US" dirty="0"/>
          </a:p>
          <a:p>
            <a:endParaRPr lang="en-US" dirty="0"/>
          </a:p>
        </p:txBody>
      </p:sp>
      <p:sp>
        <p:nvSpPr>
          <p:cNvPr id="5" name="Folienbildplatzhalter 4">
            <a:extLst>
              <a:ext uri="{FF2B5EF4-FFF2-40B4-BE49-F238E27FC236}">
                <a16:creationId xmlns:a16="http://schemas.microsoft.com/office/drawing/2014/main" id="{553F00FB-CDC2-4759-8486-6A2857802E0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64873157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Located in the Options Tab of the Test Case Editor</a:t>
            </a:r>
          </a:p>
          <a:p>
            <a:endParaRPr lang="en-US" dirty="0"/>
          </a:p>
          <a:p>
            <a:r>
              <a:rPr lang="en-US" dirty="0"/>
              <a:t>Look at the example code</a:t>
            </a:r>
          </a:p>
          <a:p>
            <a:endParaRPr lang="en-US" dirty="0"/>
          </a:p>
          <a:p>
            <a:r>
              <a:rPr lang="en-US" dirty="0"/>
              <a:t>By default, the stub will always return 100, because the stub return list gets reset for each iteration</a:t>
            </a:r>
          </a:p>
          <a:p>
            <a:endParaRPr lang="en-US" dirty="0"/>
          </a:p>
          <a:p>
            <a:r>
              <a:rPr lang="en-US" dirty="0"/>
              <a:t>Setting the “Multi-return spans range iterations” changes this so that the stub increments through all values</a:t>
            </a:r>
          </a:p>
          <a:p>
            <a:r>
              <a:rPr lang="en-US" dirty="0"/>
              <a:t>	</a:t>
            </a:r>
          </a:p>
          <a:p>
            <a:r>
              <a:rPr lang="en-US" dirty="0"/>
              <a:t>“Multi-return spans compound iterations”  does the same thing when running a compound test with slot iterations</a:t>
            </a:r>
          </a:p>
        </p:txBody>
      </p:sp>
      <p:sp>
        <p:nvSpPr>
          <p:cNvPr id="5" name="Folienbildplatzhalter 4">
            <a:extLst>
              <a:ext uri="{FF2B5EF4-FFF2-40B4-BE49-F238E27FC236}">
                <a16:creationId xmlns:a16="http://schemas.microsoft.com/office/drawing/2014/main" id="{4EABE492-89AF-48CF-83C4-D5A5ED88C92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675530685"/>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505C67D-9300-47E9-BA57-5D7E9E06BF10}"/>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0362DBFC-FE9C-4B34-91D9-7B3BB1A3243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7071795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Suppressed Stubs.  If VectorCAST stubs a function that shouldn’t have been stubbed, you will get a duplicate definition at link time.</a:t>
            </a:r>
          </a:p>
          <a:p>
            <a:endParaRPr lang="en-US" dirty="0"/>
          </a:p>
          <a:p>
            <a:r>
              <a:rPr lang="en-US" dirty="0"/>
              <a:t>This may happen if the UUT has a prototype for a standard run-time functioning the source code module.</a:t>
            </a:r>
          </a:p>
          <a:p>
            <a:endParaRPr lang="en-US" dirty="0"/>
          </a:p>
          <a:p>
            <a:r>
              <a:rPr lang="en-US" dirty="0"/>
              <a:t>Unintentional stubbing of malloc(), e.g., can occur if its declaration is located in a file from a search directory.</a:t>
            </a:r>
          </a:p>
          <a:p>
            <a:endParaRPr lang="en-US" dirty="0"/>
          </a:p>
          <a:p>
            <a:r>
              <a:rPr lang="en-US" dirty="0"/>
              <a:t>If there is a dependency and the function is declared in a search directory, VectorCAST will generate a stub.</a:t>
            </a:r>
          </a:p>
          <a:p>
            <a:endParaRPr lang="en-US" dirty="0"/>
          </a:p>
          <a:p>
            <a:r>
              <a:rPr lang="en-US" dirty="0"/>
              <a:t>To eliminate such a stub, use Suppressed Stubs.</a:t>
            </a:r>
          </a:p>
        </p:txBody>
      </p:sp>
      <p:sp>
        <p:nvSpPr>
          <p:cNvPr id="5" name="Folienbildplatzhalter 4">
            <a:extLst>
              <a:ext uri="{FF2B5EF4-FFF2-40B4-BE49-F238E27FC236}">
                <a16:creationId xmlns:a16="http://schemas.microsoft.com/office/drawing/2014/main" id="{A2A4D9F9-D075-4D3B-81A8-D1F7857A228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26973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We start with this question, if you can show us how to run hello world,</a:t>
            </a:r>
          </a:p>
          <a:p>
            <a:r>
              <a:rPr lang="en-US"/>
              <a:t>We can use that same technique for VC.</a:t>
            </a:r>
          </a:p>
          <a:p>
            <a:endParaRPr lang="en-US"/>
          </a:p>
          <a:p>
            <a:r>
              <a:rPr lang="en-US"/>
              <a:t>VC harness can be self contained with the data values linked</a:t>
            </a:r>
          </a:p>
          <a:p>
            <a:r>
              <a:rPr lang="en-US"/>
              <a:t>To the harness as a char array if there is no possibility of “input” to the target.</a:t>
            </a:r>
          </a:p>
          <a:p>
            <a:endParaRPr lang="en-US"/>
          </a:p>
          <a:p>
            <a:r>
              <a:rPr lang="en-US"/>
              <a:t>In this case, the harness will just spew character data out which VC</a:t>
            </a:r>
          </a:p>
          <a:p>
            <a:r>
              <a:rPr lang="en-US"/>
              <a:t>Can use to build the reports.</a:t>
            </a:r>
          </a:p>
          <a:p>
            <a:endParaRPr lang="en-US"/>
          </a:p>
          <a:p>
            <a:r>
              <a:rPr lang="en-US"/>
              <a:t>We have a whole (separate) module if you are interested</a:t>
            </a:r>
            <a:endParaRPr lang="en-US" dirty="0"/>
          </a:p>
        </p:txBody>
      </p:sp>
      <p:sp>
        <p:nvSpPr>
          <p:cNvPr id="5" name="Folienbildplatzhalter 4">
            <a:extLst>
              <a:ext uri="{FF2B5EF4-FFF2-40B4-BE49-F238E27FC236}">
                <a16:creationId xmlns:a16="http://schemas.microsoft.com/office/drawing/2014/main" id="{E58BF69B-CED4-4F84-8A1C-65B4D988EBE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285368143"/>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47FC1A2-5334-451B-BFFE-C20A1759B506}"/>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87BE9279-CCC3-4974-9C98-74FA9DD9DC3D}"/>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53990322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Don’t explain each of these … there are following slides for this, just</a:t>
            </a:r>
          </a:p>
          <a:p>
            <a:r>
              <a:rPr lang="en-US" dirty="0"/>
              <a:t>Go through the list and say:</a:t>
            </a:r>
          </a:p>
          <a:p>
            <a:endParaRPr lang="en-US" dirty="0"/>
          </a:p>
          <a:p>
            <a:r>
              <a:rPr lang="en-US" dirty="0"/>
              <a:t>In this module we are going to learn some of the basics of …</a:t>
            </a:r>
          </a:p>
          <a:p>
            <a:endParaRPr lang="en-US" dirty="0"/>
          </a:p>
          <a:p>
            <a:r>
              <a:rPr lang="en-US" dirty="0"/>
              <a:t>We’ll show you how to …</a:t>
            </a:r>
          </a:p>
        </p:txBody>
      </p:sp>
      <p:sp>
        <p:nvSpPr>
          <p:cNvPr id="5" name="Folienbildplatzhalter 4">
            <a:extLst>
              <a:ext uri="{FF2B5EF4-FFF2-40B4-BE49-F238E27FC236}">
                <a16:creationId xmlns:a16="http://schemas.microsoft.com/office/drawing/2014/main" id="{07985DFE-7B95-44FE-BB41-BB527DFF2DA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92529192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1"/>
            <a:r>
              <a:rPr lang="en-US" sz="900" dirty="0"/>
              <a:t>RSP is a combination of configuration options that enable test to be built and run</a:t>
            </a:r>
          </a:p>
          <a:p>
            <a:pPr lvl="1"/>
            <a:r>
              <a:rPr lang="en-US" sz="900" dirty="0"/>
              <a:t>For a particular compiler / RTOS / and Target Configuration</a:t>
            </a:r>
          </a:p>
          <a:p>
            <a:r>
              <a:rPr lang="en-US" sz="900" dirty="0"/>
              <a:t>There are lots of different combinations that we support, but in general</a:t>
            </a:r>
          </a:p>
          <a:p>
            <a:pPr lvl="1"/>
            <a:r>
              <a:rPr lang="en-US" sz="900" dirty="0"/>
              <a:t>All of the combinations require some sort of modification of the listed components</a:t>
            </a:r>
          </a:p>
          <a:p>
            <a:r>
              <a:rPr lang="en-US" sz="900" dirty="0"/>
              <a:t>Language Extensions: </a:t>
            </a:r>
          </a:p>
          <a:p>
            <a:pPr lvl="1"/>
            <a:r>
              <a:rPr lang="en-US" sz="900" dirty="0"/>
              <a:t>Things beyond the normal language spec</a:t>
            </a:r>
          </a:p>
          <a:p>
            <a:pPr lvl="1"/>
            <a:r>
              <a:rPr lang="en-US" sz="900" dirty="0"/>
              <a:t>A lot of cross compilers support linker attributes in the source code, pragmas etc</a:t>
            </a:r>
          </a:p>
          <a:p>
            <a:r>
              <a:rPr lang="en-US" sz="900" dirty="0"/>
              <a:t>Linking</a:t>
            </a:r>
          </a:p>
          <a:p>
            <a:pPr lvl="1"/>
            <a:r>
              <a:rPr lang="en-US" sz="900" dirty="0"/>
              <a:t>For a commercial RTOS or home-grown scheduler, there will be specific link requirements</a:t>
            </a:r>
          </a:p>
          <a:p>
            <a:pPr lvl="2"/>
            <a:r>
              <a:rPr lang="en-US" sz="900" dirty="0"/>
              <a:t>How to link in the RTOS  kernel</a:t>
            </a:r>
          </a:p>
          <a:p>
            <a:pPr lvl="2"/>
            <a:r>
              <a:rPr lang="en-US" sz="900" dirty="0"/>
              <a:t>How to make the scheduler call the VCAST driver</a:t>
            </a:r>
          </a:p>
          <a:p>
            <a:r>
              <a:rPr lang="en-US" sz="900" dirty="0"/>
              <a:t>Download</a:t>
            </a:r>
          </a:p>
          <a:p>
            <a:pPr lvl="1"/>
            <a:r>
              <a:rPr lang="en-US" sz="900" dirty="0"/>
              <a:t>Often the download happens via the normal debug interface</a:t>
            </a:r>
          </a:p>
          <a:p>
            <a:pPr lvl="2"/>
            <a:r>
              <a:rPr lang="en-US" sz="900" dirty="0"/>
              <a:t>Might be a hardware JTAG connection</a:t>
            </a:r>
          </a:p>
          <a:p>
            <a:pPr lvl="2"/>
            <a:r>
              <a:rPr lang="en-US" sz="900" dirty="0"/>
              <a:t>Might be an ethernet connection</a:t>
            </a:r>
          </a:p>
          <a:p>
            <a:r>
              <a:rPr lang="en-US" sz="900" dirty="0"/>
              <a:t>Results Capture</a:t>
            </a:r>
          </a:p>
          <a:p>
            <a:pPr lvl="1"/>
            <a:r>
              <a:rPr lang="en-US" sz="900" dirty="0"/>
              <a:t>We need to get the test output back from the target to build the reports</a:t>
            </a:r>
          </a:p>
          <a:p>
            <a:pPr lvl="1"/>
            <a:r>
              <a:rPr lang="en-US" sz="900" dirty="0"/>
              <a:t>Minimal ASCII Data needed</a:t>
            </a:r>
          </a:p>
          <a:p>
            <a:r>
              <a:rPr lang="en-US" sz="900" dirty="0"/>
              <a:t>Building a new RSP</a:t>
            </a:r>
          </a:p>
          <a:p>
            <a:pPr lvl="1"/>
            <a:r>
              <a:rPr lang="en-US" sz="900" dirty="0"/>
              <a:t>We do this all the time</a:t>
            </a:r>
          </a:p>
          <a:p>
            <a:pPr lvl="1"/>
            <a:r>
              <a:rPr lang="en-US" sz="900" dirty="0"/>
              <a:t>There are always nuances even when your environment is similar to something we have done before</a:t>
            </a:r>
          </a:p>
          <a:p>
            <a:pPr lvl="1"/>
            <a:r>
              <a:rPr lang="en-US" sz="900" dirty="0"/>
              <a:t>Compilers frequently change between versions</a:t>
            </a:r>
          </a:p>
          <a:p>
            <a:pPr lvl="1"/>
            <a:r>
              <a:rPr lang="en-US" sz="900" dirty="0"/>
              <a:t>Usually don’t want ALL startup code, just enough to get the board to come up in a stable way</a:t>
            </a:r>
          </a:p>
        </p:txBody>
      </p:sp>
      <p:sp>
        <p:nvSpPr>
          <p:cNvPr id="5" name="Folienbildplatzhalter 4">
            <a:extLst>
              <a:ext uri="{FF2B5EF4-FFF2-40B4-BE49-F238E27FC236}">
                <a16:creationId xmlns:a16="http://schemas.microsoft.com/office/drawing/2014/main" id="{CD286115-B6A7-413B-89DC-A29999D8B27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02500445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Just talk the basic items that can be removed from the Test Harness dependencies</a:t>
            </a:r>
          </a:p>
          <a:p>
            <a:r>
              <a:rPr lang="en-US" dirty="0"/>
              <a:t>You don’t loose any core tool functionality in the tool by omitting this stuff</a:t>
            </a:r>
          </a:p>
          <a:p>
            <a:endParaRPr lang="en-US" dirty="0"/>
          </a:p>
          <a:p>
            <a:r>
              <a:rPr lang="en-US" dirty="0"/>
              <a:t>For example if you don’t have signals we won’t be able to capture raised signals</a:t>
            </a:r>
          </a:p>
          <a:p>
            <a:endParaRPr lang="en-US" dirty="0"/>
          </a:p>
          <a:p>
            <a:r>
              <a:rPr lang="en-US" dirty="0"/>
              <a:t>We have our own versions of the stdlib and functions like malloc, as well as string.h functions like strcpy etc.</a:t>
            </a:r>
          </a:p>
          <a:p>
            <a:endParaRPr lang="en-US" dirty="0"/>
          </a:p>
          <a:p>
            <a:r>
              <a:rPr lang="en-US" dirty="0"/>
              <a:t>The only function that we don’t generally provide a replacement for is sprintf </a:t>
            </a:r>
          </a:p>
          <a:p>
            <a:endParaRPr lang="en-US" dirty="0"/>
          </a:p>
          <a:p>
            <a:r>
              <a:rPr lang="en-US" dirty="0"/>
              <a:t>This functions is hugely complex</a:t>
            </a:r>
          </a:p>
          <a:p>
            <a:endParaRPr lang="en-US" dirty="0"/>
          </a:p>
          <a:p>
            <a:r>
              <a:rPr lang="en-US" dirty="0"/>
              <a:t>We generally link in the compiler’s version as “Test Code” even if the normal C lib does not have it</a:t>
            </a:r>
          </a:p>
        </p:txBody>
      </p:sp>
      <p:sp>
        <p:nvSpPr>
          <p:cNvPr id="5" name="Folienbildplatzhalter 4">
            <a:extLst>
              <a:ext uri="{FF2B5EF4-FFF2-40B4-BE49-F238E27FC236}">
                <a16:creationId xmlns:a16="http://schemas.microsoft.com/office/drawing/2014/main" id="{72D22215-371A-4E07-BAFA-9353BA7E715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09551744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Different I/O mechanisms are all built into the harness, and are controlled with conditional compilation</a:t>
            </a:r>
          </a:p>
          <a:p>
            <a:endParaRPr lang="en-US" dirty="0"/>
          </a:p>
          <a:p>
            <a:r>
              <a:rPr lang="en-US" dirty="0"/>
              <a:t>Text File I/O</a:t>
            </a:r>
          </a:p>
          <a:p>
            <a:r>
              <a:rPr lang="en-US" dirty="0"/>
              <a:t>	Some full features RTOSs support host mapped File I/O</a:t>
            </a:r>
          </a:p>
          <a:p>
            <a:r>
              <a:rPr lang="en-US" dirty="0"/>
              <a:t>		Integrity</a:t>
            </a:r>
          </a:p>
          <a:p>
            <a:r>
              <a:rPr lang="en-US" dirty="0"/>
              <a:t>		VxWorks</a:t>
            </a:r>
          </a:p>
          <a:p>
            <a:endParaRPr lang="en-US" dirty="0"/>
          </a:p>
          <a:p>
            <a:r>
              <a:rPr lang="en-US" dirty="0"/>
              <a:t>Coverage data can be read from serial port.</a:t>
            </a:r>
          </a:p>
          <a:p>
            <a:endParaRPr lang="en-US" dirty="0"/>
          </a:p>
        </p:txBody>
      </p:sp>
      <p:sp>
        <p:nvSpPr>
          <p:cNvPr id="5" name="Folienbildplatzhalter 4">
            <a:extLst>
              <a:ext uri="{FF2B5EF4-FFF2-40B4-BE49-F238E27FC236}">
                <a16:creationId xmlns:a16="http://schemas.microsoft.com/office/drawing/2014/main" id="{EBE2BDE1-3BE0-470E-846B-FA6ADA89AB5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58067521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Special Case Flags</a:t>
            </a:r>
          </a:p>
          <a:p>
            <a:endParaRPr lang="en-US" dirty="0"/>
          </a:p>
          <a:p>
            <a:r>
              <a:rPr lang="en-US" dirty="0"/>
              <a:t>Used in cases where a complex series of things needs to be done</a:t>
            </a:r>
          </a:p>
          <a:p>
            <a:endParaRPr lang="en-US" dirty="0"/>
          </a:p>
          <a:p>
            <a:r>
              <a:rPr lang="en-US" dirty="0"/>
              <a:t>Direct Access to Compiler</a:t>
            </a:r>
          </a:p>
          <a:p>
            <a:endParaRPr lang="en-US" dirty="0"/>
          </a:p>
          <a:p>
            <a:endParaRPr lang="en-US" dirty="0"/>
          </a:p>
          <a:p>
            <a:r>
              <a:rPr lang="en-US" dirty="0"/>
              <a:t>Shell Scripts</a:t>
            </a:r>
          </a:p>
        </p:txBody>
      </p:sp>
      <p:sp>
        <p:nvSpPr>
          <p:cNvPr id="5" name="Folienbildplatzhalter 4">
            <a:extLst>
              <a:ext uri="{FF2B5EF4-FFF2-40B4-BE49-F238E27FC236}">
                <a16:creationId xmlns:a16="http://schemas.microsoft.com/office/drawing/2014/main" id="{2868BF69-1650-4345-8E43-F42EDF9881F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15640865"/>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next few slides have some examples of different techniques for embedded target testing</a:t>
            </a:r>
          </a:p>
          <a:p>
            <a:endParaRPr lang="en-US" dirty="0"/>
          </a:p>
          <a:p>
            <a:r>
              <a:rPr lang="en-US" dirty="0"/>
              <a:t>For embedded Linux, we can just use the “typical” networking protocols like ftp, nfs, rsh etc.</a:t>
            </a:r>
          </a:p>
          <a:p>
            <a:endParaRPr lang="en-US" dirty="0"/>
          </a:p>
          <a:p>
            <a:r>
              <a:rPr lang="en-US" dirty="0"/>
              <a:t>Even if your “real” RTOS does not have these, they can be linked in and considered “test equipment”</a:t>
            </a:r>
          </a:p>
        </p:txBody>
      </p:sp>
      <p:sp>
        <p:nvSpPr>
          <p:cNvPr id="5" name="Folienbildplatzhalter 4">
            <a:extLst>
              <a:ext uri="{FF2B5EF4-FFF2-40B4-BE49-F238E27FC236}">
                <a16:creationId xmlns:a16="http://schemas.microsoft.com/office/drawing/2014/main" id="{735344DA-A0CF-41E1-BBC6-886401CD2AD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08768778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vxWorks allows dynamic download, so we can boot a target board with vxWorks</a:t>
            </a:r>
          </a:p>
          <a:p>
            <a:r>
              <a:rPr lang="en-US" dirty="0"/>
              <a:t>And then dynamically download the VectorCAST test harness to it.</a:t>
            </a:r>
          </a:p>
          <a:p>
            <a:endParaRPr lang="en-US" dirty="0"/>
          </a:p>
          <a:p>
            <a:r>
              <a:rPr lang="en-US" dirty="0"/>
              <a:t>Remember, the VC Test Harness is a stand-alone executable even for an Embedded target.</a:t>
            </a:r>
          </a:p>
        </p:txBody>
      </p:sp>
      <p:sp>
        <p:nvSpPr>
          <p:cNvPr id="5" name="Folienbildplatzhalter 4">
            <a:extLst>
              <a:ext uri="{FF2B5EF4-FFF2-40B4-BE49-F238E27FC236}">
                <a16:creationId xmlns:a16="http://schemas.microsoft.com/office/drawing/2014/main" id="{9CE26B1A-ABFD-4903-A1D3-38D61B23D7A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94496932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For Code Composer we basically “remote control” the CCS IDE via their scripting features.</a:t>
            </a:r>
          </a:p>
        </p:txBody>
      </p:sp>
      <p:sp>
        <p:nvSpPr>
          <p:cNvPr id="5" name="Folienbildplatzhalter 4">
            <a:extLst>
              <a:ext uri="{FF2B5EF4-FFF2-40B4-BE49-F238E27FC236}">
                <a16:creationId xmlns:a16="http://schemas.microsoft.com/office/drawing/2014/main" id="{70828724-68B9-4203-A136-E2FE47D180A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66155809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We have robust and long-standing support for GHS so we support all variants of architecture for linking the harness to the RTOS as well as controlling the download and execution of the test.</a:t>
            </a:r>
            <a:endParaRPr lang="en-US" dirty="0"/>
          </a:p>
        </p:txBody>
      </p:sp>
      <p:sp>
        <p:nvSpPr>
          <p:cNvPr id="5" name="Folienbildplatzhalter 4">
            <a:extLst>
              <a:ext uri="{FF2B5EF4-FFF2-40B4-BE49-F238E27FC236}">
                <a16:creationId xmlns:a16="http://schemas.microsoft.com/office/drawing/2014/main" id="{C91E2BB8-5DDF-4B1C-AB7B-A70E00E1E19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64999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Bring up the GUI, open an environment, and show the different windows.</a:t>
            </a:r>
          </a:p>
          <a:p>
            <a:r>
              <a:rPr lang="en-US"/>
              <a:t>Encourage them to start VC and do the same thing with you, although they will not have an environment available yet.</a:t>
            </a:r>
          </a:p>
          <a:p>
            <a:endParaRPr lang="en-US"/>
          </a:p>
          <a:p>
            <a:r>
              <a:rPr lang="en-US"/>
              <a:t>Show them how to change the size of different panes of hide them</a:t>
            </a:r>
          </a:p>
          <a:p>
            <a:endParaRPr lang="en-US"/>
          </a:p>
          <a:p>
            <a:r>
              <a:rPr lang="en-US"/>
              <a:t>Show them how to undock and dock a window</a:t>
            </a:r>
          </a:p>
          <a:p>
            <a:endParaRPr lang="en-US"/>
          </a:p>
          <a:p>
            <a:r>
              <a:rPr lang="en-US"/>
              <a:t>Show them how to use the “View” menu to restore the default layout.</a:t>
            </a:r>
          </a:p>
          <a:p>
            <a:endParaRPr lang="en-US"/>
          </a:p>
          <a:p>
            <a:r>
              <a:rPr lang="en-US"/>
              <a:t>Show them the help menu</a:t>
            </a:r>
          </a:p>
          <a:p>
            <a:endParaRPr lang="en-US"/>
          </a:p>
          <a:p>
            <a:r>
              <a:rPr lang="en-US"/>
              <a:t>Show them how the hover over tool tips work, especially in the options dialog</a:t>
            </a:r>
          </a:p>
          <a:p>
            <a:endParaRPr lang="en-US"/>
          </a:p>
          <a:p>
            <a:r>
              <a:rPr lang="en-US"/>
              <a:t>Explain the status bar:  </a:t>
            </a:r>
          </a:p>
          <a:p>
            <a:endParaRPr lang="en-US"/>
          </a:p>
          <a:p>
            <a:r>
              <a:rPr lang="en-US"/>
              <a:t>	Environment Status, shows link or compile error, or normal</a:t>
            </a:r>
          </a:p>
          <a:p>
            <a:r>
              <a:rPr lang="en-US"/>
              <a:t>	Coverage Status</a:t>
            </a:r>
          </a:p>
          <a:p>
            <a:r>
              <a:rPr lang="en-US"/>
              <a:t>	Current Working Directory</a:t>
            </a:r>
          </a:p>
          <a:p>
            <a:endParaRPr lang="en-US" dirty="0"/>
          </a:p>
        </p:txBody>
      </p:sp>
      <p:sp>
        <p:nvSpPr>
          <p:cNvPr id="5" name="Folienbildplatzhalter 4">
            <a:extLst>
              <a:ext uri="{FF2B5EF4-FFF2-40B4-BE49-F238E27FC236}">
                <a16:creationId xmlns:a16="http://schemas.microsoft.com/office/drawing/2014/main" id="{E2542B32-AC0C-4BE4-BF51-FDD2DF476DA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01199828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2CDD5D5-8262-4E09-9E42-62505D1F6505}"/>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37733D28-F9E0-40CA-875D-E55C188A88EE}"/>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81780054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D)  All of the above</a:t>
            </a:r>
            <a:endParaRPr lang="en-US" dirty="0"/>
          </a:p>
        </p:txBody>
      </p:sp>
      <p:sp>
        <p:nvSpPr>
          <p:cNvPr id="5" name="Folienbildplatzhalter 4">
            <a:extLst>
              <a:ext uri="{FF2B5EF4-FFF2-40B4-BE49-F238E27FC236}">
                <a16:creationId xmlns:a16="http://schemas.microsoft.com/office/drawing/2014/main" id="{910D045F-CCD6-4BF4-92C9-4BF7B97F853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504093716"/>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792B4C1-6E33-462C-A0D7-F51FAC766BA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0C5DFFD4-6564-4613-AA3F-48849A7D502E}"/>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793321876"/>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Don’t explain each of these … there are following slides for this, just</a:t>
            </a:r>
          </a:p>
          <a:p>
            <a:r>
              <a:rPr lang="en-US"/>
              <a:t>Go through the list and say:</a:t>
            </a:r>
          </a:p>
          <a:p>
            <a:endParaRPr lang="en-US"/>
          </a:p>
          <a:p>
            <a:r>
              <a:rPr lang="en-US"/>
              <a:t>In this module we are going to learn some of the basics of …</a:t>
            </a:r>
          </a:p>
          <a:p>
            <a:endParaRPr lang="en-US"/>
          </a:p>
          <a:p>
            <a:r>
              <a:rPr lang="en-US"/>
              <a:t>We’ll show you how to …</a:t>
            </a:r>
            <a:endParaRPr lang="en-US" dirty="0"/>
          </a:p>
        </p:txBody>
      </p:sp>
      <p:sp>
        <p:nvSpPr>
          <p:cNvPr id="5" name="Folienbildplatzhalter 4">
            <a:extLst>
              <a:ext uri="{FF2B5EF4-FFF2-40B4-BE49-F238E27FC236}">
                <a16:creationId xmlns:a16="http://schemas.microsoft.com/office/drawing/2014/main" id="{3C3CF694-7A82-4861-AD8E-9CCC7EC244C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919391918"/>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Some projects maintain Test Data in Excel </a:t>
            </a:r>
          </a:p>
          <a:p>
            <a:r>
              <a:rPr lang="en-US" dirty="0"/>
              <a:t>	Benefit of this is that graphing and analysis is easy to do</a:t>
            </a:r>
          </a:p>
          <a:p>
            <a:endParaRPr lang="en-US" dirty="0"/>
          </a:p>
          <a:p>
            <a:r>
              <a:rPr lang="en-US" dirty="0"/>
              <a:t>Many modeling tools allow test vectors to be dumped into CSV Files</a:t>
            </a:r>
          </a:p>
          <a:p>
            <a:endParaRPr lang="en-US" dirty="0"/>
          </a:p>
          <a:p>
            <a:r>
              <a:rPr lang="en-US" dirty="0"/>
              <a:t>A CSV Map …</a:t>
            </a:r>
          </a:p>
          <a:p>
            <a:r>
              <a:rPr lang="en-US" dirty="0"/>
              <a:t>Creates association between the Columns and VectorCAST Test Data Items</a:t>
            </a:r>
          </a:p>
          <a:p>
            <a:r>
              <a:rPr lang="en-US" dirty="0"/>
              <a:t>Map also has the path to the file containing the data</a:t>
            </a:r>
          </a:p>
          <a:p>
            <a:r>
              <a:rPr lang="en-US" dirty="0"/>
              <a:t>	</a:t>
            </a:r>
          </a:p>
          <a:p>
            <a:r>
              <a:rPr lang="en-US" dirty="0"/>
              <a:t>Once the file is imported, the tests are treated as  native VectorCAST tests going forward.</a:t>
            </a:r>
          </a:p>
          <a:p>
            <a:endParaRPr lang="en-US" dirty="0"/>
          </a:p>
          <a:p>
            <a:r>
              <a:rPr lang="en-US" dirty="0"/>
              <a:t>Workflow:</a:t>
            </a:r>
          </a:p>
          <a:p>
            <a:r>
              <a:rPr lang="en-US" dirty="0"/>
              <a:t>	Select Subprogram</a:t>
            </a:r>
          </a:p>
          <a:p>
            <a:r>
              <a:rPr lang="en-US" dirty="0"/>
              <a:t>	Generate CSV Map in right-click menu</a:t>
            </a:r>
          </a:p>
          <a:p>
            <a:r>
              <a:rPr lang="en-US" dirty="0"/>
              <a:t>	Map appears in test tree as: “(MAP)</a:t>
            </a:r>
            <a:r>
              <a:rPr lang="en-US" dirty="0" err="1"/>
              <a:t>Testname</a:t>
            </a:r>
            <a:r>
              <a:rPr lang="en-US" dirty="0"/>
              <a:t>”</a:t>
            </a:r>
          </a:p>
          <a:p>
            <a:endParaRPr lang="en-US" dirty="0"/>
          </a:p>
          <a:p>
            <a:endParaRPr lang="en-US" dirty="0"/>
          </a:p>
          <a:p>
            <a:r>
              <a:rPr lang="en-US" dirty="0"/>
              <a:t>A template is useful if you don’t have the CSV file, but want to give a system engineer a file to fill in with test data</a:t>
            </a:r>
          </a:p>
          <a:p>
            <a:endParaRPr lang="en-US" dirty="0"/>
          </a:p>
        </p:txBody>
      </p:sp>
      <p:sp>
        <p:nvSpPr>
          <p:cNvPr id="5" name="Folienbildplatzhalter 4">
            <a:extLst>
              <a:ext uri="{FF2B5EF4-FFF2-40B4-BE49-F238E27FC236}">
                <a16:creationId xmlns:a16="http://schemas.microsoft.com/office/drawing/2014/main" id="{FABEEAEF-5415-4072-9971-8E25B871C2C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54626787"/>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Right Click on any sub-program name in the tree and select Generate Map</a:t>
            </a:r>
          </a:p>
          <a:p>
            <a:endParaRPr lang="en-US"/>
          </a:p>
          <a:p>
            <a:r>
              <a:rPr lang="en-US"/>
              <a:t>This does two things, </a:t>
            </a:r>
          </a:p>
          <a:p>
            <a:r>
              <a:rPr lang="en-US"/>
              <a:t>	it inserts a specially named test case</a:t>
            </a:r>
          </a:p>
          <a:p>
            <a:r>
              <a:rPr lang="en-US"/>
              <a:t>	it open the CSV mapping options in the MDI</a:t>
            </a:r>
          </a:p>
          <a:p>
            <a:endParaRPr lang="en-US" dirty="0"/>
          </a:p>
        </p:txBody>
      </p:sp>
      <p:sp>
        <p:nvSpPr>
          <p:cNvPr id="5" name="Folienbildplatzhalter 4">
            <a:extLst>
              <a:ext uri="{FF2B5EF4-FFF2-40B4-BE49-F238E27FC236}">
                <a16:creationId xmlns:a16="http://schemas.microsoft.com/office/drawing/2014/main" id="{7A061C1B-9D6A-4582-A48A-32B83F35FA8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19539138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1"/>
            <a:r>
              <a:rPr lang="en-US"/>
              <a:t>When you create a new Map, the first view that comes up is the Options View</a:t>
            </a:r>
          </a:p>
          <a:p>
            <a:pPr lvl="1"/>
            <a:r>
              <a:rPr lang="en-US"/>
              <a:t>You can switch from options to mapping view, via the little arrow at the top left of the window.</a:t>
            </a:r>
          </a:p>
          <a:p>
            <a:pPr lvl="1"/>
            <a:r>
              <a:rPr lang="en-US"/>
              <a:t>Options description:</a:t>
            </a:r>
          </a:p>
          <a:p>
            <a:pPr lvl="1"/>
            <a:r>
              <a:rPr lang="en-US"/>
              <a:t>Two Modes</a:t>
            </a:r>
          </a:p>
          <a:p>
            <a:pPr lvl="2"/>
            <a:r>
              <a:rPr lang="en-US"/>
              <a:t>Use Existing data file for importing data</a:t>
            </a:r>
          </a:p>
          <a:p>
            <a:pPr lvl="2"/>
            <a:r>
              <a:rPr lang="en-US"/>
              <a:t>Create Template to create a template CSV file with column headings</a:t>
            </a:r>
          </a:p>
          <a:p>
            <a:pPr lvl="1"/>
            <a:r>
              <a:rPr lang="en-US"/>
              <a:t>Column separator – COMMA, TAB or &lt;custom&gt; (some other character)</a:t>
            </a:r>
          </a:p>
          <a:p>
            <a:pPr lvl="2"/>
            <a:r>
              <a:rPr lang="en-US"/>
              <a:t>Type in the separator character that you want</a:t>
            </a:r>
          </a:p>
          <a:p>
            <a:pPr lvl="1"/>
            <a:r>
              <a:rPr lang="en-US"/>
              <a:t>CSV Filename – Filename to load data from/save template to</a:t>
            </a:r>
          </a:p>
          <a:p>
            <a:pPr lvl="1"/>
            <a:r>
              <a:rPr lang="en-US"/>
              <a:t>Number of rows before start of data – skip this number of lines before processing data</a:t>
            </a:r>
          </a:p>
          <a:p>
            <a:pPr lvl="1"/>
            <a:r>
              <a:rPr lang="en-US"/>
              <a:t>Row containing column headings – headings are used in the Mapping View when associating columns with parameters</a:t>
            </a:r>
          </a:p>
          <a:p>
            <a:pPr lvl="1"/>
            <a:r>
              <a:rPr lang="en-US"/>
              <a:t>Rows per testcase – Number of lines in the file for each test case – each line is added as a list value for the parameter</a:t>
            </a:r>
          </a:p>
          <a:p>
            <a:pPr lvl="1"/>
            <a:r>
              <a:rPr lang="en-US"/>
              <a:t>Test name column – Column containing the name to give the testcase. 0 – none.</a:t>
            </a:r>
          </a:p>
          <a:p>
            <a:pPr lvl="1"/>
            <a:r>
              <a:rPr lang="en-US"/>
              <a:t>Test notes column – Column containing notes for the testcase. 0 – none.</a:t>
            </a:r>
          </a:p>
          <a:p>
            <a:pPr lvl="1"/>
            <a:r>
              <a:rPr lang="en-US"/>
              <a:t>Display all rows/Display rows – Which rows to display in Mapping View</a:t>
            </a:r>
          </a:p>
          <a:p>
            <a:pPr lvl="2"/>
            <a:r>
              <a:rPr lang="en-US"/>
              <a:t>Don’t really need to see all rows for a big file to create the mapping</a:t>
            </a:r>
            <a:endParaRPr lang="en-US" dirty="0"/>
          </a:p>
        </p:txBody>
      </p:sp>
      <p:sp>
        <p:nvSpPr>
          <p:cNvPr id="5" name="Folienbildplatzhalter 4">
            <a:extLst>
              <a:ext uri="{FF2B5EF4-FFF2-40B4-BE49-F238E27FC236}">
                <a16:creationId xmlns:a16="http://schemas.microsoft.com/office/drawing/2014/main" id="{D483A9F9-ACA6-4F45-8817-1C9C2B7CA12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636021497"/>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Clicking ‘Load’ opens the Mapping View</a:t>
            </a:r>
          </a:p>
          <a:p>
            <a:endParaRPr lang="en-US"/>
          </a:p>
          <a:p>
            <a:r>
              <a:rPr lang="en-US"/>
              <a:t>Also, can use to little arrow at the top right / top left to switch between views</a:t>
            </a:r>
          </a:p>
          <a:p>
            <a:endParaRPr lang="en-US"/>
          </a:p>
          <a:p>
            <a:r>
              <a:rPr lang="en-US"/>
              <a:t>Values can be dragged to the Input or Expected Value columns</a:t>
            </a:r>
          </a:p>
          <a:p>
            <a:r>
              <a:rPr lang="en-US"/>
              <a:t>	Parameter tree is high-lighted with valid “drop” locations</a:t>
            </a:r>
          </a:p>
          <a:p>
            <a:endParaRPr lang="en-US"/>
          </a:p>
          <a:p>
            <a:r>
              <a:rPr lang="en-US"/>
              <a:t>You can also type a column number directly into the cell</a:t>
            </a:r>
          </a:p>
          <a:p>
            <a:endParaRPr lang="en-US"/>
          </a:p>
          <a:p>
            <a:r>
              <a:rPr lang="en-US"/>
              <a:t>The same value can be used for multiple parameters</a:t>
            </a:r>
          </a:p>
          <a:p>
            <a:endParaRPr lang="en-US" dirty="0"/>
          </a:p>
        </p:txBody>
      </p:sp>
      <p:sp>
        <p:nvSpPr>
          <p:cNvPr id="5" name="Folienbildplatzhalter 4">
            <a:extLst>
              <a:ext uri="{FF2B5EF4-FFF2-40B4-BE49-F238E27FC236}">
                <a16:creationId xmlns:a16="http://schemas.microsoft.com/office/drawing/2014/main" id="{FFCA2D88-8411-44F5-BEED-69C1BD2C8F5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68568849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After the map is complete …</a:t>
            </a:r>
          </a:p>
          <a:p>
            <a:r>
              <a:rPr lang="en-US"/>
              <a:t>	Right Click on the Map Name to Create Tests</a:t>
            </a:r>
          </a:p>
          <a:p>
            <a:endParaRPr lang="en-US"/>
          </a:p>
          <a:p>
            <a:r>
              <a:rPr lang="en-US"/>
              <a:t>VC will generate a Test Script based on the map and the CSV File</a:t>
            </a:r>
          </a:p>
          <a:p>
            <a:r>
              <a:rPr lang="en-US"/>
              <a:t>	and then load this script</a:t>
            </a:r>
          </a:p>
          <a:p>
            <a:endParaRPr lang="en-US"/>
          </a:p>
          <a:p>
            <a:r>
              <a:rPr lang="en-US"/>
              <a:t>VC will display a message telling you how many testcases were generated and then the ‘Test Script Log’ with the status/error messages from the load</a:t>
            </a:r>
          </a:p>
          <a:p>
            <a:endParaRPr lang="en-US"/>
          </a:p>
          <a:p>
            <a:r>
              <a:rPr lang="en-US"/>
              <a:t>Check the log for any errors.</a:t>
            </a:r>
          </a:p>
          <a:p>
            <a:endParaRPr lang="en-US"/>
          </a:p>
          <a:p>
            <a:r>
              <a:rPr lang="en-US"/>
              <a:t>Test names will indicate the ROW in the CSV file that the test was created from.</a:t>
            </a:r>
          </a:p>
          <a:p>
            <a:endParaRPr lang="en-US"/>
          </a:p>
          <a:p>
            <a:r>
              <a:rPr lang="en-US"/>
              <a:t>If you want to update the tests, just right click and choose “create” again to replace tests</a:t>
            </a:r>
          </a:p>
          <a:p>
            <a:endParaRPr lang="en-US" dirty="0"/>
          </a:p>
        </p:txBody>
      </p:sp>
      <p:sp>
        <p:nvSpPr>
          <p:cNvPr id="5" name="Folienbildplatzhalter 4">
            <a:extLst>
              <a:ext uri="{FF2B5EF4-FFF2-40B4-BE49-F238E27FC236}">
                <a16:creationId xmlns:a16="http://schemas.microsoft.com/office/drawing/2014/main" id="{E272E6E3-7BCF-4C71-8CFD-C2CF818D43A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304174503"/>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Here we have the row of data from the CSV file</a:t>
            </a:r>
          </a:p>
          <a:p>
            <a:r>
              <a:rPr lang="en-US"/>
              <a:t>	And the resulting test case from the import.</a:t>
            </a:r>
          </a:p>
          <a:p>
            <a:endParaRPr lang="en-US"/>
          </a:p>
          <a:p>
            <a:r>
              <a:rPr lang="en-US"/>
              <a:t>Generated test cases are the same as manually created test cases</a:t>
            </a:r>
          </a:p>
          <a:p>
            <a:r>
              <a:rPr lang="en-US"/>
              <a:t>	You can edit them as you normally would …</a:t>
            </a:r>
          </a:p>
          <a:p>
            <a:endParaRPr lang="en-US"/>
          </a:p>
          <a:p>
            <a:r>
              <a:rPr lang="en-US"/>
              <a:t>Or you can change the data in the CSV file and then choose “Create Tests” again</a:t>
            </a:r>
          </a:p>
          <a:p>
            <a:r>
              <a:rPr lang="en-US"/>
              <a:t>	VC will prompt you to over-write the existing tests.</a:t>
            </a:r>
          </a:p>
          <a:p>
            <a:endParaRPr lang="en-US"/>
          </a:p>
          <a:p>
            <a:endParaRPr lang="en-US" dirty="0"/>
          </a:p>
        </p:txBody>
      </p:sp>
      <p:sp>
        <p:nvSpPr>
          <p:cNvPr id="5" name="Folienbildplatzhalter 4">
            <a:extLst>
              <a:ext uri="{FF2B5EF4-FFF2-40B4-BE49-F238E27FC236}">
                <a16:creationId xmlns:a16="http://schemas.microsoft.com/office/drawing/2014/main" id="{10C900F1-E0DB-42A1-BFE7-AEAD2129B7D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465098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Can show these items on the real GUI menu …</a:t>
            </a:r>
          </a:p>
          <a:p>
            <a:endParaRPr lang="en-US"/>
          </a:p>
          <a:p>
            <a:r>
              <a:rPr lang="en-US"/>
              <a:t>Getting Started User Guide has detailed step-by-step tutorials for all products</a:t>
            </a:r>
          </a:p>
          <a:p>
            <a:endParaRPr lang="en-US"/>
          </a:p>
          <a:p>
            <a:r>
              <a:rPr lang="en-US"/>
              <a:t>We will get into more detail about the Diagnostic Item Later in the Class</a:t>
            </a:r>
          </a:p>
          <a:p>
            <a:endParaRPr lang="en-US"/>
          </a:p>
          <a:p>
            <a:r>
              <a:rPr lang="en-US"/>
              <a:t>Example environments are available for C/C++ and use the built-in MinGW compiler</a:t>
            </a:r>
          </a:p>
          <a:p>
            <a:endParaRPr lang="en-US"/>
          </a:p>
          <a:p>
            <a:r>
              <a:rPr lang="en-US"/>
              <a:t>If you email to support, you will get an auto response with a case number, the email will also have a link for you to check the case status</a:t>
            </a:r>
            <a:endParaRPr lang="en-US" dirty="0"/>
          </a:p>
        </p:txBody>
      </p:sp>
      <p:sp>
        <p:nvSpPr>
          <p:cNvPr id="5" name="Folienbildplatzhalter 4">
            <a:extLst>
              <a:ext uri="{FF2B5EF4-FFF2-40B4-BE49-F238E27FC236}">
                <a16:creationId xmlns:a16="http://schemas.microsoft.com/office/drawing/2014/main" id="{42767A82-7CF9-4F88-B2A6-E84AD0529A4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482401077"/>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DCBC26B-685D-44E7-9D0F-BBC160836EBE}"/>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B83B68E4-8923-4623-82FA-F97B5E10B36B}"/>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42971533"/>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  You don’t need a header row</a:t>
            </a:r>
            <a:endParaRPr lang="en-US" dirty="0"/>
          </a:p>
        </p:txBody>
      </p:sp>
      <p:sp>
        <p:nvSpPr>
          <p:cNvPr id="5" name="Folienbildplatzhalter 4">
            <a:extLst>
              <a:ext uri="{FF2B5EF4-FFF2-40B4-BE49-F238E27FC236}">
                <a16:creationId xmlns:a16="http://schemas.microsoft.com/office/drawing/2014/main" id="{FBAC9807-47D1-4EC5-88D0-1330044FBC4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4772636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C72A37C4-13DE-46D8-862D-AEB5EF449D54}"/>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B84BDE77-E63E-4461-80DC-5E82BF3C4C28}"/>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469644310"/>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Don’t explain each of these … there are following slides for this, just</a:t>
            </a:r>
          </a:p>
          <a:p>
            <a:r>
              <a:rPr lang="en-US"/>
              <a:t>Go through the list and say:</a:t>
            </a:r>
          </a:p>
          <a:p>
            <a:endParaRPr lang="en-US"/>
          </a:p>
          <a:p>
            <a:r>
              <a:rPr lang="en-US"/>
              <a:t>In this module we are going to learn some of the basics of …</a:t>
            </a:r>
          </a:p>
          <a:p>
            <a:endParaRPr lang="en-US"/>
          </a:p>
          <a:p>
            <a:r>
              <a:rPr lang="en-US"/>
              <a:t>We’ll show you how to …</a:t>
            </a:r>
            <a:endParaRPr lang="en-US" dirty="0"/>
          </a:p>
        </p:txBody>
      </p:sp>
      <p:sp>
        <p:nvSpPr>
          <p:cNvPr id="5" name="Folienbildplatzhalter 4">
            <a:extLst>
              <a:ext uri="{FF2B5EF4-FFF2-40B4-BE49-F238E27FC236}">
                <a16:creationId xmlns:a16="http://schemas.microsoft.com/office/drawing/2014/main" id="{C6A0A8D5-B9AE-4D49-8D90-79204F8423B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657920071"/>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The Find and Filter Bar is available in the Environment View (Test Case Tree) and in the Test Case Editor (Parameter Tree)</a:t>
            </a:r>
          </a:p>
          <a:p>
            <a:endParaRPr lang="en-US"/>
          </a:p>
          <a:p>
            <a:r>
              <a:rPr lang="en-US"/>
              <a:t>Search Features</a:t>
            </a:r>
          </a:p>
          <a:p>
            <a:endParaRPr lang="en-US"/>
          </a:p>
          <a:p>
            <a:r>
              <a:rPr lang="en-US"/>
              <a:t>Search works as you would normally expect.</a:t>
            </a:r>
          </a:p>
          <a:p>
            <a:r>
              <a:rPr lang="en-US"/>
              <a:t>The pull-down next to “Find” allows you to limit search to specific columns</a:t>
            </a:r>
          </a:p>
          <a:p>
            <a:endParaRPr lang="en-US"/>
          </a:p>
          <a:p>
            <a:r>
              <a:rPr lang="en-US"/>
              <a:t>The inset screen shot shows the default values</a:t>
            </a:r>
          </a:p>
          <a:p>
            <a:endParaRPr lang="en-US"/>
          </a:p>
          <a:p>
            <a:r>
              <a:rPr lang="en-US"/>
              <a:t>The pull-down next to the search string allows you to re-call previous searches</a:t>
            </a:r>
          </a:p>
          <a:p>
            <a:r>
              <a:rPr lang="en-US"/>
              <a:t>	The arrows, go to the next or previous items</a:t>
            </a:r>
          </a:p>
          <a:p>
            <a:r>
              <a:rPr lang="en-US"/>
              <a:t>	Match Case does what it says</a:t>
            </a:r>
          </a:p>
          <a:p>
            <a:r>
              <a:rPr lang="en-US"/>
              <a:t>	Regular Expression Support: “add||get” will find either</a:t>
            </a:r>
          </a:p>
          <a:p>
            <a:endParaRPr lang="en-US"/>
          </a:p>
          <a:p>
            <a:r>
              <a:rPr lang="en-US"/>
              <a:t>Filter is useful to find all failing tests for example</a:t>
            </a:r>
          </a:p>
          <a:p>
            <a:r>
              <a:rPr lang="en-US"/>
              <a:t>		</a:t>
            </a:r>
          </a:p>
          <a:p>
            <a:endParaRPr lang="en-US" dirty="0"/>
          </a:p>
        </p:txBody>
      </p:sp>
      <p:sp>
        <p:nvSpPr>
          <p:cNvPr id="5" name="Folienbildplatzhalter 4">
            <a:extLst>
              <a:ext uri="{FF2B5EF4-FFF2-40B4-BE49-F238E27FC236}">
                <a16:creationId xmlns:a16="http://schemas.microsoft.com/office/drawing/2014/main" id="{8AB77FB2-042A-4CB5-812A-D219E4E8352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228449144"/>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Duplicate is obvious, nothing needs to be said really</a:t>
            </a:r>
          </a:p>
          <a:p>
            <a:endParaRPr lang="en-US"/>
          </a:p>
          <a:p>
            <a:r>
              <a:rPr lang="en-US"/>
              <a:t>Drag and Drop</a:t>
            </a:r>
          </a:p>
          <a:p>
            <a:r>
              <a:rPr lang="en-US"/>
              <a:t>Point is that if you have a test with stub values, global values, and parameter values …</a:t>
            </a:r>
          </a:p>
          <a:p>
            <a:endParaRPr lang="en-US"/>
          </a:p>
          <a:p>
            <a:r>
              <a:rPr lang="en-US"/>
              <a:t>If you drop that test into a new function, the parameter values will be discarded but the global and stub values will be maintained</a:t>
            </a:r>
          </a:p>
          <a:p>
            <a:endParaRPr lang="en-US"/>
          </a:p>
          <a:p>
            <a:endParaRPr lang="en-US"/>
          </a:p>
          <a:p>
            <a:endParaRPr lang="en-US" dirty="0"/>
          </a:p>
        </p:txBody>
      </p:sp>
      <p:sp>
        <p:nvSpPr>
          <p:cNvPr id="5" name="Folienbildplatzhalter 4">
            <a:extLst>
              <a:ext uri="{FF2B5EF4-FFF2-40B4-BE49-F238E27FC236}">
                <a16:creationId xmlns:a16="http://schemas.microsoft.com/office/drawing/2014/main" id="{9B70378E-2ED5-4915-9C97-131A61F8E93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759828842"/>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There are two flavors of testing that most organizations perform</a:t>
            </a:r>
          </a:p>
          <a:p>
            <a:endParaRPr lang="en-US"/>
          </a:p>
          <a:p>
            <a:r>
              <a:rPr lang="en-US"/>
              <a:t>1. Proving correctness, and conformance with requirements</a:t>
            </a:r>
          </a:p>
          <a:p>
            <a:r>
              <a:rPr lang="en-US"/>
              <a:t>2. Free Play, or Robustness Testing</a:t>
            </a:r>
          </a:p>
          <a:p>
            <a:endParaRPr lang="en-US"/>
          </a:p>
          <a:p>
            <a:r>
              <a:rPr lang="en-US"/>
              <a:t>It’s no good if the application only handles “nominal” or “in-range” values</a:t>
            </a:r>
          </a:p>
          <a:p>
            <a:endParaRPr lang="en-US"/>
          </a:p>
          <a:p>
            <a:r>
              <a:rPr lang="en-US"/>
              <a:t>What happens in the field if Altitude is suddenly set to integer’max: 2.5Billion</a:t>
            </a:r>
          </a:p>
          <a:p>
            <a:endParaRPr lang="en-US"/>
          </a:p>
          <a:p>
            <a:r>
              <a:rPr lang="en-US"/>
              <a:t>What happens if a message type or index is set to integer’max</a:t>
            </a:r>
          </a:p>
          <a:p>
            <a:endParaRPr lang="en-US"/>
          </a:p>
          <a:p>
            <a:r>
              <a:rPr lang="en-US"/>
              <a:t>This can be confusing to users, if you double click on MMM test, a new one will be generated with the name like: PLACE_ORDER_MIN.001, _MAX.001, _MID.001</a:t>
            </a:r>
          </a:p>
          <a:p>
            <a:endParaRPr lang="en-US"/>
          </a:p>
          <a:p>
            <a:r>
              <a:rPr lang="en-US"/>
              <a:t>Cloning a MMM test is a good way to set all values to Min for example, and the over-ride some other values.</a:t>
            </a:r>
            <a:endParaRPr lang="en-US" dirty="0"/>
          </a:p>
        </p:txBody>
      </p:sp>
      <p:sp>
        <p:nvSpPr>
          <p:cNvPr id="5" name="Folienbildplatzhalter 4">
            <a:extLst>
              <a:ext uri="{FF2B5EF4-FFF2-40B4-BE49-F238E27FC236}">
                <a16:creationId xmlns:a16="http://schemas.microsoft.com/office/drawing/2014/main" id="{AEA94A84-9D8B-4D8E-ADA8-16B8B5784D8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583618790"/>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Another kind of Automatically Generated Test is the Partitioned Test Case</a:t>
            </a:r>
          </a:p>
          <a:p>
            <a:endParaRPr lang="en-US"/>
          </a:p>
          <a:p>
            <a:r>
              <a:rPr lang="en-US"/>
              <a:t>The point of this type of test, it to divide data types into partitions  as an alternative to doing “exhaustive” test every value testing</a:t>
            </a:r>
          </a:p>
          <a:p>
            <a:endParaRPr lang="en-US"/>
          </a:p>
          <a:p>
            <a:r>
              <a:rPr lang="en-US"/>
              <a:t>In the Test Editor, goto the “Options” tab, and set the number of partitions</a:t>
            </a:r>
          </a:p>
          <a:p>
            <a:endParaRPr lang="en-US"/>
          </a:p>
          <a:p>
            <a:endParaRPr lang="en-US" dirty="0"/>
          </a:p>
        </p:txBody>
      </p:sp>
      <p:sp>
        <p:nvSpPr>
          <p:cNvPr id="5" name="Folienbildplatzhalter 4">
            <a:extLst>
              <a:ext uri="{FF2B5EF4-FFF2-40B4-BE49-F238E27FC236}">
                <a16:creationId xmlns:a16="http://schemas.microsoft.com/office/drawing/2014/main" id="{1D699DDA-D242-4204-B0CF-69478EB363E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341251103"/>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Test Menu -&gt; Control Flow -&gt; Save	</a:t>
            </a:r>
          </a:p>
          <a:p>
            <a:r>
              <a:rPr lang="en-US"/>
              <a:t>	Saves the control flow of the last execution</a:t>
            </a:r>
          </a:p>
          <a:p>
            <a:r>
              <a:rPr lang="en-US"/>
              <a:t>	So if you now what just happened is right, you can “tag” it</a:t>
            </a:r>
          </a:p>
          <a:p>
            <a:endParaRPr lang="en-US"/>
          </a:p>
          <a:p>
            <a:r>
              <a:rPr lang="en-US"/>
              <a:t>Editing Control Flow</a:t>
            </a:r>
          </a:p>
          <a:p>
            <a:r>
              <a:rPr lang="en-US"/>
              <a:t>	Use tab in the Test Case Editor</a:t>
            </a:r>
          </a:p>
          <a:p>
            <a:r>
              <a:rPr lang="en-US"/>
              <a:t>	You can enter for a new case, or edit previous entry</a:t>
            </a:r>
          </a:p>
          <a:p>
            <a:r>
              <a:rPr lang="en-US"/>
              <a:t>	Test -&gt; Control Flow -&gt; Save and Clear affect the contents of the tab</a:t>
            </a:r>
          </a:p>
          <a:p>
            <a:endParaRPr lang="en-US"/>
          </a:p>
          <a:p>
            <a:r>
              <a:rPr lang="en-US"/>
              <a:t>	Use the right-click menu to move up and move down, etc.</a:t>
            </a:r>
            <a:endParaRPr lang="en-US" dirty="0"/>
          </a:p>
        </p:txBody>
      </p:sp>
      <p:sp>
        <p:nvSpPr>
          <p:cNvPr id="5" name="Folienbildplatzhalter 4">
            <a:extLst>
              <a:ext uri="{FF2B5EF4-FFF2-40B4-BE49-F238E27FC236}">
                <a16:creationId xmlns:a16="http://schemas.microsoft.com/office/drawing/2014/main" id="{1B0DFF95-8ABC-4E8F-B5B2-9589A14B40B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39160351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VC knows what functions use what global variables</a:t>
            </a:r>
          </a:p>
          <a:p>
            <a:r>
              <a:rPr lang="en-US"/>
              <a:t>	</a:t>
            </a:r>
          </a:p>
          <a:p>
            <a:r>
              <a:rPr lang="en-US"/>
              <a:t>“Display only referenced globals”  Checkbox located in the bottom right of all Test Case Editors</a:t>
            </a:r>
          </a:p>
          <a:p>
            <a:endParaRPr lang="en-US" dirty="0"/>
          </a:p>
        </p:txBody>
      </p:sp>
      <p:sp>
        <p:nvSpPr>
          <p:cNvPr id="5" name="Folienbildplatzhalter 4">
            <a:extLst>
              <a:ext uri="{FF2B5EF4-FFF2-40B4-BE49-F238E27FC236}">
                <a16:creationId xmlns:a16="http://schemas.microsoft.com/office/drawing/2014/main" id="{3736FE8C-BC88-4B12-A2BD-9BD7D6EC7A8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931905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9752444-28A0-4DE3-940E-ABEAF3B1A1C2}"/>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26CF8EE0-2771-45CA-9D93-ED2A3C3A3C03}"/>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724509881"/>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9EAACF9-BBA0-49C8-9528-BCCEB61BFD9C}"/>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82A0247A-696F-4362-BECF-2C7A728B3F3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264126020"/>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D) 6.  Number of iterations is always the number of partitions plus 1</a:t>
            </a:r>
          </a:p>
          <a:p>
            <a:endParaRPr lang="en-US" dirty="0"/>
          </a:p>
        </p:txBody>
      </p:sp>
      <p:sp>
        <p:nvSpPr>
          <p:cNvPr id="5" name="Folienbildplatzhalter 4">
            <a:extLst>
              <a:ext uri="{FF2B5EF4-FFF2-40B4-BE49-F238E27FC236}">
                <a16:creationId xmlns:a16="http://schemas.microsoft.com/office/drawing/2014/main" id="{FDB9C62E-E46E-4EFF-841A-92BB05AB27E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41843895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2479A3F-0CB5-4420-AEFA-9CA3600CCD33}"/>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1705D594-C182-43E0-B0E2-DF93014BE1C5}"/>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34886678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In this module we are going to learn some of the more advanced coverage viewer and reporting options.</a:t>
            </a:r>
          </a:p>
          <a:p>
            <a:endParaRPr lang="en-US"/>
          </a:p>
          <a:p>
            <a:r>
              <a:rPr lang="en-US"/>
              <a:t>We’ll show you how to view coverage metrics for tested units, control output behavior of the instrumented harness, and refine the coverage reporting information.</a:t>
            </a:r>
            <a:endParaRPr lang="en-US" dirty="0"/>
          </a:p>
        </p:txBody>
      </p:sp>
      <p:sp>
        <p:nvSpPr>
          <p:cNvPr id="5" name="Folienbildplatzhalter 4">
            <a:extLst>
              <a:ext uri="{FF2B5EF4-FFF2-40B4-BE49-F238E27FC236}">
                <a16:creationId xmlns:a16="http://schemas.microsoft.com/office/drawing/2014/main" id="{FF8EC794-F48F-4CDC-97E7-4A1B1063E37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12310740"/>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Code Coverage Mechanics</a:t>
            </a:r>
          </a:p>
          <a:p>
            <a:endParaRPr lang="en-US"/>
          </a:p>
          <a:p>
            <a:r>
              <a:rPr lang="en-US"/>
              <a:t>Regardless of I/O mechanism, a bit array is used in memory to collect coverage info</a:t>
            </a:r>
          </a:p>
          <a:p>
            <a:endParaRPr lang="en-US"/>
          </a:p>
          <a:p>
            <a:r>
              <a:rPr lang="en-US"/>
              <a:t>Real-Time – first time statement/branch is hit, data is output and flag is set; when flag is set, no output necessary</a:t>
            </a:r>
          </a:p>
          <a:p>
            <a:endParaRPr lang="en-US"/>
          </a:p>
          <a:p>
            <a:r>
              <a:rPr lang="en-US"/>
              <a:t>Buffered – whenever statement/branch is hit, flag is set; when harness is complete, all ‘set’ flags are output</a:t>
            </a:r>
          </a:p>
          <a:p>
            <a:endParaRPr lang="en-US"/>
          </a:p>
          <a:p>
            <a:r>
              <a:rPr lang="en-US"/>
              <a:t>Animation – no flags; output every time statement/branch is hit (used for Coverage Animation)</a:t>
            </a:r>
          </a:p>
          <a:p>
            <a:r>
              <a:rPr lang="en-US"/>
              <a:t>	</a:t>
            </a:r>
            <a:endParaRPr lang="en-US" dirty="0"/>
          </a:p>
        </p:txBody>
      </p:sp>
      <p:sp>
        <p:nvSpPr>
          <p:cNvPr id="5" name="Folienbildplatzhalter 4">
            <a:extLst>
              <a:ext uri="{FF2B5EF4-FFF2-40B4-BE49-F238E27FC236}">
                <a16:creationId xmlns:a16="http://schemas.microsoft.com/office/drawing/2014/main" id="{09C5D626-D8D6-4253-AF23-3E66BE33E3D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143077746"/>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If you don’t know how the code is getting somewhere on a very involved execution</a:t>
            </a:r>
          </a:p>
          <a:p>
            <a:r>
              <a:rPr lang="en-US"/>
              <a:t>	you can set a BP on some covered line</a:t>
            </a:r>
          </a:p>
          <a:p>
            <a:r>
              <a:rPr lang="en-US"/>
              <a:t>	use the =&gt; arrow to go there</a:t>
            </a:r>
          </a:p>
          <a:p>
            <a:r>
              <a:rPr lang="en-US"/>
              <a:t>	and then step backwards to see where you came from.</a:t>
            </a:r>
            <a:endParaRPr lang="en-US" dirty="0"/>
          </a:p>
        </p:txBody>
      </p:sp>
      <p:sp>
        <p:nvSpPr>
          <p:cNvPr id="5" name="Folienbildplatzhalter 4">
            <a:extLst>
              <a:ext uri="{FF2B5EF4-FFF2-40B4-BE49-F238E27FC236}">
                <a16:creationId xmlns:a16="http://schemas.microsoft.com/office/drawing/2014/main" id="{770BD4BC-9F24-4804-898F-FCAA0009992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45932647"/>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Sort Metrics report by directory</a:t>
            </a:r>
          </a:p>
          <a:p>
            <a:r>
              <a:rPr lang="en-US"/>
              <a:t>	This will organize the units by where the .c/.cpp files exist</a:t>
            </a:r>
          </a:p>
          <a:p>
            <a:r>
              <a:rPr lang="en-US"/>
              <a:t>	Useful for really big projects</a:t>
            </a:r>
          </a:p>
          <a:p>
            <a:endParaRPr lang="en-US"/>
          </a:p>
          <a:p>
            <a:r>
              <a:rPr lang="en-US"/>
              <a:t>Display subprogram Coverage</a:t>
            </a:r>
          </a:p>
          <a:p>
            <a:r>
              <a:rPr lang="en-US"/>
              <a:t>	Adds another column to the report</a:t>
            </a:r>
          </a:p>
          <a:p>
            <a:r>
              <a:rPr lang="en-US"/>
              <a:t>	Basically, yes or no has this function been called</a:t>
            </a:r>
          </a:p>
          <a:p>
            <a:endParaRPr lang="en-US"/>
          </a:p>
          <a:p>
            <a:r>
              <a:rPr lang="en-US"/>
              <a:t>Always display coverage in reports just makes us include a unit</a:t>
            </a:r>
          </a:p>
          <a:p>
            <a:r>
              <a:rPr lang="en-US"/>
              <a:t>	in the aggregate report even when there is no coverage.</a:t>
            </a:r>
          </a:p>
          <a:p>
            <a:r>
              <a:rPr lang="en-US"/>
              <a:t>	By default we just include a line that says, no coverage exists</a:t>
            </a:r>
          </a:p>
          <a:p>
            <a:endParaRPr lang="en-US" dirty="0"/>
          </a:p>
        </p:txBody>
      </p:sp>
      <p:sp>
        <p:nvSpPr>
          <p:cNvPr id="5" name="Folienbildplatzhalter 4">
            <a:extLst>
              <a:ext uri="{FF2B5EF4-FFF2-40B4-BE49-F238E27FC236}">
                <a16:creationId xmlns:a16="http://schemas.microsoft.com/office/drawing/2014/main" id="{E9B08EBA-C23A-421C-A338-D4BB2100159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959983577"/>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Two Options affect this …</a:t>
            </a:r>
          </a:p>
          <a:p>
            <a:r>
              <a:rPr lang="en-US"/>
              <a:t>	both are in Coverage tab =&gt; Options Sub-tab</a:t>
            </a:r>
          </a:p>
          <a:p>
            <a:endParaRPr lang="en-US"/>
          </a:p>
          <a:p>
            <a:r>
              <a:rPr lang="en-US"/>
              <a:t>Point of “Provide code coverage in header files” is obvious</a:t>
            </a:r>
          </a:p>
          <a:p>
            <a:endParaRPr lang="en-US"/>
          </a:p>
          <a:p>
            <a:endParaRPr lang="en-US"/>
          </a:p>
          <a:p>
            <a:r>
              <a:rPr lang="en-US"/>
              <a:t>Point of the “Show in-lines covered in all units” is it might save some work</a:t>
            </a:r>
          </a:p>
          <a:p>
            <a:r>
              <a:rPr lang="en-US"/>
              <a:t>	For example, if the in-line has conditional code (if or case statement)</a:t>
            </a:r>
          </a:p>
          <a:p>
            <a:r>
              <a:rPr lang="en-US"/>
              <a:t>	Coverage will be aggregated from all units that “use” the in-line</a:t>
            </a:r>
            <a:endParaRPr lang="en-US" dirty="0"/>
          </a:p>
        </p:txBody>
      </p:sp>
      <p:sp>
        <p:nvSpPr>
          <p:cNvPr id="5" name="Folienbildplatzhalter 4">
            <a:extLst>
              <a:ext uri="{FF2B5EF4-FFF2-40B4-BE49-F238E27FC236}">
                <a16:creationId xmlns:a16="http://schemas.microsoft.com/office/drawing/2014/main" id="{227FCFDB-2E35-46A0-880D-74A6E0B627D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98227534"/>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a:t>Coverage of Boolean operations</a:t>
            </a:r>
          </a:p>
          <a:p>
            <a:pPr lvl="0"/>
            <a:r>
              <a:rPr lang="en-US"/>
              <a:t>The point of these two options is mostly for Avionics testing where they make a distinction between a condition and a decision</a:t>
            </a:r>
          </a:p>
          <a:p>
            <a:pPr lvl="0"/>
            <a:r>
              <a:rPr lang="en-US"/>
              <a:t>A condition is a = b &amp;&amp; c, no change of control happens based</a:t>
            </a:r>
          </a:p>
          <a:p>
            <a:pPr lvl="0"/>
            <a:r>
              <a:rPr lang="en-US"/>
              <a:t>	on that statement, but later on you could branch based</a:t>
            </a:r>
          </a:p>
          <a:p>
            <a:pPr lvl="0"/>
            <a:r>
              <a:rPr lang="en-US"/>
              <a:t>	on the value of a</a:t>
            </a:r>
          </a:p>
          <a:p>
            <a:pPr lvl="0"/>
            <a:r>
              <a:rPr lang="en-US"/>
              <a:t>If you don’t capture the “condition” coverage, then people could “cheat”</a:t>
            </a:r>
          </a:p>
          <a:p>
            <a:pPr lvl="0"/>
            <a:r>
              <a:rPr lang="en-US"/>
              <a:t>	by changing:</a:t>
            </a:r>
          </a:p>
          <a:p>
            <a:pPr lvl="0"/>
            <a:r>
              <a:rPr lang="en-US"/>
              <a:t>		if (a &amp;&amp; b &amp;&amp; c &amp;&amp; d &amp;&amp; e)</a:t>
            </a:r>
          </a:p>
          <a:p>
            <a:pPr lvl="0"/>
            <a:r>
              <a:rPr lang="en-US"/>
              <a:t>	into</a:t>
            </a:r>
          </a:p>
          <a:p>
            <a:r>
              <a:rPr lang="en-US"/>
              <a:t>		z = (a &amp;&amp; b &amp;&amp; c &amp;&amp; d &amp;&amp; e)</a:t>
            </a:r>
          </a:p>
          <a:p>
            <a:pPr lvl="0"/>
            <a:r>
              <a:rPr lang="en-US"/>
              <a:t>		if (z)</a:t>
            </a:r>
          </a:p>
          <a:p>
            <a:r>
              <a:rPr lang="en-US"/>
              <a:t>Empty statements </a:t>
            </a:r>
          </a:p>
          <a:p>
            <a:r>
              <a:rPr lang="en-US"/>
              <a:t>	just “;”</a:t>
            </a:r>
          </a:p>
          <a:p>
            <a:r>
              <a:rPr lang="en-US"/>
              <a:t>Uncovered Line Indicator</a:t>
            </a:r>
          </a:p>
          <a:p>
            <a:r>
              <a:rPr lang="en-US"/>
              <a:t>	default is blanch character</a:t>
            </a:r>
          </a:p>
          <a:p>
            <a:r>
              <a:rPr lang="en-US"/>
              <a:t>	point out “#” in bottom section</a:t>
            </a:r>
          </a:p>
          <a:p>
            <a:r>
              <a:rPr lang="en-US"/>
              <a:t>Default Case for Switch Statement</a:t>
            </a:r>
          </a:p>
          <a:p>
            <a:r>
              <a:rPr lang="en-US"/>
              <a:t>show coverage on a switch block that doesn’t have a default defined (VC will add one)</a:t>
            </a:r>
          </a:p>
          <a:p>
            <a:endParaRPr lang="en-US"/>
          </a:p>
          <a:p>
            <a:r>
              <a:rPr lang="en-US"/>
              <a:t>Code coverage in declarations  for C only if compiler allows interspersed executable and declarative code (like C++ normally doe</a:t>
            </a:r>
            <a:endParaRPr lang="en-US" dirty="0"/>
          </a:p>
        </p:txBody>
      </p:sp>
      <p:sp>
        <p:nvSpPr>
          <p:cNvPr id="5" name="Folienbildplatzhalter 4">
            <a:extLst>
              <a:ext uri="{FF2B5EF4-FFF2-40B4-BE49-F238E27FC236}">
                <a16:creationId xmlns:a16="http://schemas.microsoft.com/office/drawing/2014/main" id="{23C40C41-5447-4793-9CFD-8764F654B74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99762233"/>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B5E982E-FC05-4156-89F5-21748B8C553F}"/>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B8636FFE-B24A-4F64-A204-C6103758B46A}"/>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100347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izenplatzhalter 4">
            <a:extLst>
              <a:ext uri="{FF2B5EF4-FFF2-40B4-BE49-F238E27FC236}">
                <a16:creationId xmlns:a16="http://schemas.microsoft.com/office/drawing/2014/main" id="{647C5D93-1C23-4E6D-BB31-8321C884A7BA}"/>
              </a:ext>
            </a:extLst>
          </p:cNvPr>
          <p:cNvSpPr>
            <a:spLocks noGrp="1"/>
          </p:cNvSpPr>
          <p:nvPr>
            <p:ph type="body" idx="1"/>
          </p:nvPr>
        </p:nvSpPr>
        <p:spPr/>
        <p:txBody>
          <a:bodyPr/>
          <a:lstStyle/>
          <a:p>
            <a:r>
              <a:rPr lang="en-US" dirty="0"/>
              <a:t>The topics are part of the Core Features Class and are intended to be covered on Day 1</a:t>
            </a:r>
          </a:p>
        </p:txBody>
      </p:sp>
      <p:sp>
        <p:nvSpPr>
          <p:cNvPr id="3" name="Folienbildplatzhalter 2">
            <a:extLst>
              <a:ext uri="{FF2B5EF4-FFF2-40B4-BE49-F238E27FC236}">
                <a16:creationId xmlns:a16="http://schemas.microsoft.com/office/drawing/2014/main" id="{32BFBF54-616C-44CC-8029-2F82B017CBE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869764814"/>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B)</a:t>
            </a:r>
            <a:endParaRPr lang="en-US" dirty="0"/>
          </a:p>
        </p:txBody>
      </p:sp>
      <p:sp>
        <p:nvSpPr>
          <p:cNvPr id="5" name="Folienbildplatzhalter 4">
            <a:extLst>
              <a:ext uri="{FF2B5EF4-FFF2-40B4-BE49-F238E27FC236}">
                <a16:creationId xmlns:a16="http://schemas.microsoft.com/office/drawing/2014/main" id="{E4BB8E49-6C6A-41BE-98CE-BF0463B13C8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0492314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590E24A-F194-47F8-A5F6-DEF782B397F1}"/>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E2A2E53D-2BC1-4915-BD63-F6476973BA88}"/>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746201591"/>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Don’t explain each of these … there are following slides for this, just</a:t>
            </a:r>
          </a:p>
          <a:p>
            <a:r>
              <a:rPr lang="en-US"/>
              <a:t>Go through the list and say:</a:t>
            </a:r>
          </a:p>
          <a:p>
            <a:endParaRPr lang="en-US"/>
          </a:p>
          <a:p>
            <a:r>
              <a:rPr lang="en-US"/>
              <a:t>In this module we are going to learn some of the basics of …</a:t>
            </a:r>
          </a:p>
          <a:p>
            <a:endParaRPr lang="en-US"/>
          </a:p>
          <a:p>
            <a:r>
              <a:rPr lang="en-US"/>
              <a:t>We’ll show you how to …</a:t>
            </a:r>
            <a:endParaRPr lang="en-US" dirty="0"/>
          </a:p>
        </p:txBody>
      </p:sp>
      <p:sp>
        <p:nvSpPr>
          <p:cNvPr id="5" name="Folienbildplatzhalter 4">
            <a:extLst>
              <a:ext uri="{FF2B5EF4-FFF2-40B4-BE49-F238E27FC236}">
                <a16:creationId xmlns:a16="http://schemas.microsoft.com/office/drawing/2014/main" id="{720F4140-111C-448B-A92D-43C725766D4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977910115"/>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MC/DC stands for: Modified Condition/Decision Coverage …</a:t>
            </a:r>
          </a:p>
          <a:p>
            <a:endParaRPr lang="en-US"/>
          </a:p>
          <a:p>
            <a:r>
              <a:rPr lang="en-US"/>
              <a:t>What is it?</a:t>
            </a:r>
          </a:p>
          <a:p>
            <a:endParaRPr lang="en-US"/>
          </a:p>
          <a:p>
            <a:r>
              <a:rPr lang="en-US"/>
              <a:t>Who uses it?</a:t>
            </a:r>
          </a:p>
          <a:p>
            <a:pPr lvl="1"/>
            <a:r>
              <a:rPr lang="en-US"/>
              <a:t>Not all DO-178 applications required MC/DC, only the most critical</a:t>
            </a:r>
          </a:p>
          <a:p>
            <a:pPr lvl="1"/>
            <a:r>
              <a:rPr lang="en-US"/>
              <a:t>Flight Controls For example, the application that controls the flaps rudder etc.</a:t>
            </a:r>
          </a:p>
          <a:p>
            <a:pPr lvl="1"/>
            <a:r>
              <a:rPr lang="en-US"/>
              <a:t>Many of our medical customer also employ MC/DC for Heart Rhythm devices (pacemakers) etc.</a:t>
            </a:r>
          </a:p>
          <a:p>
            <a:endParaRPr lang="en-US"/>
          </a:p>
          <a:p>
            <a:r>
              <a:rPr lang="en-US"/>
              <a:t>&gt; What is required</a:t>
            </a:r>
          </a:p>
          <a:p>
            <a:r>
              <a:rPr lang="en-US"/>
              <a:t>	This means that the “if” is tested in aggregate set to True and False</a:t>
            </a:r>
          </a:p>
          <a:p>
            <a:r>
              <a:rPr lang="en-US"/>
              <a:t>	This means that a,b and c all need to be tested set to True and False</a:t>
            </a:r>
          </a:p>
          <a:p>
            <a:r>
              <a:rPr lang="en-US"/>
              <a:t>	This is a little more complicated!!  (we’ll get to that in the next slide)</a:t>
            </a:r>
          </a:p>
          <a:p>
            <a:endParaRPr lang="en-US"/>
          </a:p>
          <a:p>
            <a:endParaRPr lang="en-US"/>
          </a:p>
          <a:p>
            <a:endParaRPr lang="en-US" dirty="0"/>
          </a:p>
        </p:txBody>
      </p:sp>
      <p:sp>
        <p:nvSpPr>
          <p:cNvPr id="5" name="Folienbildplatzhalter 4">
            <a:extLst>
              <a:ext uri="{FF2B5EF4-FFF2-40B4-BE49-F238E27FC236}">
                <a16:creationId xmlns:a16="http://schemas.microsoft.com/office/drawing/2014/main" id="{2E91A15B-C1E4-4C31-97A4-FB335EC8693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076117860"/>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Let’s look at an example …</a:t>
            </a:r>
          </a:p>
          <a:p>
            <a:endParaRPr lang="en-US"/>
          </a:p>
          <a:p>
            <a:r>
              <a:rPr lang="en-US"/>
              <a:t>How many combinations of a,b and c are there?   Correct answer: 8   2 to the 3rd power</a:t>
            </a:r>
          </a:p>
          <a:p>
            <a:endParaRPr lang="en-US"/>
          </a:p>
          <a:p>
            <a:r>
              <a:rPr lang="en-US"/>
              <a:t>So if we built a truth table showing all of the combinations</a:t>
            </a:r>
          </a:p>
          <a:p>
            <a:pPr lvl="1"/>
            <a:r>
              <a:rPr lang="en-US"/>
              <a:t>We see there are 8 rows</a:t>
            </a:r>
          </a:p>
          <a:p>
            <a:pPr lvl="1"/>
            <a:r>
              <a:rPr lang="en-US"/>
              <a:t>If we do evaluate the values we see the values of a,b and c, and the result</a:t>
            </a:r>
          </a:p>
          <a:p>
            <a:pPr lvl="1"/>
            <a:endParaRPr lang="en-US"/>
          </a:p>
          <a:p>
            <a:r>
              <a:rPr lang="en-US"/>
              <a:t>Explain how the pairs are determined</a:t>
            </a:r>
          </a:p>
          <a:p>
            <a:pPr lvl="1"/>
            <a:r>
              <a:rPr lang="en-US"/>
              <a:t>Look at row 1 and row 5 </a:t>
            </a:r>
          </a:p>
          <a:p>
            <a:pPr lvl="2"/>
            <a:r>
              <a:rPr lang="en-US"/>
              <a:t>Those two rows are a “pair” for “a” because b and c are kept constant (True)</a:t>
            </a:r>
          </a:p>
          <a:p>
            <a:pPr lvl="2"/>
            <a:r>
              <a:rPr lang="en-US"/>
              <a:t>a changes from True to False</a:t>
            </a:r>
          </a:p>
          <a:p>
            <a:pPr lvl="2"/>
            <a:r>
              <a:rPr lang="en-US"/>
              <a:t>The result changes from True to False</a:t>
            </a:r>
          </a:p>
          <a:p>
            <a:pPr lvl="1"/>
            <a:r>
              <a:rPr lang="en-US"/>
              <a:t>Same for rows 2 and 6 or 2 and 4 for “b”</a:t>
            </a:r>
          </a:p>
          <a:p>
            <a:pPr lvl="2"/>
            <a:r>
              <a:rPr lang="en-US"/>
              <a:t>Note that more than 1 “pair” may exist per condition</a:t>
            </a:r>
          </a:p>
          <a:p>
            <a:pPr lvl="1"/>
            <a:r>
              <a:rPr lang="en-US"/>
              <a:t>Same for rows 3 and 4 for “c”</a:t>
            </a:r>
          </a:p>
          <a:p>
            <a:br>
              <a:rPr lang="en-US"/>
            </a:br>
            <a:r>
              <a:rPr lang="en-US"/>
              <a:t>Note: VC will only display the “used rows” that is the rows used as part</a:t>
            </a:r>
          </a:p>
          <a:p>
            <a:r>
              <a:rPr lang="en-US"/>
              <a:t>	Of an equivalence pair.  So this helps with the size somewhat</a:t>
            </a:r>
          </a:p>
          <a:p>
            <a:r>
              <a:rPr lang="en-US"/>
              <a:t>	but we still have to do the full expansion to do the analysis.</a:t>
            </a:r>
            <a:endParaRPr lang="en-US" dirty="0"/>
          </a:p>
        </p:txBody>
      </p:sp>
      <p:sp>
        <p:nvSpPr>
          <p:cNvPr id="5" name="Folienbildplatzhalter 4">
            <a:extLst>
              <a:ext uri="{FF2B5EF4-FFF2-40B4-BE49-F238E27FC236}">
                <a16:creationId xmlns:a16="http://schemas.microsoft.com/office/drawing/2014/main" id="{E723851D-665A-4E1C-9B39-B0E358E8A60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974530957"/>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Note that it depends on what pairs are selected to get down to the minimum # of rows.  If rows 1 &amp; 5 were selected for P(A), then you would end up with 5 rows required and not N+1.</a:t>
            </a:r>
          </a:p>
          <a:p>
            <a:endParaRPr lang="en-US"/>
          </a:p>
          <a:p>
            <a:r>
              <a:rPr lang="en-US"/>
              <a:t>The table highlites the fact that you can greatly reduce the amount of tests required by using the N+1 rule.</a:t>
            </a:r>
          </a:p>
          <a:p>
            <a:endParaRPr lang="en-US"/>
          </a:p>
          <a:p>
            <a:r>
              <a:rPr lang="en-US"/>
              <a:t>Certainly, if all rows in the Truth Table were executed, that would satisfy MC/DC as well, but that greatly increases the time it takes to create &amp; execute tests.</a:t>
            </a:r>
          </a:p>
          <a:p>
            <a:endParaRPr lang="en-US" dirty="0"/>
          </a:p>
        </p:txBody>
      </p:sp>
      <p:sp>
        <p:nvSpPr>
          <p:cNvPr id="5" name="Folienbildplatzhalter 4">
            <a:extLst>
              <a:ext uri="{FF2B5EF4-FFF2-40B4-BE49-F238E27FC236}">
                <a16:creationId xmlns:a16="http://schemas.microsoft.com/office/drawing/2014/main" id="{13CED828-FD77-45F1-AB8A-FBA576D33AB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910024087"/>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There are two ways to access the Equivalence Pair Tables</a:t>
            </a:r>
          </a:p>
          <a:p>
            <a:endParaRPr lang="en-US"/>
          </a:p>
          <a:p>
            <a:r>
              <a:rPr lang="en-US"/>
              <a:t>From the Tools Menu -&gt; MC/DC -&gt; …</a:t>
            </a:r>
          </a:p>
          <a:p>
            <a:endParaRPr lang="en-US"/>
          </a:p>
          <a:p>
            <a:r>
              <a:rPr lang="en-US"/>
              <a:t>From the little “arrow” in the coverage browser window.</a:t>
            </a:r>
          </a:p>
          <a:p>
            <a:r>
              <a:rPr lang="en-US"/>
              <a:t>When you click on this, the annotated table is displayed at</a:t>
            </a:r>
          </a:p>
          <a:p>
            <a:r>
              <a:rPr lang="en-US"/>
              <a:t>The bottom of the viewer.</a:t>
            </a:r>
          </a:p>
          <a:p>
            <a:endParaRPr lang="en-US"/>
          </a:p>
          <a:p>
            <a:r>
              <a:rPr lang="en-US"/>
              <a:t>Notice a couple of things.</a:t>
            </a:r>
          </a:p>
          <a:p>
            <a:endParaRPr lang="en-US"/>
          </a:p>
          <a:p>
            <a:r>
              <a:rPr lang="en-US"/>
              <a:t>An asterisk is displayed next to any pair that has been satisfied</a:t>
            </a:r>
          </a:p>
          <a:p>
            <a:r>
              <a:rPr lang="en-US"/>
              <a:t>Short circuiting is honored, once you have A false, the compiler</a:t>
            </a:r>
          </a:p>
          <a:p>
            <a:r>
              <a:rPr lang="en-US"/>
              <a:t>Stops evaluating the expression.  VC marks all of the “F * *” rows as “hit”</a:t>
            </a:r>
          </a:p>
          <a:p>
            <a:endParaRPr lang="en-US"/>
          </a:p>
          <a:p>
            <a:endParaRPr lang="en-US" dirty="0"/>
          </a:p>
        </p:txBody>
      </p:sp>
      <p:sp>
        <p:nvSpPr>
          <p:cNvPr id="5" name="Folienbildplatzhalter 4">
            <a:extLst>
              <a:ext uri="{FF2B5EF4-FFF2-40B4-BE49-F238E27FC236}">
                <a16:creationId xmlns:a16="http://schemas.microsoft.com/office/drawing/2014/main" id="{AABFA501-A8B7-46C6-850E-23952BE0462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319347075"/>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700" dirty="0"/>
              <a:t>All of these options are on the “Coverage Tab” of the Tools -&gt; Options dialog.</a:t>
            </a:r>
          </a:p>
          <a:p>
            <a:endParaRPr lang="en-US" sz="700" dirty="0"/>
          </a:p>
          <a:p>
            <a:r>
              <a:rPr lang="en-US" sz="700" dirty="0"/>
              <a:t>For “Instrument assignments” and “instrument function calls” </a:t>
            </a:r>
          </a:p>
          <a:p>
            <a:r>
              <a:rPr lang="en-US" sz="700" dirty="0"/>
              <a:t>Why are these options and not always on?</a:t>
            </a:r>
          </a:p>
          <a:p>
            <a:r>
              <a:rPr lang="en-US" sz="700" dirty="0"/>
              <a:t>Some legacy programs did not collect coverage on these types of constructs, and want this for consistency</a:t>
            </a:r>
          </a:p>
          <a:p>
            <a:endParaRPr lang="en-US" sz="700" dirty="0"/>
          </a:p>
          <a:p>
            <a:r>
              <a:rPr lang="en-US" sz="700" dirty="0"/>
              <a:t>Why static memory?</a:t>
            </a:r>
          </a:p>
          <a:p>
            <a:r>
              <a:rPr lang="en-US" sz="700" dirty="0"/>
              <a:t>	Dynamic memory allocation is slower</a:t>
            </a:r>
          </a:p>
          <a:p>
            <a:r>
              <a:rPr lang="en-US" sz="700" dirty="0"/>
              <a:t>	Malloc might not exist</a:t>
            </a:r>
          </a:p>
          <a:p>
            <a:endParaRPr lang="en-US" sz="700" dirty="0"/>
          </a:p>
          <a:p>
            <a:r>
              <a:rPr lang="en-US" sz="700" dirty="0"/>
              <a:t>Why Max MC/DC sub-conditions</a:t>
            </a:r>
          </a:p>
          <a:p>
            <a:r>
              <a:rPr lang="en-US" sz="700" dirty="0"/>
              <a:t>	Means that the processing of conditions is faster because</a:t>
            </a:r>
          </a:p>
          <a:p>
            <a:r>
              <a:rPr lang="en-US" sz="700" dirty="0"/>
              <a:t>	the tool has to allocate less memory for “worst case” size</a:t>
            </a:r>
          </a:p>
          <a:p>
            <a:endParaRPr lang="en-US" sz="700" dirty="0"/>
          </a:p>
          <a:p>
            <a:r>
              <a:rPr lang="en-US" sz="700" dirty="0"/>
              <a:t>What happens when this limit is exceeded?</a:t>
            </a:r>
          </a:p>
          <a:p>
            <a:r>
              <a:rPr lang="en-US" sz="700" dirty="0"/>
              <a:t>	VC will just skip this condition, and log the skip to the message area.</a:t>
            </a:r>
          </a:p>
          <a:p>
            <a:endParaRPr lang="en-US" sz="700" dirty="0"/>
          </a:p>
          <a:p>
            <a:r>
              <a:rPr lang="en-US" sz="700" dirty="0"/>
              <a:t>Why abort?</a:t>
            </a:r>
          </a:p>
          <a:p>
            <a:r>
              <a:rPr lang="en-US" sz="700" dirty="0"/>
              <a:t>	So that your attention is drawn to the fact that you have a “big” condition.</a:t>
            </a:r>
          </a:p>
          <a:p>
            <a:endParaRPr lang="en-US" sz="700" dirty="0"/>
          </a:p>
          <a:p>
            <a:r>
              <a:rPr lang="en-US" sz="700" dirty="0"/>
              <a:t>Remember, there will be 2^N rows in the truth table, where N is the number</a:t>
            </a:r>
          </a:p>
          <a:p>
            <a:r>
              <a:rPr lang="en-US" sz="700" dirty="0"/>
              <a:t>	Of sub-conditions.  If there are 10 sub-conditions there are 1024 rows</a:t>
            </a:r>
          </a:p>
          <a:p>
            <a:r>
              <a:rPr lang="en-US" sz="700" dirty="0"/>
              <a:t>	If there are 15 sub-conditions there are 32k rows …</a:t>
            </a:r>
          </a:p>
          <a:p>
            <a:endParaRPr lang="en-US" sz="700" dirty="0"/>
          </a:p>
          <a:p>
            <a:r>
              <a:rPr lang="en-US" sz="700" dirty="0"/>
              <a:t>This gets out of hand rapidly.  </a:t>
            </a:r>
          </a:p>
          <a:p>
            <a:r>
              <a:rPr lang="en-US" sz="700" dirty="0"/>
              <a:t>Most project attempt to limit the max sub-conditions to 5-8.</a:t>
            </a:r>
          </a:p>
        </p:txBody>
      </p:sp>
      <p:sp>
        <p:nvSpPr>
          <p:cNvPr id="5" name="Folienbildplatzhalter 4">
            <a:extLst>
              <a:ext uri="{FF2B5EF4-FFF2-40B4-BE49-F238E27FC236}">
                <a16:creationId xmlns:a16="http://schemas.microsoft.com/office/drawing/2014/main" id="{4109DD16-4774-44BB-889B-1B30794C59D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479445180"/>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2C93B10-1516-4BC4-8826-FD4B862BDA79}"/>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3B6E4A29-1639-4CD0-9B78-9E01C1D92973}"/>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423174000"/>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 2 to the Nth power</a:t>
            </a:r>
          </a:p>
          <a:p>
            <a:endParaRPr lang="en-US" dirty="0"/>
          </a:p>
        </p:txBody>
      </p:sp>
      <p:sp>
        <p:nvSpPr>
          <p:cNvPr id="5" name="Folienbildplatzhalter 4">
            <a:extLst>
              <a:ext uri="{FF2B5EF4-FFF2-40B4-BE49-F238E27FC236}">
                <a16:creationId xmlns:a16="http://schemas.microsoft.com/office/drawing/2014/main" id="{A3FE8F4B-2E85-487C-A728-6B1926E706E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7014519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izenplatzhalter 4">
            <a:extLst>
              <a:ext uri="{FF2B5EF4-FFF2-40B4-BE49-F238E27FC236}">
                <a16:creationId xmlns:a16="http://schemas.microsoft.com/office/drawing/2014/main" id="{647C5D93-1C23-4E6D-BB31-8321C884A7BA}"/>
              </a:ext>
            </a:extLst>
          </p:cNvPr>
          <p:cNvSpPr>
            <a:spLocks noGrp="1"/>
          </p:cNvSpPr>
          <p:nvPr>
            <p:ph type="body" idx="1"/>
          </p:nvPr>
        </p:nvSpPr>
        <p:spPr/>
        <p:txBody>
          <a:bodyPr/>
          <a:lstStyle/>
          <a:p>
            <a:pPr lvl="0"/>
            <a:r>
              <a:rPr lang="en-US"/>
              <a:t>The topics are part of the Core Features Class and are intended to be covered on Day 2.</a:t>
            </a:r>
          </a:p>
          <a:p>
            <a:pPr lvl="0"/>
            <a:endParaRPr lang="en-US"/>
          </a:p>
          <a:p>
            <a:pPr lvl="0"/>
            <a:r>
              <a:rPr lang="en-US"/>
              <a:t>C++ is optional for C++ customers</a:t>
            </a:r>
          </a:p>
          <a:p>
            <a:endParaRPr lang="en-US" dirty="0"/>
          </a:p>
        </p:txBody>
      </p:sp>
      <p:sp>
        <p:nvSpPr>
          <p:cNvPr id="7" name="Folienbildplatzhalter 6">
            <a:extLst>
              <a:ext uri="{FF2B5EF4-FFF2-40B4-BE49-F238E27FC236}">
                <a16:creationId xmlns:a16="http://schemas.microsoft.com/office/drawing/2014/main" id="{DF7DB653-28C7-4AF0-A320-2C2F810738E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6565724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C:  N + 1</a:t>
            </a:r>
          </a:p>
          <a:p>
            <a:endParaRPr lang="en-US"/>
          </a:p>
          <a:p>
            <a:r>
              <a:rPr lang="en-US"/>
              <a:t>Running all tests in the truth table would also satisfy MC/DC, but it’s more work than is required.</a:t>
            </a:r>
          </a:p>
          <a:p>
            <a:endParaRPr lang="en-US" dirty="0"/>
          </a:p>
        </p:txBody>
      </p:sp>
      <p:sp>
        <p:nvSpPr>
          <p:cNvPr id="5" name="Folienbildplatzhalter 4">
            <a:extLst>
              <a:ext uri="{FF2B5EF4-FFF2-40B4-BE49-F238E27FC236}">
                <a16:creationId xmlns:a16="http://schemas.microsoft.com/office/drawing/2014/main" id="{319312C0-7CC5-449D-9135-57D8A93F827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896375312"/>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5E12710-8091-42F9-B6ED-7A2376A806BF}"/>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9AF74283-882F-49A4-AE98-31CB98FF7A73}"/>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702473260"/>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VectorCAST/QA does more than just Coverage.  It also allows you run System Tests and use CBT analysis to intelligently run those Tests.</a:t>
            </a:r>
          </a:p>
          <a:p>
            <a:endParaRPr lang="en-US" dirty="0"/>
          </a:p>
          <a:p>
            <a:r>
              <a:rPr lang="en-US" dirty="0"/>
              <a:t>VectorCAST/Cover is used usually during system and functional testing</a:t>
            </a:r>
          </a:p>
          <a:p>
            <a:r>
              <a:rPr lang="en-US" dirty="0"/>
              <a:t>Cover is capturing the code coverage you have from your existing tests</a:t>
            </a:r>
          </a:p>
          <a:p>
            <a:r>
              <a:rPr lang="en-US" dirty="0"/>
              <a:t>You can share coverage data between all types of testing with VectorCAST</a:t>
            </a:r>
          </a:p>
          <a:p>
            <a:r>
              <a:rPr lang="en-US" dirty="0"/>
              <a:t>This sharing concept is important when doing requirements based testing, where you might run your high level requirements test first and later fill in the remaining coverage with unit test.</a:t>
            </a:r>
          </a:p>
        </p:txBody>
      </p:sp>
      <p:sp>
        <p:nvSpPr>
          <p:cNvPr id="5" name="Folienbildplatzhalter 4">
            <a:extLst>
              <a:ext uri="{FF2B5EF4-FFF2-40B4-BE49-F238E27FC236}">
                <a16:creationId xmlns:a16="http://schemas.microsoft.com/office/drawing/2014/main" id="{E6CC191A-EE36-4699-9ADF-606A5F5EEDC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03236094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product portfolio has features and options that help you throughout your development process. </a:t>
            </a:r>
          </a:p>
          <a:p>
            <a:r>
              <a:rPr lang="en-US" dirty="0"/>
              <a:t>Continuous integration helps to make sure your product maintains high quality throughout development.</a:t>
            </a:r>
          </a:p>
          <a:p>
            <a:r>
              <a:rPr lang="en-US" dirty="0"/>
              <a:t>On the left side of the V, VectorCAST integrates with other tools you have in your development environment.  </a:t>
            </a:r>
          </a:p>
          <a:p>
            <a:r>
              <a:rPr lang="en-US" dirty="0"/>
              <a:t>VectorCAST products reside on the bottom and right side of the V where testing takes place.</a:t>
            </a:r>
          </a:p>
          <a:p>
            <a:r>
              <a:rPr lang="en-US" dirty="0"/>
              <a:t>VectorCAST encourages a Correct, Complete Continuous approach to software testing. </a:t>
            </a:r>
          </a:p>
          <a:p>
            <a:r>
              <a:rPr lang="en-US" dirty="0"/>
              <a:t>Correct: Code correctness is the basis for high integrity (safety critical) software</a:t>
            </a:r>
          </a:p>
          <a:p>
            <a:r>
              <a:rPr lang="en-US" dirty="0"/>
              <a:t>Complete: Vector offers tools to support ALL your testing – not just your software testing. And it supports thoroughness of your testing. </a:t>
            </a:r>
          </a:p>
          <a:p>
            <a:r>
              <a:rPr lang="en-US" dirty="0"/>
              <a:t>Continuous: Testing should be done early and often and VectorCAST supports that through automation, dashboards, and integrations with tools like Jenkins. </a:t>
            </a:r>
          </a:p>
          <a:p>
            <a:endParaRPr lang="en-US" dirty="0"/>
          </a:p>
        </p:txBody>
      </p:sp>
      <p:sp>
        <p:nvSpPr>
          <p:cNvPr id="5" name="Folienbildplatzhalter 4">
            <a:extLst>
              <a:ext uri="{FF2B5EF4-FFF2-40B4-BE49-F238E27FC236}">
                <a16:creationId xmlns:a16="http://schemas.microsoft.com/office/drawing/2014/main" id="{0525F4B3-D1DD-4210-8AF8-BB8982A1FFE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644711501"/>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F9AA216-F31F-4C6B-B08C-D467E22015C9}"/>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8C645183-4E26-4658-89E0-910A3F96126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233002489"/>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C28A31E-0BAE-4E94-B45F-33306C3D3AB6}"/>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368FD27E-B8ED-4D8F-8902-3002E080083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671610861"/>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790F786-D47B-472D-9BF5-17CE27E25A5A}"/>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0E11EC4F-6867-4C91-AA88-74B364BA5E0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4127692848"/>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F04522E-DD7B-4AAD-9548-EA0F41A155B5}"/>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DA69218B-B426-41A2-9831-9EE4E1C3516E}"/>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40737813"/>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9CBD582-5DC5-4CA0-B940-BD4191DF2F7E}"/>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D92D4FC6-67EB-49B6-BE4A-FFE2FFA72B5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843305421"/>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2A5BD8B-582A-49D8-9BB8-CADC2394CCFC}"/>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DECC72C7-22AC-42B0-974F-D6AB6A59102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538202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izenplatzhalter 4">
            <a:extLst>
              <a:ext uri="{FF2B5EF4-FFF2-40B4-BE49-F238E27FC236}">
                <a16:creationId xmlns:a16="http://schemas.microsoft.com/office/drawing/2014/main" id="{0CFAF3C6-8FDA-4506-B4E3-2CCEB2A1C483}"/>
              </a:ext>
            </a:extLst>
          </p:cNvPr>
          <p:cNvSpPr>
            <a:spLocks noGrp="1"/>
          </p:cNvSpPr>
          <p:nvPr>
            <p:ph type="body" idx="1"/>
          </p:nvPr>
        </p:nvSpPr>
        <p:spPr/>
        <p:txBody>
          <a:bodyPr/>
          <a:lstStyle/>
          <a:p>
            <a:pPr lvl="0"/>
            <a:r>
              <a:rPr lang="en-US"/>
              <a:t>The topics are part of the Advanced Features Class and are intended to be covered on Day 3</a:t>
            </a:r>
          </a:p>
          <a:p>
            <a:pPr lvl="0"/>
            <a:endParaRPr lang="en-US"/>
          </a:p>
          <a:p>
            <a:pPr lvl="0"/>
            <a:r>
              <a:rPr lang="en-US"/>
              <a:t>Anything in yellow is optional.</a:t>
            </a:r>
          </a:p>
          <a:p>
            <a:pPr lvl="0"/>
            <a:endParaRPr lang="en-US"/>
          </a:p>
          <a:p>
            <a:endParaRPr lang="en-US" dirty="0"/>
          </a:p>
        </p:txBody>
      </p:sp>
      <p:sp>
        <p:nvSpPr>
          <p:cNvPr id="3" name="Folienbildplatzhalter 2">
            <a:extLst>
              <a:ext uri="{FF2B5EF4-FFF2-40B4-BE49-F238E27FC236}">
                <a16:creationId xmlns:a16="http://schemas.microsoft.com/office/drawing/2014/main" id="{2155BEEC-CE80-4BC0-9E2D-D72F9BEC38A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108601821"/>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DC56D42-E922-4433-B502-6B16905D6DD0}"/>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66A584F3-73E1-497E-9DCD-25BF8AB2520D}"/>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531303111"/>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2E16AE8-869B-4885-90B7-708C04E31BEC}"/>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FADA695E-9B8A-4480-9F4A-E157F2F9320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32768139"/>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114A965-AD85-477C-BDB9-D80E064C1121}"/>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566E0DF1-E5E3-45F7-AE8A-982C1450381B}"/>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06330837"/>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1839EEA-C348-44C4-96B7-6E09D6FDFA0D}"/>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397D61E9-6C9E-4F31-9F72-F4FA044A8647}"/>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4219238327"/>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VectorCAST/QA does more than just Coverage.  It also allows you run System Tests and use CBT analysis to intelligently run those Tests.</a:t>
            </a:r>
          </a:p>
          <a:p>
            <a:endParaRPr lang="en-US" dirty="0"/>
          </a:p>
          <a:p>
            <a:r>
              <a:rPr lang="en-US" dirty="0"/>
              <a:t>VectorCAST/Cover is used usually during system and functional testing</a:t>
            </a:r>
          </a:p>
          <a:p>
            <a:r>
              <a:rPr lang="en-US" dirty="0"/>
              <a:t>Cover is capturing the code coverage you have from your existing tests</a:t>
            </a:r>
          </a:p>
          <a:p>
            <a:r>
              <a:rPr lang="en-US" dirty="0"/>
              <a:t>You can share coverage data between all types of testing with VectorCAST</a:t>
            </a:r>
          </a:p>
          <a:p>
            <a:r>
              <a:rPr lang="en-US" dirty="0"/>
              <a:t>This sharing concept is important when doing requirements based testing, where you might run your high level requirements test first and later fill in the remaining coverage with unit test.</a:t>
            </a:r>
          </a:p>
        </p:txBody>
      </p:sp>
      <p:sp>
        <p:nvSpPr>
          <p:cNvPr id="5" name="Folienbildplatzhalter 4">
            <a:extLst>
              <a:ext uri="{FF2B5EF4-FFF2-40B4-BE49-F238E27FC236}">
                <a16:creationId xmlns:a16="http://schemas.microsoft.com/office/drawing/2014/main" id="{7C700D15-6F89-47F6-BDE9-0CA99F64864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821598965"/>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8431643-A6F9-4B47-B6E2-800CDE596132}"/>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C0739CF0-2632-46C4-AA5D-16AEAD4CAB76}"/>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459181338"/>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We all know that the later that you find bugs in the system, the cost goes up, and that’s what this 1st graph is showing when only System Test is done, but no UT.</a:t>
            </a:r>
          </a:p>
          <a:p>
            <a:endParaRPr lang="en-US"/>
          </a:p>
          <a:p>
            <a:r>
              <a:rPr lang="en-US"/>
              <a:t>The 2nd graph shows how things can be improved with UT.  At  least, in theory.</a:t>
            </a:r>
          </a:p>
          <a:p>
            <a:endParaRPr lang="en-US"/>
          </a:p>
          <a:p>
            <a:r>
              <a:rPr lang="en-US"/>
              <a:t>However, sometimes the way your code is structured can hamper the development of UT.  In this 3rd graph, we’re showing extra work that might be required to customize your Test harness.  This happens because of the way the code is written.  The lighter colored areas  represents time that you’d rather be spending on writing test cases.</a:t>
            </a:r>
          </a:p>
          <a:p>
            <a:endParaRPr lang="en-US"/>
          </a:p>
          <a:p>
            <a:r>
              <a:rPr lang="en-US"/>
              <a:t>Vector, as a company, spends a lot of support time here as well, instead of helping our customers use the main features of our tool.</a:t>
            </a:r>
          </a:p>
          <a:p>
            <a:endParaRPr lang="en-US"/>
          </a:p>
          <a:p>
            <a:r>
              <a:rPr lang="en-US"/>
              <a:t>This presentation will suggest ways to write your code to reduce this overhead and get closer to the ideal case in the middle.</a:t>
            </a:r>
            <a:endParaRPr lang="en-US" dirty="0"/>
          </a:p>
        </p:txBody>
      </p:sp>
      <p:sp>
        <p:nvSpPr>
          <p:cNvPr id="5" name="Folienbildplatzhalter 4">
            <a:extLst>
              <a:ext uri="{FF2B5EF4-FFF2-40B4-BE49-F238E27FC236}">
                <a16:creationId xmlns:a16="http://schemas.microsoft.com/office/drawing/2014/main" id="{51C2CDA3-9966-4638-B5B3-32BAC17777F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357461165"/>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There are a wide variety of techniques that can be used to improve the UT process, but we’ve identified 3 that can have the biggest impact.</a:t>
            </a:r>
          </a:p>
          <a:p>
            <a:endParaRPr lang="en-US"/>
          </a:p>
          <a:p>
            <a:r>
              <a:rPr lang="en-US"/>
              <a:t>Separating System from App:</a:t>
            </a:r>
          </a:p>
          <a:p>
            <a:r>
              <a:rPr lang="en-US"/>
              <a:t>If you have an off-the-shelf OS this should be taken care of for you, but for small foot-print, systems with proprietary OS or scheduler, we see this problem crop up.</a:t>
            </a:r>
          </a:p>
          <a:p>
            <a:endParaRPr lang="en-US"/>
          </a:p>
          <a:p>
            <a:r>
              <a:rPr lang="en-US"/>
              <a:t>Control from Function:</a:t>
            </a:r>
          </a:p>
          <a:p>
            <a:r>
              <a:rPr lang="en-US"/>
              <a:t>Separate these 2 concepts in code allows you to test them separately</a:t>
            </a:r>
          </a:p>
          <a:p>
            <a:endParaRPr lang="en-US"/>
          </a:p>
          <a:p>
            <a:r>
              <a:rPr lang="en-US"/>
              <a:t>Abstract Interfaces:</a:t>
            </a:r>
          </a:p>
          <a:p>
            <a:r>
              <a:rPr lang="en-US"/>
              <a:t>- allows you to isolate code from the rest of the system and interject errors that otherwise would be very difficult to test in the real world.</a:t>
            </a:r>
          </a:p>
          <a:p>
            <a:endParaRPr lang="en-US" dirty="0"/>
          </a:p>
        </p:txBody>
      </p:sp>
      <p:sp>
        <p:nvSpPr>
          <p:cNvPr id="5" name="Folienbildplatzhalter 4">
            <a:extLst>
              <a:ext uri="{FF2B5EF4-FFF2-40B4-BE49-F238E27FC236}">
                <a16:creationId xmlns:a16="http://schemas.microsoft.com/office/drawing/2014/main" id="{26D252EA-7D1B-4720-8C4D-93D90315AA8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370590284"/>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red diagram can be system tested but is hard to unit test.  It can’t be decoupled because of the 2-way dependencies</a:t>
            </a:r>
          </a:p>
          <a:p>
            <a:endParaRPr lang="en-US" dirty="0"/>
          </a:p>
          <a:p>
            <a:r>
              <a:rPr lang="en-US" dirty="0"/>
              <a:t>There are 2 main problems with the red diagram:</a:t>
            </a:r>
          </a:p>
          <a:p>
            <a:r>
              <a:rPr lang="en-US" dirty="0"/>
              <a:t>You may run out of memory when adding a test-harness, since nothing else can be take out</a:t>
            </a:r>
          </a:p>
          <a:p>
            <a:r>
              <a:rPr lang="en-US" dirty="0"/>
              <a:t>Problems in one area can affect what you’re trying to test in another area, because components cannot be isolated.</a:t>
            </a:r>
          </a:p>
          <a:p>
            <a:endParaRPr lang="en-US" dirty="0"/>
          </a:p>
          <a:p>
            <a:r>
              <a:rPr lang="en-US" dirty="0"/>
              <a:t>The blue diagram shows how the system can be decoupled.  Show how you could take out App2 &amp; the USB driver, and still test App1.</a:t>
            </a:r>
          </a:p>
          <a:p>
            <a:endParaRPr lang="en-US" dirty="0"/>
          </a:p>
          <a:p>
            <a:r>
              <a:rPr lang="en-US" dirty="0"/>
              <a:t>Comment1:  “There’s nothing more frustrating that when you’re testing one App (i.e. App1), and then have a build or execution error on a different app (i.e. App2) affect your testing.”</a:t>
            </a:r>
          </a:p>
          <a:p>
            <a:endParaRPr lang="en-US" dirty="0"/>
          </a:p>
          <a:p>
            <a:r>
              <a:rPr lang="en-US" dirty="0"/>
              <a:t>Comment2:  “As a test, you may want to see if you can pull out parts of your system without breaking the rest of the system”</a:t>
            </a:r>
          </a:p>
          <a:p>
            <a:endParaRPr lang="en-US" dirty="0"/>
          </a:p>
          <a:p>
            <a:r>
              <a:rPr lang="en-US" dirty="0" err="1"/>
              <a:t>Misc</a:t>
            </a:r>
            <a:r>
              <a:rPr lang="en-US" dirty="0"/>
              <a:t> Comment:  Some of our customers don’t understand the details of how the system was put together because it was done years ago and that knowledge may not be around anymore.  It may not be difficult to re-arrange things to uncouple things.  Sometimes, you just have to try.  But certainly, VectorCAST (or your tools vendor) is not the expert here.</a:t>
            </a:r>
          </a:p>
          <a:p>
            <a:endParaRPr lang="en-US" dirty="0"/>
          </a:p>
          <a:p>
            <a:endParaRPr lang="en-US" dirty="0"/>
          </a:p>
        </p:txBody>
      </p:sp>
      <p:sp>
        <p:nvSpPr>
          <p:cNvPr id="5" name="Folienbildplatzhalter 4">
            <a:extLst>
              <a:ext uri="{FF2B5EF4-FFF2-40B4-BE49-F238E27FC236}">
                <a16:creationId xmlns:a16="http://schemas.microsoft.com/office/drawing/2014/main" id="{5AB1FF6B-2F13-482D-A401-938B70BB00E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512091590"/>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 coding example…</a:t>
            </a:r>
          </a:p>
          <a:p>
            <a:endParaRPr lang="en-US"/>
          </a:p>
          <a:p>
            <a:r>
              <a:rPr lang="en-US"/>
              <a:t>The sample on the left has knowledge of the entire system and can’t be subdivided without changing the SysInit code.</a:t>
            </a:r>
          </a:p>
          <a:p>
            <a:endParaRPr lang="en-US"/>
          </a:p>
          <a:p>
            <a:r>
              <a:rPr lang="en-US"/>
              <a:t>  &gt; Sometimes, this knowledge is also wrapped into the Linker Control File.</a:t>
            </a:r>
          </a:p>
          <a:p>
            <a:endParaRPr lang="en-US"/>
          </a:p>
          <a:p>
            <a:r>
              <a:rPr lang="en-US"/>
              <a:t>Note that adding drivers &amp; apps are done in 1 consistent place on the rt side.  This allows the UT harness to stub those routines.</a:t>
            </a:r>
          </a:p>
          <a:p>
            <a:endParaRPr lang="en-US"/>
          </a:p>
          <a:p>
            <a:endParaRPr lang="en-US"/>
          </a:p>
          <a:p>
            <a:endParaRPr lang="en-US"/>
          </a:p>
          <a:p>
            <a:endParaRPr lang="en-US" dirty="0"/>
          </a:p>
        </p:txBody>
      </p:sp>
      <p:sp>
        <p:nvSpPr>
          <p:cNvPr id="5" name="Folienbildplatzhalter 4">
            <a:extLst>
              <a:ext uri="{FF2B5EF4-FFF2-40B4-BE49-F238E27FC236}">
                <a16:creationId xmlns:a16="http://schemas.microsoft.com/office/drawing/2014/main" id="{112D94D2-43CA-4472-923A-5AC735805FA2}"/>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995614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3848498" y="-1144849"/>
            <a:ext cx="2946004" cy="468304"/>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a:p>
        </p:txBody>
      </p:sp>
      <p:sp>
        <p:nvSpPr>
          <p:cNvPr id="62467" name="Rectangle 3"/>
          <p:cNvSpPr>
            <a:spLocks noChangeArrowheads="1"/>
          </p:cNvSpPr>
          <p:nvPr/>
        </p:nvSpPr>
        <p:spPr bwMode="auto">
          <a:xfrm>
            <a:off x="3848498" y="8301304"/>
            <a:ext cx="2946004" cy="465221"/>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19" tIns="0" rIns="18219" bIns="0" anchor="b"/>
          <a:lstStyle/>
          <a:p>
            <a:pPr algn="r" defTabSz="727372" eaLnBrk="0" hangingPunct="0">
              <a:spcBef>
                <a:spcPct val="0"/>
              </a:spcBef>
            </a:pPr>
            <a:r>
              <a:rPr lang="de-DE" sz="900" i="1">
                <a:latin typeface="Times New Roman" pitchFamily="18" charset="0"/>
              </a:rPr>
              <a:t>1</a:t>
            </a:r>
          </a:p>
        </p:txBody>
      </p:sp>
      <p:sp>
        <p:nvSpPr>
          <p:cNvPr id="62468" name="Rectangle 4"/>
          <p:cNvSpPr>
            <a:spLocks noChangeArrowheads="1"/>
          </p:cNvSpPr>
          <p:nvPr/>
        </p:nvSpPr>
        <p:spPr bwMode="auto">
          <a:xfrm>
            <a:off x="-1519" y="8301304"/>
            <a:ext cx="2944487" cy="465221"/>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a:p>
        </p:txBody>
      </p:sp>
      <p:sp>
        <p:nvSpPr>
          <p:cNvPr id="62469" name="Rectangle 5"/>
          <p:cNvSpPr>
            <a:spLocks noChangeArrowheads="1"/>
          </p:cNvSpPr>
          <p:nvPr/>
        </p:nvSpPr>
        <p:spPr bwMode="auto">
          <a:xfrm>
            <a:off x="-1519" y="-1144849"/>
            <a:ext cx="2944487" cy="468304"/>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a:p>
        </p:txBody>
      </p:sp>
      <p:sp>
        <p:nvSpPr>
          <p:cNvPr id="62470" name="Rectangle 6"/>
          <p:cNvSpPr>
            <a:spLocks noGrp="1" noRot="1" noChangeAspect="1" noChangeArrowheads="1" noTextEdit="1"/>
          </p:cNvSpPr>
          <p:nvPr>
            <p:ph type="sldImg"/>
          </p:nvPr>
        </p:nvSpPr>
        <p:spPr>
          <a:xfrm>
            <a:off x="236538" y="179388"/>
            <a:ext cx="6321425" cy="3556000"/>
          </a:xfrm>
          <a:ln w="12700" cap="flat">
            <a:solidFill>
              <a:schemeClr val="tx1"/>
            </a:solidFill>
          </a:ln>
        </p:spPr>
      </p:sp>
      <p:sp>
        <p:nvSpPr>
          <p:cNvPr id="62471" name="Rectangle 7"/>
          <p:cNvSpPr>
            <a:spLocks noGrp="1" noChangeArrowheads="1"/>
          </p:cNvSpPr>
          <p:nvPr>
            <p:ph type="body" idx="1"/>
          </p:nvPr>
        </p:nvSpPr>
        <p:spPr>
          <a:xfrm>
            <a:off x="239724" y="3961900"/>
            <a:ext cx="6315049" cy="5618694"/>
          </a:xfrm>
          <a:solidFill>
            <a:srgbClr val="848B8E"/>
          </a:solidFill>
          <a:ln w="12700" cap="flat">
            <a:solidFill>
              <a:schemeClr val="tx1"/>
            </a:solidFill>
            <a:miter lim="800000"/>
            <a:headEnd/>
            <a:tailEnd/>
          </a:ln>
        </p:spPr>
        <p:txBody>
          <a:bodyPr lIns="88046" tIns="44025" rIns="88046" bIns="44025"/>
          <a:lstStyle/>
          <a:p>
            <a:pPr marL="0" marR="0" indent="0" algn="just" defTabSz="914400" rtl="0" eaLnBrk="1" fontAlgn="base" latinLnBrk="0" hangingPunct="1">
              <a:lnSpc>
                <a:spcPct val="100000"/>
              </a:lnSpc>
              <a:spcBef>
                <a:spcPts val="600"/>
              </a:spcBef>
              <a:spcAft>
                <a:spcPct val="0"/>
              </a:spcAft>
              <a:buClrTx/>
              <a:buSzTx/>
              <a:buFontTx/>
              <a:buNone/>
              <a:tabLst/>
              <a:defRPr/>
            </a:pPr>
            <a:r>
              <a:rPr lang="en-US" baseline="0" dirty="0"/>
              <a:t>By clicking on the grey button the f</a:t>
            </a:r>
            <a:r>
              <a:rPr lang="en-US" dirty="0"/>
              <a:t>ounding years are displayed </a:t>
            </a:r>
          </a:p>
          <a:p>
            <a:pPr eaLnBrk="1" hangingPunct="1"/>
            <a:endParaRPr lang="en-US" dirty="0"/>
          </a:p>
          <a:p>
            <a:pPr marL="0" marR="0" indent="0" algn="just" defTabSz="914400" rtl="0" eaLnBrk="1" fontAlgn="base" latinLnBrk="0" hangingPunct="1">
              <a:lnSpc>
                <a:spcPct val="100000"/>
              </a:lnSpc>
              <a:spcBef>
                <a:spcPts val="600"/>
              </a:spcBef>
              <a:spcAft>
                <a:spcPct val="0"/>
              </a:spcAft>
              <a:buClrTx/>
              <a:buSzTx/>
              <a:buFontTx/>
              <a:buNone/>
              <a:tabLst/>
              <a:defRPr/>
            </a:pPr>
            <a:r>
              <a:rPr lang="en-US" baseline="0" dirty="0"/>
              <a:t>By clicking on the grey button the f</a:t>
            </a:r>
            <a:r>
              <a:rPr lang="en-US" dirty="0"/>
              <a:t>ounding years are displayed </a:t>
            </a:r>
          </a:p>
          <a:p>
            <a:pPr marL="0" marR="0" indent="0" algn="just" defTabSz="914400" rtl="0" eaLnBrk="1" fontAlgn="base" latinLnBrk="0" hangingPunct="1">
              <a:lnSpc>
                <a:spcPct val="100000"/>
              </a:lnSpc>
              <a:spcBef>
                <a:spcPts val="600"/>
              </a:spcBef>
              <a:spcAft>
                <a:spcPct val="0"/>
              </a:spcAft>
              <a:buClrTx/>
              <a:buSzTx/>
              <a:buFontTx/>
              <a:buNone/>
              <a:tabLst/>
              <a:defRPr/>
            </a:pPr>
            <a:endParaRPr lang="en-US" dirty="0"/>
          </a:p>
          <a:p>
            <a:pPr eaLnBrk="1" hangingPunct="1"/>
            <a:r>
              <a:rPr lang="en-US" dirty="0"/>
              <a:t>We try to locate offices near where our customers are for quicker response to our customers</a:t>
            </a:r>
          </a:p>
          <a:p>
            <a:pPr eaLnBrk="1" hangingPunct="1"/>
            <a:r>
              <a:rPr lang="en-US" dirty="0"/>
              <a:t>North America has 150 employees spread across 2 office locations</a:t>
            </a:r>
          </a:p>
          <a:p>
            <a:pPr eaLnBrk="1" hangingPunct="1"/>
            <a:endParaRPr lang="en-US" dirty="0"/>
          </a:p>
        </p:txBody>
      </p:sp>
    </p:spTree>
    <p:extLst>
      <p:ext uri="{BB962C8B-B14F-4D97-AF65-F5344CB8AC3E}">
        <p14:creationId xmlns:p14="http://schemas.microsoft.com/office/powerpoint/2010/main" val="33262319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These topics may be useful as standard things you can do during the consulting day, or you can pull them in during the training class, at the disgression of the Trainer.</a:t>
            </a:r>
          </a:p>
          <a:p>
            <a:endParaRPr lang="en-US"/>
          </a:p>
          <a:p>
            <a:r>
              <a:rPr lang="en-US"/>
              <a:t>These topics can also be left as homework.</a:t>
            </a:r>
          </a:p>
          <a:p>
            <a:endParaRPr lang="en-US"/>
          </a:p>
          <a:p>
            <a:r>
              <a:rPr lang="en-US"/>
              <a:t>“Writing Testable Code” will catch some customers attention, but familiarize yourself with this module before jumping into it and make sure to read the notes.</a:t>
            </a:r>
            <a:endParaRPr lang="en-US" dirty="0"/>
          </a:p>
        </p:txBody>
      </p:sp>
      <p:sp>
        <p:nvSpPr>
          <p:cNvPr id="5" name="Folienbildplatzhalter 4">
            <a:extLst>
              <a:ext uri="{FF2B5EF4-FFF2-40B4-BE49-F238E27FC236}">
                <a16:creationId xmlns:a16="http://schemas.microsoft.com/office/drawing/2014/main" id="{1BEAD064-173E-43A2-BAA6-A094AFCC99A2}"/>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386099973"/>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The diagram on the left includes both control &amp; functional aspects.  The functional code cannot be unit tested without all of the control structure (looping, interface to the device driver, interface to other tasks).</a:t>
            </a:r>
          </a:p>
          <a:p>
            <a:endParaRPr lang="en-US"/>
          </a:p>
          <a:p>
            <a:r>
              <a:rPr lang="en-US"/>
              <a:t>On the right, the functional part is called out so it can be unit tested separately.</a:t>
            </a:r>
          </a:p>
          <a:p>
            <a:endParaRPr lang="en-US"/>
          </a:p>
          <a:p>
            <a:r>
              <a:rPr lang="en-US"/>
              <a:t>Typically, functional code is a much bigger percentage of your code, as compared to Control code, so you can test more of your code with UT in this fashion.</a:t>
            </a:r>
          </a:p>
          <a:p>
            <a:endParaRPr lang="en-US"/>
          </a:p>
          <a:p>
            <a:endParaRPr lang="en-US" dirty="0"/>
          </a:p>
        </p:txBody>
      </p:sp>
      <p:sp>
        <p:nvSpPr>
          <p:cNvPr id="5" name="Folienbildplatzhalter 4">
            <a:extLst>
              <a:ext uri="{FF2B5EF4-FFF2-40B4-BE49-F238E27FC236}">
                <a16:creationId xmlns:a16="http://schemas.microsoft.com/office/drawing/2014/main" id="{0E5C99F2-0FC3-43F2-9856-B64022EC2B6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604724098"/>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In the code on the right, the control mechanisms here are the Task, While(1) loop, and interfacing to the OS.  All of these things are very had to unit test.</a:t>
            </a:r>
          </a:p>
          <a:p>
            <a:endParaRPr lang="en-US"/>
          </a:p>
          <a:p>
            <a:r>
              <a:rPr lang="en-US"/>
              <a:t>If we can break out the functional code like we’ve done on the right (ProcessEngineCmd()), then we can easily UT that code.</a:t>
            </a:r>
          </a:p>
          <a:p>
            <a:endParaRPr lang="en-US"/>
          </a:p>
          <a:p>
            <a:r>
              <a:rPr lang="en-US"/>
              <a:t>Note that typically, the “red” functional code is a bigger percentage of your overall code as compared to the “blue” control code.</a:t>
            </a:r>
          </a:p>
          <a:p>
            <a:endParaRPr lang="en-US"/>
          </a:p>
          <a:p>
            <a:r>
              <a:rPr lang="en-US"/>
              <a:t>There is some execution overhead with this solution, but it’s minimal.</a:t>
            </a:r>
            <a:endParaRPr lang="en-US" dirty="0"/>
          </a:p>
        </p:txBody>
      </p:sp>
      <p:sp>
        <p:nvSpPr>
          <p:cNvPr id="5" name="Folienbildplatzhalter 4">
            <a:extLst>
              <a:ext uri="{FF2B5EF4-FFF2-40B4-BE49-F238E27FC236}">
                <a16:creationId xmlns:a16="http://schemas.microsoft.com/office/drawing/2014/main" id="{5F733BDE-280D-4F2B-9910-39043EF1F57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142225294"/>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In this design diagram, the components of the system are identified and should allow for isolation and testing at the Unit Level.</a:t>
            </a:r>
          </a:p>
          <a:p>
            <a:endParaRPr lang="en-US"/>
          </a:p>
          <a:p>
            <a:r>
              <a:rPr lang="en-US"/>
              <a:t>The design is clearly showing how interfaces could be implemented to access components like Global Data &amp; the Device Driver.</a:t>
            </a:r>
            <a:endParaRPr lang="en-US" dirty="0"/>
          </a:p>
        </p:txBody>
      </p:sp>
      <p:sp>
        <p:nvSpPr>
          <p:cNvPr id="5" name="Folienbildplatzhalter 4">
            <a:extLst>
              <a:ext uri="{FF2B5EF4-FFF2-40B4-BE49-F238E27FC236}">
                <a16:creationId xmlns:a16="http://schemas.microsoft.com/office/drawing/2014/main" id="{C4F8C276-9D70-4DEB-A75D-E612E730E3F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636180863"/>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However, when systems like this are implemented in source code, sometimes things change, and they usually change for the sake of optimizations.</a:t>
            </a:r>
          </a:p>
          <a:p>
            <a:endParaRPr lang="en-US"/>
          </a:p>
          <a:p>
            <a:r>
              <a:rPr lang="en-US"/>
              <a:t>We see here that the hardware device &amp; global data are now accessed directly in each of the system tasks and there is no interface.</a:t>
            </a:r>
          </a:p>
          <a:p>
            <a:endParaRPr lang="en-US"/>
          </a:p>
          <a:p>
            <a:r>
              <a:rPr lang="en-US"/>
              <a:t>In the lab, we will see how this can affect Unit Testing.  By creating clear interfaces, we will show how this will allow for easier testing, and with no execution overhead (because of in-line functions).</a:t>
            </a:r>
          </a:p>
          <a:p>
            <a:endParaRPr lang="en-US"/>
          </a:p>
          <a:p>
            <a:endParaRPr lang="en-US" dirty="0"/>
          </a:p>
        </p:txBody>
      </p:sp>
      <p:sp>
        <p:nvSpPr>
          <p:cNvPr id="5" name="Folienbildplatzhalter 4">
            <a:extLst>
              <a:ext uri="{FF2B5EF4-FFF2-40B4-BE49-F238E27FC236}">
                <a16:creationId xmlns:a16="http://schemas.microsoft.com/office/drawing/2014/main" id="{AE19F8FA-41BF-4814-8515-17007D0E785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769235624"/>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This is an example of code that externs data directly throughout the entire system.  If the structure of the data changed, it would require massive coding changes.  Also, it’s hard to Unit Test this type of code because there is no common point of control.  The Test Tool doesn’t have an event to monitor.</a:t>
            </a:r>
            <a:endParaRPr lang="en-US" dirty="0"/>
          </a:p>
        </p:txBody>
      </p:sp>
      <p:sp>
        <p:nvSpPr>
          <p:cNvPr id="5" name="Folienbildplatzhalter 4">
            <a:extLst>
              <a:ext uri="{FF2B5EF4-FFF2-40B4-BE49-F238E27FC236}">
                <a16:creationId xmlns:a16="http://schemas.microsoft.com/office/drawing/2014/main" id="{8895592C-F8D0-4EDB-8681-71F737CEBFB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61932945"/>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When accessing data thru an interface, the internal implementation can change without affect on the users of the data.  Plus, Unit Testing can now stub out the access.</a:t>
            </a:r>
          </a:p>
          <a:p>
            <a:endParaRPr lang="en-US"/>
          </a:p>
          <a:p>
            <a:r>
              <a:rPr lang="en-US"/>
              <a:t>In the lab, we’ll see how this same principal applies when accessing an external hardware device.</a:t>
            </a:r>
            <a:endParaRPr lang="en-US" dirty="0"/>
          </a:p>
        </p:txBody>
      </p:sp>
      <p:sp>
        <p:nvSpPr>
          <p:cNvPr id="5" name="Folienbildplatzhalter 4">
            <a:extLst>
              <a:ext uri="{FF2B5EF4-FFF2-40B4-BE49-F238E27FC236}">
                <a16:creationId xmlns:a16="http://schemas.microsoft.com/office/drawing/2014/main" id="{24751CC7-C9F6-45AB-B501-3CA2CCC9DC8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771070700"/>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9E28E5C-6483-46DA-AC92-AEE7019B3EA0}"/>
              </a:ext>
            </a:extLst>
          </p:cNvPr>
          <p:cNvSpPr>
            <a:spLocks noGrp="1" noRot="1" noChangeAspect="1"/>
          </p:cNvSpPr>
          <p:nvPr>
            <p:ph type="sldImg"/>
          </p:nvPr>
        </p:nvSpPr>
        <p:spPr>
          <a:xfrm>
            <a:off x="234950" y="171450"/>
            <a:ext cx="6862763" cy="3860800"/>
          </a:xfrm>
        </p:spPr>
      </p:sp>
      <p:sp>
        <p:nvSpPr>
          <p:cNvPr id="5" name="Notizenplatzhalter 4">
            <a:extLst>
              <a:ext uri="{FF2B5EF4-FFF2-40B4-BE49-F238E27FC236}">
                <a16:creationId xmlns:a16="http://schemas.microsoft.com/office/drawing/2014/main" id="{D925F105-05B9-461D-8C12-1F3C18ED217F}"/>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812664994"/>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When accessing data thru an interface, the internal implementation can change without affect on the users of the data.  Plus, Unit Testing can now stub out the access.</a:t>
            </a:r>
          </a:p>
          <a:p>
            <a:endParaRPr lang="en-US"/>
          </a:p>
          <a:p>
            <a:r>
              <a:rPr lang="en-US"/>
              <a:t>In the lab, we’ll see how this same principal applies when accessing an external hardware device.</a:t>
            </a:r>
            <a:endParaRPr lang="en-US" dirty="0"/>
          </a:p>
        </p:txBody>
      </p:sp>
      <p:sp>
        <p:nvSpPr>
          <p:cNvPr id="5" name="Folienbildplatzhalter 4">
            <a:extLst>
              <a:ext uri="{FF2B5EF4-FFF2-40B4-BE49-F238E27FC236}">
                <a16:creationId xmlns:a16="http://schemas.microsoft.com/office/drawing/2014/main" id="{CD5C696C-5F9A-4818-8AA7-132C3F6A5B5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449737011"/>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421915A-9855-4A08-A6BF-70C1F543D54D}"/>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FFEDD867-5AAF-473A-BC4B-178CC24C58FD}"/>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770216647"/>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There are a wide variety of techniques that can be used to improve the UT process, but we’ve identified 3 that can have the biggest impact.</a:t>
            </a:r>
          </a:p>
          <a:p>
            <a:endParaRPr lang="en-US"/>
          </a:p>
          <a:p>
            <a:r>
              <a:rPr lang="en-US"/>
              <a:t>Separating System from App:</a:t>
            </a:r>
          </a:p>
          <a:p>
            <a:r>
              <a:rPr lang="en-US"/>
              <a:t>If you have an OTS OS this should be taken care of for you, but for small foot-print, systems with proprietary OS or scheduler, we see this problem crop up.</a:t>
            </a:r>
          </a:p>
          <a:p>
            <a:endParaRPr lang="en-US"/>
          </a:p>
          <a:p>
            <a:r>
              <a:rPr lang="en-US"/>
              <a:t>Control from Function:</a:t>
            </a:r>
          </a:p>
          <a:p>
            <a:r>
              <a:rPr lang="en-US"/>
              <a:t>Separate these 2 concepts in code allows you to test them separately</a:t>
            </a:r>
          </a:p>
          <a:p>
            <a:endParaRPr lang="en-US"/>
          </a:p>
          <a:p>
            <a:r>
              <a:rPr lang="en-US"/>
              <a:t>Abstract Interfaces:</a:t>
            </a:r>
          </a:p>
          <a:p>
            <a:r>
              <a:rPr lang="en-US"/>
              <a:t>- allows you to isolate code from the rest of the system and interject errors that otherwise would be very difficult to test in the real world.</a:t>
            </a:r>
          </a:p>
          <a:p>
            <a:endParaRPr lang="en-US" dirty="0"/>
          </a:p>
        </p:txBody>
      </p:sp>
      <p:sp>
        <p:nvSpPr>
          <p:cNvPr id="5" name="Folienbildplatzhalter 4">
            <a:extLst>
              <a:ext uri="{FF2B5EF4-FFF2-40B4-BE49-F238E27FC236}">
                <a16:creationId xmlns:a16="http://schemas.microsoft.com/office/drawing/2014/main" id="{073C6144-B46C-4C29-8B28-428E5FB5B2E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99690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D8CACF0-94D0-41D7-B37B-001689856024}"/>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DDD306BC-2BF3-425A-8683-06BDA5253657}"/>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242075549"/>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D41CDF5-8758-4F29-B12A-CE5538DE55DE}"/>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6D52C15F-AA0E-408C-ACFC-96FBD0C177C8}"/>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727739460"/>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ADFD948-5B08-4DB2-A454-9031158C0CC2}"/>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83BCC949-E957-4EB6-B831-A50D1AEB7497}"/>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654120192"/>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32A87CB-7E4D-49FC-96FD-4A345DC248AE}"/>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2E39BE66-0964-418A-A0FC-B1CB40174347}"/>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865930171"/>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9E7D608-8623-468D-88E0-1E0292058001}"/>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E72799B5-B65F-49F5-A60C-30419C0EEBBE}"/>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345829568"/>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4F8B3BA-54C9-4DB2-BB27-E8C5E6E9B468}"/>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F57C1E54-3F84-4B46-820D-E3DA459E6138}"/>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60491123"/>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1"/>
            <a:r>
              <a:rPr lang="en-US"/>
              <a:t>In this case, an include file could not be found</a:t>
            </a:r>
            <a:endParaRPr lang="en-US" dirty="0"/>
          </a:p>
        </p:txBody>
      </p:sp>
      <p:sp>
        <p:nvSpPr>
          <p:cNvPr id="5" name="Folienbildplatzhalter 4">
            <a:extLst>
              <a:ext uri="{FF2B5EF4-FFF2-40B4-BE49-F238E27FC236}">
                <a16:creationId xmlns:a16="http://schemas.microsoft.com/office/drawing/2014/main" id="{3B22EA04-9795-47EF-A6C8-792D0FCFF7B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671587757"/>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D3F3028-34D8-4AD2-9AFA-29F84699EB78}"/>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51FFF236-F36D-4254-86C9-30FC76BF8715}"/>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806262197"/>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723AB3D-46F3-4DF0-8AFD-42087DD89D09}"/>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3656EAD9-C41D-4769-8E2F-9651F0611745}"/>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474935219"/>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D0F8562-3049-4E4C-AEF7-DC886A42C7FF}"/>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928FCFD2-32D6-4E40-BB7E-8CB2C57E523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4174208237"/>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517E2BC-6D68-4A17-8C62-D0C258E933BC}"/>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DBE123A-88AC-4E9B-8FC1-26EC9AF5C740}"/>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751582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B8A73A7-92EA-40BF-950F-F34DAAF38610}"/>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BE11BD4C-B4A2-446D-982C-034A27BE52E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75520724"/>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F5F4BF9-92C4-4530-BF79-BAF19E11B9EA}"/>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D21D48B5-5497-458E-8744-8465FAE464FB}"/>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097303101"/>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486D5DF-24DB-49B0-A909-B78C864E51B2}"/>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357C1287-8A62-4C14-B6C9-50A4D7F9155E}"/>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294781685"/>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6B6BA5E-0267-4E77-ABA7-E2F4D924D85B}"/>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B958E1EF-7B23-4631-84AD-806BAEDC7F73}"/>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719688851"/>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 lot of users don’t spend enough time going thru the details of the Execution Report.</a:t>
            </a:r>
          </a:p>
          <a:p>
            <a:endParaRPr lang="en-US"/>
          </a:p>
          <a:p>
            <a:r>
              <a:rPr lang="en-US"/>
              <a:t>The best practice is to focus on the 1st anomaly you see in the execution report and resolve that before worrying about other problems later on in the report.</a:t>
            </a:r>
          </a:p>
          <a:p>
            <a:endParaRPr lang="en-US" dirty="0"/>
          </a:p>
        </p:txBody>
      </p:sp>
      <p:sp>
        <p:nvSpPr>
          <p:cNvPr id="5" name="Folienbildplatzhalter 4">
            <a:extLst>
              <a:ext uri="{FF2B5EF4-FFF2-40B4-BE49-F238E27FC236}">
                <a16:creationId xmlns:a16="http://schemas.microsoft.com/office/drawing/2014/main" id="{C6B15D6B-5E7A-4774-8338-95B49A84BF3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616968155"/>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a:t>Often, users have Coverage selected for multiple tests, instead of just the one test they are interested in.</a:t>
            </a:r>
          </a:p>
          <a:p>
            <a:pPr lvl="0"/>
            <a:endParaRPr lang="en-US"/>
          </a:p>
          <a:p>
            <a:pPr lvl="0"/>
            <a:r>
              <a:rPr lang="en-US"/>
              <a:t>Inre to the “Important Note”, For Host execution, it is usually valid, but on the target, some coverage data may not have been uploaded to the host.  For Linux, Vxworks, Integrity and other OS’s that have a separation between User Space &amp; Kernel, the coverage data is usually correct.  However, it’s good to explain that in a “crash” situation, the complete Coverage Data may not be collected in it’s entirety.</a:t>
            </a:r>
          </a:p>
          <a:p>
            <a:pPr lvl="0"/>
            <a:endParaRPr lang="en-US"/>
          </a:p>
          <a:p>
            <a:pPr lvl="0"/>
            <a:r>
              <a:rPr lang="en-US"/>
              <a:t>The I/O “buffer” option is also a factor.</a:t>
            </a:r>
          </a:p>
          <a:p>
            <a:pPr lvl="0"/>
            <a:endParaRPr lang="en-US" dirty="0"/>
          </a:p>
        </p:txBody>
      </p:sp>
      <p:sp>
        <p:nvSpPr>
          <p:cNvPr id="5" name="Folienbildplatzhalter 4">
            <a:extLst>
              <a:ext uri="{FF2B5EF4-FFF2-40B4-BE49-F238E27FC236}">
                <a16:creationId xmlns:a16="http://schemas.microsoft.com/office/drawing/2014/main" id="{E089B032-D592-451D-86B0-D768EE9B36A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411386870"/>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For Host execution, “Board Init…” probably doesn’t apply, but for embedded targets, students should be aware of issues here.  In C++, a problem with a Static Constructor will cause problems before you get to main().</a:t>
            </a:r>
          </a:p>
          <a:p>
            <a:endParaRPr lang="en-US" dirty="0"/>
          </a:p>
        </p:txBody>
      </p:sp>
      <p:sp>
        <p:nvSpPr>
          <p:cNvPr id="5" name="Folienbildplatzhalter 4">
            <a:extLst>
              <a:ext uri="{FF2B5EF4-FFF2-40B4-BE49-F238E27FC236}">
                <a16:creationId xmlns:a16="http://schemas.microsoft.com/office/drawing/2014/main" id="{461F8CDB-B9E5-45C5-806D-2EAE8A3236D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859533238"/>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If you set a break at “main()” and don’t get there, these are the types of things that might be the cause.</a:t>
            </a:r>
            <a:endParaRPr lang="en-US" dirty="0"/>
          </a:p>
        </p:txBody>
      </p:sp>
      <p:sp>
        <p:nvSpPr>
          <p:cNvPr id="5" name="Folienbildplatzhalter 4">
            <a:extLst>
              <a:ext uri="{FF2B5EF4-FFF2-40B4-BE49-F238E27FC236}">
                <a16:creationId xmlns:a16="http://schemas.microsoft.com/office/drawing/2014/main" id="{319F0906-BF5F-44E8-9146-622CD47850B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364371930"/>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35D8D3A-C780-43C2-986C-D3F629DFE622}"/>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9A6B4E4A-E953-4A09-80CA-AD4C773241C9}"/>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975213788"/>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In Unit Testing, sometimes not everything is initialized like it is in System Testing, e.g., Global Data or the Hardware is not initialized.  Also, if you are testing on the Host or Simulator,  you might be trying to execute code that depends on real hardware.</a:t>
            </a:r>
            <a:endParaRPr lang="en-US" dirty="0"/>
          </a:p>
        </p:txBody>
      </p:sp>
      <p:sp>
        <p:nvSpPr>
          <p:cNvPr id="5" name="Folienbildplatzhalter 4">
            <a:extLst>
              <a:ext uri="{FF2B5EF4-FFF2-40B4-BE49-F238E27FC236}">
                <a16:creationId xmlns:a16="http://schemas.microsoft.com/office/drawing/2014/main" id="{542F4C2B-8280-40E7-BB61-1254C4AEA36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213968859"/>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4BDEBD8-BE4D-4BD6-86EA-8637D532FB66}"/>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101E163B-371F-490D-A4D9-30C9A0662163}"/>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544013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Don’t explain each of these … there are following slides for this, just</a:t>
            </a:r>
          </a:p>
          <a:p>
            <a:r>
              <a:rPr lang="en-US" dirty="0"/>
              <a:t>Go through the list and say:</a:t>
            </a:r>
          </a:p>
          <a:p>
            <a:endParaRPr lang="en-US" dirty="0"/>
          </a:p>
          <a:p>
            <a:r>
              <a:rPr lang="en-US" dirty="0"/>
              <a:t>In this module we are going to learn some of the basics of …</a:t>
            </a:r>
          </a:p>
          <a:p>
            <a:endParaRPr lang="en-US" dirty="0"/>
          </a:p>
          <a:p>
            <a:r>
              <a:rPr lang="en-US" dirty="0"/>
              <a:t>We’ll show you how to …</a:t>
            </a:r>
          </a:p>
        </p:txBody>
      </p:sp>
      <p:sp>
        <p:nvSpPr>
          <p:cNvPr id="5" name="Folienbildplatzhalter 4">
            <a:extLst>
              <a:ext uri="{FF2B5EF4-FFF2-40B4-BE49-F238E27FC236}">
                <a16:creationId xmlns:a16="http://schemas.microsoft.com/office/drawing/2014/main" id="{A8D37953-1F7F-4F28-923A-78CBEA49925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87364743"/>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245D024-045D-4545-83F7-8FCF7DEBFA16}"/>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2EA3F988-6E85-49FD-B932-2D8B1A152750}"/>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603700553"/>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B78AD71-0DA8-45A9-8D40-36BB274B24BD}"/>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78ECAB29-4CE9-4138-AC86-9B68B37F1F8B}"/>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532811399"/>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FBE4173-DADE-48BC-B58F-2DA07757ABB4}"/>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421EEB8E-5291-44B2-8CBE-014B15FCCC70}"/>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4038100118"/>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B9C4DF5-8D1D-411B-BA1C-071B436D5300}"/>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C676247F-BD04-495E-B506-C3CD540A7652}"/>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602066724"/>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3544865-D813-48A4-8F92-BB48678D350D}"/>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32D8BA05-D3BD-4E6F-AAEB-769AFE434FA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212802120"/>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Caveats:</a:t>
            </a:r>
          </a:p>
          <a:p>
            <a:endParaRPr lang="en-US"/>
          </a:p>
          <a:p>
            <a:r>
              <a:rPr lang="en-US"/>
              <a:t>Since Probe Points modify the Unit Under Test, extra documentation may be required to explain the usage of Probe Points to a Certification Body.</a:t>
            </a:r>
          </a:p>
          <a:p>
            <a:endParaRPr lang="en-US"/>
          </a:p>
          <a:p>
            <a:r>
              <a:rPr lang="en-US"/>
              <a:t>2) Here’s an example of the “Buyer Beware!” point.  If the original code looks like this:</a:t>
            </a:r>
          </a:p>
          <a:p>
            <a:endParaRPr lang="en-US"/>
          </a:p>
          <a:p>
            <a:r>
              <a:rPr lang="en-US"/>
              <a:t>If (x)</a:t>
            </a:r>
          </a:p>
          <a:p>
            <a:r>
              <a:rPr lang="en-US"/>
              <a:t>  y = 0;</a:t>
            </a:r>
          </a:p>
          <a:p>
            <a:endParaRPr lang="en-US"/>
          </a:p>
          <a:p>
            <a:r>
              <a:rPr lang="en-US"/>
              <a:t>And you insert a probe point after the 2nd line, should it be included as part of the “if” clause or not?</a:t>
            </a:r>
          </a:p>
          <a:p>
            <a:endParaRPr lang="en-US" dirty="0"/>
          </a:p>
        </p:txBody>
      </p:sp>
      <p:sp>
        <p:nvSpPr>
          <p:cNvPr id="5" name="Folienbildplatzhalter 4">
            <a:extLst>
              <a:ext uri="{FF2B5EF4-FFF2-40B4-BE49-F238E27FC236}">
                <a16:creationId xmlns:a16="http://schemas.microsoft.com/office/drawing/2014/main" id="{5A6459C7-26BA-4EF9-8456-272A7ABA7D0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69066762"/>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4D8C0BE-CBC4-4134-9F56-4F6E1ACCA564}"/>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E774F0A6-1FE5-49F2-B8B0-F586BEA95C0A}"/>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602125108"/>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A398224-EF36-4270-8CB8-EA0F5AC32336}"/>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94A96A28-3BDF-4211-BD81-B0F6FEEC720B}"/>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239001865"/>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In this example, the Probe Point breaks out of the infinite loop after 5 iterations.</a:t>
            </a:r>
          </a:p>
          <a:p>
            <a:endParaRPr lang="en-US"/>
          </a:p>
          <a:p>
            <a:r>
              <a:rPr lang="en-US"/>
              <a:t>Note the usage of a File Scope (global) variable to count the iterations.</a:t>
            </a:r>
          </a:p>
          <a:p>
            <a:endParaRPr lang="en-US" dirty="0"/>
          </a:p>
        </p:txBody>
      </p:sp>
      <p:sp>
        <p:nvSpPr>
          <p:cNvPr id="5" name="Folienbildplatzhalter 4">
            <a:extLst>
              <a:ext uri="{FF2B5EF4-FFF2-40B4-BE49-F238E27FC236}">
                <a16:creationId xmlns:a16="http://schemas.microsoft.com/office/drawing/2014/main" id="{9A134262-9D35-4C7B-BE45-FE0D403AE67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44055073"/>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4C963D4-5AC6-4D1F-B340-E0A737C250A6}"/>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88292274-FC0F-471B-A5DA-806E1927FABB}"/>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6805019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files in the Test Environment do not have to be put under CM.</a:t>
            </a:r>
          </a:p>
          <a:p>
            <a:r>
              <a:rPr lang="en-US" dirty="0"/>
              <a:t>	More info when we get to the Regression Testing Module</a:t>
            </a:r>
          </a:p>
          <a:p>
            <a:endParaRPr lang="en-US" dirty="0"/>
          </a:p>
          <a:p>
            <a:r>
              <a:rPr lang="en-US" dirty="0"/>
              <a:t>We use mostly XML for our internal “database” files</a:t>
            </a:r>
          </a:p>
          <a:p>
            <a:r>
              <a:rPr lang="en-US" dirty="0"/>
              <a:t>We use SQL for the coverage data</a:t>
            </a:r>
          </a:p>
          <a:p>
            <a:r>
              <a:rPr lang="en-US" dirty="0"/>
              <a:t>We use mostly plain text for everything else.</a:t>
            </a:r>
          </a:p>
          <a:p>
            <a:endParaRPr lang="en-US" dirty="0"/>
          </a:p>
          <a:p>
            <a:r>
              <a:rPr lang="en-US" dirty="0"/>
              <a:t>What does data driven mean:</a:t>
            </a:r>
          </a:p>
          <a:p>
            <a:r>
              <a:rPr lang="en-US" dirty="0"/>
              <a:t>	I always use this example: if you were testing a sine function</a:t>
            </a:r>
          </a:p>
          <a:p>
            <a:r>
              <a:rPr lang="en-US" dirty="0"/>
              <a:t>	you could hard-code the data into the driver, or you could</a:t>
            </a:r>
          </a:p>
          <a:p>
            <a:r>
              <a:rPr lang="en-US" dirty="0"/>
              <a:t>	have the driver open a file and read one line at a time</a:t>
            </a:r>
          </a:p>
          <a:p>
            <a:r>
              <a:rPr lang="en-US" dirty="0"/>
              <a:t>	convert the text to a float and call the sine with that value.</a:t>
            </a:r>
          </a:p>
          <a:p>
            <a:endParaRPr lang="en-US" dirty="0"/>
          </a:p>
          <a:p>
            <a:endParaRPr lang="en-US" dirty="0"/>
          </a:p>
          <a:p>
            <a:r>
              <a:rPr lang="en-US" dirty="0"/>
              <a:t>Lower right of the VC GUI displays current working dir.</a:t>
            </a:r>
          </a:p>
          <a:p>
            <a:r>
              <a:rPr lang="en-US" dirty="0"/>
              <a:t>	Can change this via the File menu</a:t>
            </a:r>
          </a:p>
          <a:p>
            <a:endParaRPr lang="en-US" dirty="0"/>
          </a:p>
          <a:p>
            <a:endParaRPr lang="en-US" dirty="0"/>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77139772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EB51447-7C23-4935-81CB-AE146C582F35}"/>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918F7D36-FC59-4E28-8D74-910741A8590D}"/>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463387587"/>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CF6B415-313E-4B4D-8B4F-B15109B41066}"/>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E7B691B2-93E7-45AC-A8B0-F109BEE89A0D}"/>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958664627"/>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The intent of this question is to make sure the students understand how Probe Points are implemented.</a:t>
            </a:r>
          </a:p>
          <a:p>
            <a:endParaRPr lang="en-US"/>
          </a:p>
          <a:p>
            <a:r>
              <a:rPr lang="en-US"/>
              <a:t>You could argue “it depends”, for the following reasons:</a:t>
            </a:r>
          </a:p>
          <a:p>
            <a:endParaRPr lang="en-US"/>
          </a:p>
          <a:p>
            <a:pPr lvl="1"/>
            <a:r>
              <a:rPr lang="en-US"/>
              <a:t>Depending on the Test Case, execution control may not reach a particular Probe Point.  So, in that respect, they are test case specific</a:t>
            </a:r>
          </a:p>
          <a:p>
            <a:pPr lvl="1"/>
            <a:r>
              <a:rPr lang="en-US"/>
              <a:t>The api vcast_test_name_equals() can be used to make the Probe Point specific to a test case</a:t>
            </a:r>
          </a:p>
          <a:p>
            <a:pPr lvl="1"/>
            <a:endParaRPr lang="en-US"/>
          </a:p>
          <a:p>
            <a:pPr lvl="1"/>
            <a:endParaRPr lang="en-US"/>
          </a:p>
          <a:p>
            <a:r>
              <a:rPr lang="en-US"/>
              <a:t>However, the most accurate answer is “B)  Probe Points execute for all Test Cases” .  The code is compiled into the Test Harness and executes the same way for all Test Cases.</a:t>
            </a:r>
            <a:endParaRPr lang="en-US" dirty="0"/>
          </a:p>
        </p:txBody>
      </p:sp>
      <p:sp>
        <p:nvSpPr>
          <p:cNvPr id="5" name="Folienbildplatzhalter 4">
            <a:extLst>
              <a:ext uri="{FF2B5EF4-FFF2-40B4-BE49-F238E27FC236}">
                <a16:creationId xmlns:a16="http://schemas.microsoft.com/office/drawing/2014/main" id="{C5DE52FF-F653-4356-B1B7-452A255D107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990253928"/>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E3809FD-54E0-4819-85E0-AB494C0822E7}"/>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4F0139BC-690D-405D-B6F1-F563A7740A26}"/>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543966268"/>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121EEE6-75E2-40B4-B400-66704B55E090}"/>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3532F2D3-2942-4BD2-859C-615B3A04EFC3}"/>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390667972"/>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A1CC70F-97E2-417A-8F1E-ECFBBE7DE7C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050827871"/>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endParaRPr lang="en-US" dirty="0"/>
          </a:p>
        </p:txBody>
      </p:sp>
      <p:sp>
        <p:nvSpPr>
          <p:cNvPr id="5" name="Folienbildplatzhalter 4">
            <a:extLst>
              <a:ext uri="{FF2B5EF4-FFF2-40B4-BE49-F238E27FC236}">
                <a16:creationId xmlns:a16="http://schemas.microsoft.com/office/drawing/2014/main" id="{DE8B3D29-C944-4712-A6A2-CBA2F3A16CA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040484423"/>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endParaRPr lang="en-US" dirty="0"/>
          </a:p>
        </p:txBody>
      </p:sp>
      <p:sp>
        <p:nvSpPr>
          <p:cNvPr id="5" name="Folienbildplatzhalter 4">
            <a:extLst>
              <a:ext uri="{FF2B5EF4-FFF2-40B4-BE49-F238E27FC236}">
                <a16:creationId xmlns:a16="http://schemas.microsoft.com/office/drawing/2014/main" id="{1A5F5470-121D-4660-AB2C-0050EB06321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676134078"/>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endParaRPr lang="en-US" dirty="0"/>
          </a:p>
        </p:txBody>
      </p:sp>
      <p:sp>
        <p:nvSpPr>
          <p:cNvPr id="5" name="Folienbildplatzhalter 4">
            <a:extLst>
              <a:ext uri="{FF2B5EF4-FFF2-40B4-BE49-F238E27FC236}">
                <a16:creationId xmlns:a16="http://schemas.microsoft.com/office/drawing/2014/main" id="{219591DB-A391-4A1A-BE60-76B0E65F7F0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344095071"/>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pPr lvl="2"/>
            <a:r>
              <a:rPr lang="en-US" dirty="0"/>
              <a:t>It’s probably good to go over these points before </a:t>
            </a:r>
            <a:r>
              <a:rPr lang="en-US" dirty="0" err="1"/>
              <a:t>preceeding</a:t>
            </a:r>
            <a:r>
              <a:rPr lang="en-US" dirty="0"/>
              <a:t>:</a:t>
            </a:r>
          </a:p>
          <a:p>
            <a:pPr lvl="2"/>
            <a:r>
              <a:rPr lang="en-US" dirty="0"/>
              <a:t> </a:t>
            </a:r>
          </a:p>
          <a:p>
            <a:pPr lvl="2"/>
            <a:r>
              <a:rPr lang="en-US" dirty="0"/>
              <a:t>For this class, you will only create 1 VectorCAST Project (i.e. </a:t>
            </a:r>
            <a:r>
              <a:rPr lang="en-US" dirty="0" err="1"/>
              <a:t>TestCampaign</a:t>
            </a:r>
            <a:r>
              <a:rPr lang="en-US" dirty="0"/>
              <a:t>)</a:t>
            </a:r>
          </a:p>
          <a:p>
            <a:pPr lvl="2"/>
            <a:r>
              <a:rPr lang="en-US" dirty="0"/>
              <a:t>However, you will create several Test Environments inside of the Project </a:t>
            </a:r>
          </a:p>
          <a:p>
            <a:pPr lvl="2"/>
            <a:r>
              <a:rPr lang="en-US" dirty="0"/>
              <a:t>There is no need to close the Project, but Environments will be open and closed repeatedly</a:t>
            </a:r>
          </a:p>
          <a:p>
            <a:pPr lvl="2"/>
            <a:r>
              <a:rPr lang="en-US" dirty="0"/>
              <a:t>Only 1 Environment can be open at a time </a:t>
            </a:r>
          </a:p>
          <a:p>
            <a:pPr lvl="2"/>
            <a:r>
              <a:rPr lang="en-US" dirty="0"/>
              <a:t>Environments can only be opened by double clicking</a:t>
            </a:r>
          </a:p>
          <a:p>
            <a:pPr lvl="2"/>
            <a:r>
              <a:rPr lang="en-US" dirty="0"/>
              <a:t>Environments can only be closed by File-&gt;</a:t>
            </a:r>
            <a:r>
              <a:rPr lang="en-US" dirty="0" err="1"/>
              <a:t>CloseEnv</a:t>
            </a:r>
            <a:r>
              <a:rPr lang="en-US" dirty="0"/>
              <a:t>, although they sometimes will be </a:t>
            </a:r>
            <a:r>
              <a:rPr lang="en-US" dirty="0" err="1"/>
              <a:t>autoclosed</a:t>
            </a:r>
            <a:r>
              <a:rPr lang="en-US" dirty="0"/>
              <a:t> (when opening another env, e.g.)</a:t>
            </a:r>
          </a:p>
          <a:p>
            <a:pPr lvl="2"/>
            <a:r>
              <a:rPr lang="en-US" dirty="0"/>
              <a:t>Environments can also be created outside of the Project, but don’t do that!</a:t>
            </a:r>
          </a:p>
          <a:p>
            <a:pPr lvl="3"/>
            <a:r>
              <a:rPr lang="en-US" dirty="0"/>
              <a:t>A lot of students accidentally do this, so it may be good to show this and explain that this is legacy VC</a:t>
            </a:r>
          </a:p>
          <a:p>
            <a:pPr lvl="3"/>
            <a:endParaRPr lang="en-US" dirty="0"/>
          </a:p>
          <a:p>
            <a:endParaRPr lang="en-US" dirty="0"/>
          </a:p>
        </p:txBody>
      </p:sp>
      <p:sp>
        <p:nvSpPr>
          <p:cNvPr id="5" name="Folienbildplatzhalter 4">
            <a:extLst>
              <a:ext uri="{FF2B5EF4-FFF2-40B4-BE49-F238E27FC236}">
                <a16:creationId xmlns:a16="http://schemas.microsoft.com/office/drawing/2014/main" id="{171A667D-4453-45D9-9A20-1F008ECBE3C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1912579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Compiler</a:t>
            </a:r>
          </a:p>
          <a:p>
            <a:pPr lvl="1"/>
            <a:r>
              <a:rPr lang="en-US" dirty="0"/>
              <a:t>If you don’t have one, we ship MinGW on windows</a:t>
            </a:r>
          </a:p>
          <a:p>
            <a:pPr lvl="1"/>
            <a:r>
              <a:rPr lang="en-US" dirty="0"/>
              <a:t>For production work, you will use the same compiler you use to build your app.</a:t>
            </a:r>
          </a:p>
          <a:p>
            <a:pPr lvl="1"/>
            <a:r>
              <a:rPr lang="en-US" dirty="0"/>
              <a:t>This is important, you want to test obj code that is as close as possible to what will be deployed</a:t>
            </a:r>
          </a:p>
          <a:p>
            <a:endParaRPr lang="en-US" dirty="0"/>
          </a:p>
          <a:p>
            <a:r>
              <a:rPr lang="en-US" dirty="0"/>
              <a:t>In general, you will minimally have a header file and a source file (.c / .cpp)</a:t>
            </a:r>
          </a:p>
          <a:p>
            <a:r>
              <a:rPr lang="en-US" dirty="0"/>
              <a:t>if you don’t have any C or CPP files, just headers, you can do TDD , more on TDD later</a:t>
            </a:r>
          </a:p>
          <a:p>
            <a:endParaRPr lang="en-US" dirty="0"/>
          </a:p>
          <a:p>
            <a:r>
              <a:rPr lang="en-US" dirty="0"/>
              <a:t>No interest in testing = bad results</a:t>
            </a:r>
          </a:p>
          <a:p>
            <a:r>
              <a:rPr lang="en-US" dirty="0"/>
              <a:t>	VC is great, but it is not magic</a:t>
            </a:r>
          </a:p>
          <a:p>
            <a:r>
              <a:rPr lang="en-US" dirty="0"/>
              <a:t>	Testing, even with VC still requires work</a:t>
            </a:r>
          </a:p>
          <a:p>
            <a:endParaRPr lang="en-US" dirty="0"/>
          </a:p>
          <a:p>
            <a:endParaRPr lang="en-US" dirty="0"/>
          </a:p>
        </p:txBody>
      </p:sp>
      <p:sp>
        <p:nvSpPr>
          <p:cNvPr id="5" name="Folienbildplatzhalter 4">
            <a:extLst>
              <a:ext uri="{FF2B5EF4-FFF2-40B4-BE49-F238E27FC236}">
                <a16:creationId xmlns:a16="http://schemas.microsoft.com/office/drawing/2014/main" id="{889ADC55-3405-4F94-B0D8-FF6F50B3D4F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89604883"/>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1AACDDD-D6E1-44EB-802A-B071DD421506}"/>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2CB4EE80-9C7A-44AF-88DB-9C0211946D8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028651492"/>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endParaRPr lang="en-US" dirty="0"/>
          </a:p>
        </p:txBody>
      </p:sp>
      <p:sp>
        <p:nvSpPr>
          <p:cNvPr id="5" name="Folienbildplatzhalter 4">
            <a:extLst>
              <a:ext uri="{FF2B5EF4-FFF2-40B4-BE49-F238E27FC236}">
                <a16:creationId xmlns:a16="http://schemas.microsoft.com/office/drawing/2014/main" id="{31343317-BE07-45E3-8444-193157F46E7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68102920"/>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endParaRPr lang="en-US" dirty="0"/>
          </a:p>
        </p:txBody>
      </p:sp>
      <p:sp>
        <p:nvSpPr>
          <p:cNvPr id="5" name="Folienbildplatzhalter 4">
            <a:extLst>
              <a:ext uri="{FF2B5EF4-FFF2-40B4-BE49-F238E27FC236}">
                <a16:creationId xmlns:a16="http://schemas.microsoft.com/office/drawing/2014/main" id="{5B071700-90AF-4F85-93DD-3EBBD5EB82E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4445493"/>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pPr lvl="0"/>
            <a:r>
              <a:rPr lang="en-US"/>
              <a:t>On step 6, the test fails because log_err_cnt is incremented in this case (see source code)</a:t>
            </a:r>
          </a:p>
          <a:p>
            <a:endParaRPr lang="en-US" dirty="0"/>
          </a:p>
        </p:txBody>
      </p:sp>
      <p:sp>
        <p:nvSpPr>
          <p:cNvPr id="5" name="Folienbildplatzhalter 4">
            <a:extLst>
              <a:ext uri="{FF2B5EF4-FFF2-40B4-BE49-F238E27FC236}">
                <a16:creationId xmlns:a16="http://schemas.microsoft.com/office/drawing/2014/main" id="{DE65553D-FFA8-4E42-AEC2-AA8EAFF25D7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214295958"/>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13C816B-20E9-4004-B304-974F9ED3937E}"/>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3C5ED85A-06EB-44C8-9570-736CD6DBC342}"/>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9727307"/>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F9CA945-258C-45E4-B19C-A04CB33389CA}"/>
              </a:ext>
            </a:extLst>
          </p:cNvPr>
          <p:cNvSpPr>
            <a:spLocks noGrp="1" noRot="1" noChangeAspect="1"/>
          </p:cNvSpPr>
          <p:nvPr>
            <p:ph type="sldImg"/>
          </p:nvPr>
        </p:nvSpPr>
        <p:spPr>
          <a:xfrm>
            <a:off x="234950" y="171450"/>
            <a:ext cx="6862763" cy="3860800"/>
          </a:xfrm>
        </p:spPr>
      </p:sp>
      <p:sp>
        <p:nvSpPr>
          <p:cNvPr id="5" name="Notizenplatzhalter 4">
            <a:extLst>
              <a:ext uri="{FF2B5EF4-FFF2-40B4-BE49-F238E27FC236}">
                <a16:creationId xmlns:a16="http://schemas.microsoft.com/office/drawing/2014/main" id="{DB3810B0-6663-43B6-8C74-306ABE13A8A6}"/>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956741419"/>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bildplatzhalter 7">
            <a:extLst>
              <a:ext uri="{FF2B5EF4-FFF2-40B4-BE49-F238E27FC236}">
                <a16:creationId xmlns:a16="http://schemas.microsoft.com/office/drawing/2014/main" id="{0DF18026-DC5B-43A4-8CAB-DB9436FDA19E}"/>
              </a:ext>
            </a:extLst>
          </p:cNvPr>
          <p:cNvSpPr>
            <a:spLocks noGrp="1" noRot="1" noChangeAspect="1"/>
          </p:cNvSpPr>
          <p:nvPr>
            <p:ph type="sldImg"/>
          </p:nvPr>
        </p:nvSpPr>
        <p:spPr>
          <a:xfrm>
            <a:off x="234950" y="171450"/>
            <a:ext cx="6862763" cy="3860800"/>
          </a:xfrm>
        </p:spPr>
      </p:sp>
      <p:sp>
        <p:nvSpPr>
          <p:cNvPr id="9" name="Notizenplatzhalter 8">
            <a:extLst>
              <a:ext uri="{FF2B5EF4-FFF2-40B4-BE49-F238E27FC236}">
                <a16:creationId xmlns:a16="http://schemas.microsoft.com/office/drawing/2014/main" id="{15A88E55-BB50-44BE-B73F-F77356F1B0F6}"/>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364982202"/>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F744861F-04B7-446C-B5EE-B97B1CCEAB67}"/>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E86C4028-79B7-4EA6-B5A9-F99AF4B1E76D}"/>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297593192"/>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1.2: 4 events</a:t>
            </a:r>
          </a:p>
          <a:p>
            <a:r>
              <a:rPr lang="en-US"/>
              <a:t>1.4: You can use the parameter dialog or the expression 0..5/1 in the input value cell.  </a:t>
            </a:r>
          </a:p>
          <a:p>
            <a:r>
              <a:rPr lang="en-US"/>
              <a:t>	24 events, 4 events per call * 6 calls to Place Order because 0..5</a:t>
            </a:r>
          </a:p>
          <a:p>
            <a:r>
              <a:rPr lang="en-US"/>
              <a:t>1.5: Still 24 events, because we are doing “parallel varying” of the values 11 22 33 43 53 63</a:t>
            </a:r>
          </a:p>
          <a:p>
            <a:r>
              <a:rPr lang="en-US"/>
              <a:t>1.6: On the Test Case Options Tab</a:t>
            </a:r>
          </a:p>
          <a:p>
            <a:r>
              <a:rPr lang="en-US"/>
              <a:t>	96 because 4 events per call * 6 * 4</a:t>
            </a:r>
          </a:p>
          <a:p>
            <a:r>
              <a:rPr lang="en-US"/>
              <a:t>	</a:t>
            </a:r>
          </a:p>
          <a:p>
            <a:r>
              <a:rPr lang="en-US"/>
              <a:t>2.2: 11 Events.  We kill harness after the 10th event, and so we always get N+1.</a:t>
            </a:r>
          </a:p>
          <a:p>
            <a:r>
              <a:rPr lang="en-US"/>
              <a:t>	Draw attention to the flag text in the report that says: “Number of Events has Exceeded Selected Limit”</a:t>
            </a:r>
          </a:p>
          <a:p>
            <a:r>
              <a:rPr lang="en-US"/>
              <a:t>	Mention, that the real use of this is to stop “infinite loop” type tests</a:t>
            </a:r>
            <a:endParaRPr lang="en-US" dirty="0"/>
          </a:p>
        </p:txBody>
      </p:sp>
      <p:sp>
        <p:nvSpPr>
          <p:cNvPr id="7" name="Folienbildplatzhalter 6">
            <a:extLst>
              <a:ext uri="{FF2B5EF4-FFF2-40B4-BE49-F238E27FC236}">
                <a16:creationId xmlns:a16="http://schemas.microsoft.com/office/drawing/2014/main" id="{F1BE6341-049F-4A30-9BB1-38AAAECC951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98594754"/>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1.2: 4 events</a:t>
            </a:r>
          </a:p>
          <a:p>
            <a:r>
              <a:rPr lang="en-US" dirty="0"/>
              <a:t>1.4: You can use the parameter dialog or the expression 0..5/1 in the input value cell.  </a:t>
            </a:r>
          </a:p>
          <a:p>
            <a:r>
              <a:rPr lang="en-US" dirty="0"/>
              <a:t>	24 events, 4 events per call * 6 calls to Place Order because 0..5</a:t>
            </a:r>
          </a:p>
          <a:p>
            <a:r>
              <a:rPr lang="en-US" dirty="0"/>
              <a:t>1.5: Still 24 events, because we are doing “parallel varying” of the values 11 22 33 43 53 63</a:t>
            </a:r>
          </a:p>
          <a:p>
            <a:r>
              <a:rPr lang="en-US" dirty="0"/>
              <a:t>1.6: On the Test Case Options Tab</a:t>
            </a:r>
          </a:p>
          <a:p>
            <a:r>
              <a:rPr lang="en-US" dirty="0"/>
              <a:t>	96 because 4 events per call * 6 * 4</a:t>
            </a:r>
          </a:p>
          <a:p>
            <a:r>
              <a:rPr lang="en-US" dirty="0"/>
              <a:t>	</a:t>
            </a:r>
          </a:p>
          <a:p>
            <a:r>
              <a:rPr lang="en-US" dirty="0"/>
              <a:t>2.2: 11 Events.  We kill harness after the 10th event, and so we always get N+1.</a:t>
            </a:r>
          </a:p>
          <a:p>
            <a:r>
              <a:rPr lang="en-US" dirty="0"/>
              <a:t>	Draw attention to the flag text in the report that says: “Number of Events has Exceeded Selected Limit”</a:t>
            </a:r>
          </a:p>
          <a:p>
            <a:r>
              <a:rPr lang="en-US" dirty="0"/>
              <a:t>	Mention, that the real use of this is to stop “infinite loop” type tests</a:t>
            </a:r>
          </a:p>
          <a:p>
            <a:endParaRPr lang="en-US" dirty="0"/>
          </a:p>
          <a:p>
            <a:r>
              <a:rPr lang="en-US" dirty="0"/>
              <a:t>3.3: 1</a:t>
            </a:r>
          </a:p>
          <a:p>
            <a:r>
              <a:rPr lang="en-US" dirty="0"/>
              <a:t>3.5: 3, the VECTORCAST_INT1 value gets checked for every event except the 1st</a:t>
            </a:r>
          </a:p>
        </p:txBody>
      </p:sp>
      <p:sp>
        <p:nvSpPr>
          <p:cNvPr id="7" name="Folienbildplatzhalter 6">
            <a:extLst>
              <a:ext uri="{FF2B5EF4-FFF2-40B4-BE49-F238E27FC236}">
                <a16:creationId xmlns:a16="http://schemas.microsoft.com/office/drawing/2014/main" id="{3CDFCC4B-3A98-49BA-B072-E6DF37F97472}"/>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6820528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VC tool always runs on the host system, even when you are doing target testing</a:t>
            </a:r>
          </a:p>
          <a:p>
            <a:endParaRPr lang="en-US" dirty="0"/>
          </a:p>
          <a:p>
            <a:r>
              <a:rPr lang="en-US" dirty="0"/>
              <a:t>The test harness executable runs either on the same host, or a remote target</a:t>
            </a:r>
          </a:p>
          <a:p>
            <a:endParaRPr lang="en-US" dirty="0"/>
          </a:p>
          <a:p>
            <a:r>
              <a:rPr lang="en-US" dirty="0"/>
              <a:t>The VC test environment builder, takes in the application source code, and builds</a:t>
            </a:r>
          </a:p>
          <a:p>
            <a:r>
              <a:rPr lang="en-US" dirty="0"/>
              <a:t>The test environment, part of which is the source code for the Test Harness</a:t>
            </a:r>
          </a:p>
          <a:p>
            <a:endParaRPr lang="en-US" dirty="0"/>
          </a:p>
          <a:p>
            <a:r>
              <a:rPr lang="en-US" dirty="0"/>
              <a:t>The test harness is full featured with sophisticated capabilities built-in for data</a:t>
            </a:r>
          </a:p>
          <a:p>
            <a:r>
              <a:rPr lang="en-US" dirty="0"/>
              <a:t>Manipulation and printing, as well as fully implemented stubs</a:t>
            </a:r>
          </a:p>
          <a:p>
            <a:endParaRPr lang="en-US" dirty="0"/>
          </a:p>
          <a:p>
            <a:r>
              <a:rPr lang="en-US" dirty="0"/>
              <a:t>Because of the data driven design, the test harness executable does not have</a:t>
            </a:r>
          </a:p>
          <a:p>
            <a:r>
              <a:rPr lang="en-US" dirty="0"/>
              <a:t>To be rebuilt when you change the test code</a:t>
            </a:r>
          </a:p>
        </p:txBody>
      </p:sp>
      <p:sp>
        <p:nvSpPr>
          <p:cNvPr id="5" name="Folienbildplatzhalter 4">
            <a:extLst>
              <a:ext uri="{FF2B5EF4-FFF2-40B4-BE49-F238E27FC236}">
                <a16:creationId xmlns:a16="http://schemas.microsoft.com/office/drawing/2014/main" id="{CC8B6CA2-9420-432E-B85C-C34DBB2266C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8550634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79DD32E8-937D-4A22-869A-1BB1A81579FF}"/>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7F7886B1-4EED-4367-9F22-37726FBFD00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811856689"/>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Before starting the lab, now is a good time to do an “abstract demo”.  In other words, do a demo that is similar to what is coming up.  A good example may be the “</a:t>
            </a:r>
            <a:r>
              <a:rPr lang="en-US" dirty="0" err="1"/>
              <a:t>Add_Party_To_Waiting_List</a:t>
            </a:r>
            <a:r>
              <a:rPr lang="en-US" dirty="0"/>
              <a:t>” and “</a:t>
            </a:r>
            <a:r>
              <a:rPr lang="en-US" dirty="0" err="1"/>
              <a:t>Get_Next_Party_To_Be_Seated</a:t>
            </a:r>
            <a:r>
              <a:rPr lang="en-US" dirty="0"/>
              <a:t>” functions in the </a:t>
            </a:r>
            <a:r>
              <a:rPr lang="en-US" dirty="0" err="1"/>
              <a:t>manager.c</a:t>
            </a:r>
            <a:r>
              <a:rPr lang="en-US" dirty="0"/>
              <a:t> module.  This is a good example of why you may need to do a compound test because it makes no sense to call “</a:t>
            </a:r>
            <a:r>
              <a:rPr lang="en-US" dirty="0" err="1"/>
              <a:t>Get_Next_Party_To_Be_Seated</a:t>
            </a:r>
            <a:r>
              <a:rPr lang="en-US" dirty="0"/>
              <a:t>” without putting someone on the waiting list first.</a:t>
            </a:r>
          </a:p>
          <a:p>
            <a:r>
              <a:rPr lang="en-US" dirty="0"/>
              <a:t>…</a:t>
            </a:r>
          </a:p>
          <a:p>
            <a:r>
              <a:rPr lang="en-US" dirty="0"/>
              <a:t>This lab is a Simple Model of a Finite State Machine for a Dishwasher.  The intent of this demo is to show these features:</a:t>
            </a:r>
          </a:p>
          <a:p>
            <a:r>
              <a:rPr lang="en-US" dirty="0"/>
              <a:t>Initialization Tests</a:t>
            </a:r>
          </a:p>
          <a:p>
            <a:r>
              <a:rPr lang="en-US" dirty="0"/>
              <a:t>Auto </a:t>
            </a:r>
            <a:r>
              <a:rPr lang="en-US" dirty="0" err="1"/>
              <a:t>Init</a:t>
            </a:r>
            <a:r>
              <a:rPr lang="en-US" dirty="0"/>
              <a:t> Tests</a:t>
            </a:r>
          </a:p>
          <a:p>
            <a:r>
              <a:rPr lang="en-US" dirty="0"/>
              <a:t>Compound Tests</a:t>
            </a:r>
          </a:p>
          <a:p>
            <a:r>
              <a:rPr lang="en-US" dirty="0"/>
              <a:t>Stub By Function</a:t>
            </a:r>
          </a:p>
          <a:p>
            <a:r>
              <a:rPr lang="en-US" dirty="0"/>
              <a:t>When IDLE, the valid events are “start washing” or “stop”.</a:t>
            </a:r>
          </a:p>
          <a:p>
            <a:r>
              <a:rPr lang="en-US" dirty="0"/>
              <a:t>When Washing, the valid events are “start rinsing” or “stop”.</a:t>
            </a:r>
          </a:p>
          <a:p>
            <a:r>
              <a:rPr lang="en-US" dirty="0"/>
              <a:t>When Rinsing, the valid events are “start drying” or “stop”.</a:t>
            </a:r>
          </a:p>
          <a:p>
            <a:r>
              <a:rPr lang="en-US" dirty="0"/>
              <a:t>When Drying, the only valid event is “stop”.</a:t>
            </a:r>
          </a:p>
          <a:p>
            <a:endParaRPr lang="en-US" dirty="0"/>
          </a:p>
          <a:p>
            <a:r>
              <a:rPr lang="en-US" dirty="0"/>
              <a:t>In the code, there are additional routines that turn power on/off by setting a global variable.  The Wash/Rinse/Dry functions check that variable to make sure it’s okay to perform the cycle.  This will show how to </a:t>
            </a:r>
            <a:r>
              <a:rPr lang="en-US" dirty="0" err="1"/>
              <a:t>init</a:t>
            </a:r>
            <a:r>
              <a:rPr lang="en-US" dirty="0"/>
              <a:t> global data with an </a:t>
            </a:r>
            <a:r>
              <a:rPr lang="en-US" dirty="0" err="1"/>
              <a:t>Init</a:t>
            </a:r>
            <a:r>
              <a:rPr lang="en-US" dirty="0"/>
              <a:t> Case with a Compound, or an Auto </a:t>
            </a:r>
            <a:r>
              <a:rPr lang="en-US" dirty="0" err="1"/>
              <a:t>Init</a:t>
            </a:r>
            <a:r>
              <a:rPr lang="en-US" dirty="0"/>
              <a:t> Case without a compound.</a:t>
            </a:r>
          </a:p>
          <a:p>
            <a:endParaRPr lang="en-US" dirty="0"/>
          </a:p>
          <a:p>
            <a:r>
              <a:rPr lang="en-US" dirty="0"/>
              <a:t>Also, the Rinse Cycle code makes a call to “</a:t>
            </a:r>
            <a:r>
              <a:rPr lang="en-US" dirty="0" err="1"/>
              <a:t>check_heating_element</a:t>
            </a:r>
            <a:r>
              <a:rPr lang="en-US" dirty="0"/>
              <a:t>()” before transitioning to the Dry Cycle.  This is an opportunity to use Stub By Function because </a:t>
            </a:r>
            <a:r>
              <a:rPr lang="en-US" dirty="0" err="1"/>
              <a:t>check_heating_element</a:t>
            </a:r>
            <a:r>
              <a:rPr lang="en-US" dirty="0"/>
              <a:t>() returns an error by default.</a:t>
            </a:r>
          </a:p>
          <a:p>
            <a:r>
              <a:rPr lang="en-US" dirty="0"/>
              <a:t>Finally, a higher level Compound Test can be written to perform the entire Cycle, from IDLE thru Drying, and back to IDLE.</a:t>
            </a:r>
          </a:p>
        </p:txBody>
      </p:sp>
      <p:sp>
        <p:nvSpPr>
          <p:cNvPr id="7" name="Folienbildplatzhalter 6">
            <a:extLst>
              <a:ext uri="{FF2B5EF4-FFF2-40B4-BE49-F238E27FC236}">
                <a16:creationId xmlns:a16="http://schemas.microsoft.com/office/drawing/2014/main" id="{4538182D-C0A4-4459-BE91-F15F36C4072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54844865"/>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 Tests fail because we have not set the “powerOn” variable to True. A </a:t>
            </a:r>
            <a:r>
              <a:rPr lang="en-GB"/>
              <a:t>compound test case will be necessary</a:t>
            </a:r>
          </a:p>
          <a:p>
            <a:endParaRPr lang="en-US"/>
          </a:p>
          <a:p>
            <a:r>
              <a:rPr lang="en-GB"/>
              <a:t>- Make sure that </a:t>
            </a:r>
            <a:r>
              <a:rPr lang="en-US"/>
              <a:t>POWER_ON </a:t>
            </a:r>
            <a:r>
              <a:rPr lang="en-GB"/>
              <a:t>is called first. Suppose you get them in there in the wrong order, right click and move up/down</a:t>
            </a:r>
          </a:p>
          <a:p>
            <a:endParaRPr lang="en-US"/>
          </a:p>
          <a:p>
            <a:r>
              <a:rPr lang="en-US"/>
              <a:t>- Using a compound will solve the problem for both START_WASH &amp; START_RINSE, but it is somewhat tedious.  Is there a better way?  See next slide</a:t>
            </a:r>
          </a:p>
          <a:p>
            <a:endParaRPr lang="en-US"/>
          </a:p>
          <a:p>
            <a:endParaRPr lang="en-US"/>
          </a:p>
          <a:p>
            <a:endParaRPr lang="en-US"/>
          </a:p>
          <a:p>
            <a:endParaRPr lang="en-GB" dirty="0"/>
          </a:p>
        </p:txBody>
      </p:sp>
      <p:sp>
        <p:nvSpPr>
          <p:cNvPr id="7" name="Folienbildplatzhalter 6">
            <a:extLst>
              <a:ext uri="{FF2B5EF4-FFF2-40B4-BE49-F238E27FC236}">
                <a16:creationId xmlns:a16="http://schemas.microsoft.com/office/drawing/2014/main" id="{FA42B1A1-5DB9-46E9-B7DD-4CF8545D24E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58235404"/>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12AB3F60-0522-46A6-866F-27D3078DE923}"/>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4B27064F-5269-44C2-97E7-554A26F1FA1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4225657120"/>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Sit back and let the class solve a problem on their own.</a:t>
            </a:r>
          </a:p>
          <a:p>
            <a:endParaRPr lang="en-US"/>
          </a:p>
          <a:p>
            <a:r>
              <a:rPr lang="en-US"/>
              <a:t>Resulting compound case should look like this:</a:t>
            </a:r>
          </a:p>
          <a:p>
            <a:endParaRPr lang="en-US"/>
          </a:p>
          <a:p>
            <a:r>
              <a:rPr lang="en-US"/>
              <a:t>applyPower()</a:t>
            </a:r>
          </a:p>
          <a:p>
            <a:r>
              <a:rPr lang="en-US"/>
              <a:t>EventHandler(EVENT_START_WASH)</a:t>
            </a:r>
          </a:p>
          <a:p>
            <a:r>
              <a:rPr lang="en-US"/>
              <a:t>EventHandler(EVENT_START_RINSE)</a:t>
            </a:r>
          </a:p>
          <a:p>
            <a:r>
              <a:rPr lang="en-US"/>
              <a:t>EventHandler(EVENT_START_DRY)</a:t>
            </a:r>
          </a:p>
          <a:p>
            <a:r>
              <a:rPr lang="en-US"/>
              <a:t>EventHandler(EVENT_STOP)</a:t>
            </a:r>
          </a:p>
          <a:p>
            <a:endParaRPr lang="en-US"/>
          </a:p>
          <a:p>
            <a:r>
              <a:rPr lang="en-US"/>
              <a:t>Check for STS_ALL_GOOD as expected value on each slot and verify that the global “currentState” goes back to STATE_IDLE on the last step.</a:t>
            </a:r>
          </a:p>
          <a:p>
            <a:endParaRPr lang="en-US"/>
          </a:p>
          <a:p>
            <a:r>
              <a:rPr lang="en-US"/>
              <a:t>For Extra Credit, use “Compound Only” feature to make sure the test doesn’t get executed.</a:t>
            </a:r>
          </a:p>
          <a:p>
            <a:endParaRPr lang="en-US" dirty="0"/>
          </a:p>
        </p:txBody>
      </p:sp>
      <p:sp>
        <p:nvSpPr>
          <p:cNvPr id="7" name="Folienbildplatzhalter 6">
            <a:extLst>
              <a:ext uri="{FF2B5EF4-FFF2-40B4-BE49-F238E27FC236}">
                <a16:creationId xmlns:a16="http://schemas.microsoft.com/office/drawing/2014/main" id="{0D9A046D-2702-4DF4-9E2F-8AC9218312F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687656615"/>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Sit back and let the class solve a problem on their own.</a:t>
            </a:r>
          </a:p>
          <a:p>
            <a:endParaRPr lang="en-US"/>
          </a:p>
          <a:p>
            <a:r>
              <a:rPr lang="en-US"/>
              <a:t>Resulting compound case should look like this:</a:t>
            </a:r>
          </a:p>
          <a:p>
            <a:endParaRPr lang="en-US"/>
          </a:p>
          <a:p>
            <a:r>
              <a:rPr lang="en-US"/>
              <a:t>applyPower()</a:t>
            </a:r>
          </a:p>
          <a:p>
            <a:r>
              <a:rPr lang="en-US"/>
              <a:t>EventHandler(EVENT_START_WASH)</a:t>
            </a:r>
          </a:p>
          <a:p>
            <a:r>
              <a:rPr lang="en-US"/>
              <a:t>EventHandler(EVENT_START_RINSE)</a:t>
            </a:r>
          </a:p>
          <a:p>
            <a:r>
              <a:rPr lang="en-US"/>
              <a:t>EventHandler(EVENT_START_DRY)</a:t>
            </a:r>
          </a:p>
          <a:p>
            <a:r>
              <a:rPr lang="en-US"/>
              <a:t>EventHandler(EVENT_STOP)</a:t>
            </a:r>
          </a:p>
          <a:p>
            <a:endParaRPr lang="en-US"/>
          </a:p>
          <a:p>
            <a:r>
              <a:rPr lang="en-US"/>
              <a:t>Check for STS_ALL_GOOD as expected value on each slot and verify that the global “currentState” goes back to STATE_IDLE on the last step.</a:t>
            </a:r>
          </a:p>
          <a:p>
            <a:endParaRPr lang="en-US"/>
          </a:p>
          <a:p>
            <a:r>
              <a:rPr lang="en-US"/>
              <a:t>For Extra Credit, use “Compound Only” feature to make sure the test doesn’t get executed.</a:t>
            </a:r>
          </a:p>
          <a:p>
            <a:endParaRPr lang="en-US" dirty="0"/>
          </a:p>
        </p:txBody>
      </p:sp>
      <p:sp>
        <p:nvSpPr>
          <p:cNvPr id="7" name="Folienbildplatzhalter 6">
            <a:extLst>
              <a:ext uri="{FF2B5EF4-FFF2-40B4-BE49-F238E27FC236}">
                <a16:creationId xmlns:a16="http://schemas.microsoft.com/office/drawing/2014/main" id="{0D9A046D-2702-4DF4-9E2F-8AC9218312F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6276195"/>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6DBB3B2D-84F3-4DE6-BBAD-5E018637DCB6}"/>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A1DD8DD7-0A84-46A5-B26A-581EBF409DBA}"/>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94121933"/>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r>
              <a:rPr lang="en-US"/>
              <a:t>Step 4:  With a Range Test, you can use 1 test for 100% coverage</a:t>
            </a:r>
          </a:p>
          <a:p>
            <a:r>
              <a:rPr lang="en-US"/>
              <a:t>Otherwise, you would need 5 (worst case)</a:t>
            </a:r>
          </a:p>
          <a:p>
            <a:endParaRPr lang="en-US"/>
          </a:p>
          <a:p>
            <a:endParaRPr lang="en-US" dirty="0"/>
          </a:p>
        </p:txBody>
      </p:sp>
      <p:sp>
        <p:nvSpPr>
          <p:cNvPr id="7" name="Folienbildplatzhalter 6">
            <a:extLst>
              <a:ext uri="{FF2B5EF4-FFF2-40B4-BE49-F238E27FC236}">
                <a16:creationId xmlns:a16="http://schemas.microsoft.com/office/drawing/2014/main" id="{E9AFB1A7-9254-4D3A-B4A4-4296AC9F0E4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275523489"/>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r>
              <a:rPr lang="en-US"/>
              <a:t>The test that needs to be added, in response to #6, is the “neither of both”.  i.e., Neither Pie, Nor Cake.  This will complete 100% Branch Coverage.</a:t>
            </a:r>
          </a:p>
          <a:p>
            <a:endParaRPr lang="en-US" dirty="0"/>
          </a:p>
        </p:txBody>
      </p:sp>
      <p:sp>
        <p:nvSpPr>
          <p:cNvPr id="7" name="Folienbildplatzhalter 6">
            <a:extLst>
              <a:ext uri="{FF2B5EF4-FFF2-40B4-BE49-F238E27FC236}">
                <a16:creationId xmlns:a16="http://schemas.microsoft.com/office/drawing/2014/main" id="{D7A303C9-5241-4AE5-BF02-ADE0697AA90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75752929"/>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r>
              <a:rPr lang="en-US" dirty="0"/>
              <a:t>The </a:t>
            </a:r>
            <a:r>
              <a:rPr lang="en-US" dirty="0" err="1"/>
              <a:t>seg</a:t>
            </a:r>
            <a:r>
              <a:rPr lang="en-US" dirty="0"/>
              <a:t> fault is somewhat dependent on the RSP being used …</a:t>
            </a:r>
          </a:p>
          <a:p>
            <a:r>
              <a:rPr lang="en-US" dirty="0"/>
              <a:t>	with MinGW, you will see the </a:t>
            </a:r>
            <a:r>
              <a:rPr lang="en-US" dirty="0" err="1"/>
              <a:t>seg</a:t>
            </a:r>
            <a:r>
              <a:rPr lang="en-US" dirty="0"/>
              <a:t> fault</a:t>
            </a:r>
          </a:p>
          <a:p>
            <a:endParaRPr lang="en-US" dirty="0"/>
          </a:p>
          <a:p>
            <a:r>
              <a:rPr lang="en-US" dirty="0"/>
              <a:t>Notes:</a:t>
            </a:r>
          </a:p>
          <a:p>
            <a:pPr marL="171450" indent="-171450">
              <a:buFontTx/>
              <a:buChar char="-"/>
            </a:pPr>
            <a:r>
              <a:rPr lang="en-US" dirty="0"/>
              <a:t>The 1</a:t>
            </a:r>
            <a:r>
              <a:rPr lang="en-US" baseline="30000" dirty="0"/>
              <a:t>st</a:t>
            </a:r>
            <a:r>
              <a:rPr lang="en-US" dirty="0"/>
              <a:t> green line is not always the 1</a:t>
            </a:r>
            <a:r>
              <a:rPr lang="en-US" baseline="30000" dirty="0"/>
              <a:t>st</a:t>
            </a:r>
            <a:r>
              <a:rPr lang="en-US" dirty="0"/>
              <a:t> executed line.  i.e., the FUT may call a function above it</a:t>
            </a:r>
          </a:p>
          <a:p>
            <a:pPr marL="171450" indent="-171450">
              <a:buFontTx/>
              <a:buChar char="-"/>
            </a:pPr>
            <a:r>
              <a:rPr lang="en-US" dirty="0"/>
              <a:t>There is not guarantee of a transition of Green to Red because:</a:t>
            </a:r>
          </a:p>
          <a:p>
            <a:pPr marL="315450" lvl="1" indent="-171450"/>
            <a:r>
              <a:rPr lang="en-US" dirty="0"/>
              <a:t>Some RSPs may not upload all coverage data after a </a:t>
            </a:r>
            <a:r>
              <a:rPr lang="en-US" dirty="0" err="1"/>
              <a:t>segfault</a:t>
            </a:r>
            <a:endParaRPr lang="en-US" dirty="0"/>
          </a:p>
          <a:p>
            <a:pPr marL="315450" lvl="1" indent="-171450"/>
            <a:r>
              <a:rPr lang="en-US" dirty="0"/>
              <a:t>If the crash happens after the 1</a:t>
            </a:r>
            <a:r>
              <a:rPr lang="en-US" baseline="30000" dirty="0"/>
              <a:t>st</a:t>
            </a:r>
            <a:r>
              <a:rPr lang="en-US" dirty="0"/>
              <a:t> time thru a loop, all lines in the block will be green.</a:t>
            </a:r>
          </a:p>
          <a:p>
            <a:pPr marL="315450" lvl="1" indent="-171450"/>
            <a:endParaRPr lang="en-US" dirty="0"/>
          </a:p>
          <a:p>
            <a:endParaRPr lang="en-US" dirty="0"/>
          </a:p>
          <a:p>
            <a:endParaRPr lang="en-US" dirty="0"/>
          </a:p>
        </p:txBody>
      </p:sp>
      <p:sp>
        <p:nvSpPr>
          <p:cNvPr id="7" name="Folienbildplatzhalter 6">
            <a:extLst>
              <a:ext uri="{FF2B5EF4-FFF2-40B4-BE49-F238E27FC236}">
                <a16:creationId xmlns:a16="http://schemas.microsoft.com/office/drawing/2014/main" id="{A12EB047-0D7E-42B0-B80D-133C88D6BC0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7978890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1"/>
            <a:r>
              <a:rPr lang="en-US" dirty="0"/>
              <a:t>For C++ If no access specifier at start of class declaration then that part of the class will not be accessible</a:t>
            </a:r>
          </a:p>
          <a:p>
            <a:pPr lvl="1"/>
            <a:endParaRPr lang="en-US" dirty="0"/>
          </a:p>
          <a:p>
            <a:pPr lvl="1"/>
            <a:r>
              <a:rPr lang="en-US" dirty="0"/>
              <a:t>(C++ default access is “private”), then redefining “private” will have no affect</a:t>
            </a:r>
          </a:p>
          <a:p>
            <a:pPr lvl="2"/>
            <a:endParaRPr lang="en-US" dirty="0"/>
          </a:p>
          <a:p>
            <a:pPr lvl="1"/>
            <a:endParaRPr lang="en-US" dirty="0"/>
          </a:p>
        </p:txBody>
      </p:sp>
      <p:sp>
        <p:nvSpPr>
          <p:cNvPr id="5" name="Folienbildplatzhalter 4">
            <a:extLst>
              <a:ext uri="{FF2B5EF4-FFF2-40B4-BE49-F238E27FC236}">
                <a16:creationId xmlns:a16="http://schemas.microsoft.com/office/drawing/2014/main" id="{B1E28075-C8CD-4C6F-AA68-0EA55493117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734733452"/>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r>
              <a:rPr lang="en-US" dirty="0"/>
              <a:t>Step 5:  This is somewhat dependent on the compiler being used …</a:t>
            </a:r>
          </a:p>
          <a:p>
            <a:r>
              <a:rPr lang="en-US" dirty="0"/>
              <a:t>	with MinGW, you will see the </a:t>
            </a:r>
            <a:r>
              <a:rPr lang="en-US" dirty="0" err="1"/>
              <a:t>seg</a:t>
            </a:r>
            <a:r>
              <a:rPr lang="en-US" dirty="0"/>
              <a:t> fault</a:t>
            </a:r>
          </a:p>
          <a:p>
            <a:endParaRPr lang="en-US" dirty="0"/>
          </a:p>
          <a:p>
            <a:endParaRPr lang="en-US" dirty="0"/>
          </a:p>
        </p:txBody>
      </p:sp>
      <p:sp>
        <p:nvSpPr>
          <p:cNvPr id="7" name="Folienbildplatzhalter 6">
            <a:extLst>
              <a:ext uri="{FF2B5EF4-FFF2-40B4-BE49-F238E27FC236}">
                <a16:creationId xmlns:a16="http://schemas.microsoft.com/office/drawing/2014/main" id="{EA92BB7C-2FB1-4B52-92A2-F718482BD11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942989222"/>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19C80C4E-5F36-4531-BC6B-7C9FC7E5F22A}"/>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DF6F756E-2D82-4623-9785-56E3566B71FE}"/>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086513141"/>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2.5: Only the “return” value is shown in the report, the input parameter is suppressed</a:t>
            </a:r>
          </a:p>
          <a:p>
            <a:endParaRPr lang="en-US"/>
          </a:p>
          <a:p>
            <a:r>
              <a:rPr lang="en-US"/>
              <a:t>2.7: Only Event 2 is shown in the report</a:t>
            </a:r>
          </a:p>
          <a:p>
            <a:endParaRPr lang="en-US"/>
          </a:p>
          <a:p>
            <a:r>
              <a:rPr lang="en-US"/>
              <a:t>2.8: You can open the Tool -&gt; Options, and click the “Default”  </a:t>
            </a:r>
          </a:p>
          <a:p>
            <a:endParaRPr lang="en-US"/>
          </a:p>
          <a:p>
            <a:r>
              <a:rPr lang="en-US"/>
              <a:t>3.4:  Should get a message like: “Printed boarding pass 1234”</a:t>
            </a:r>
          </a:p>
          <a:p>
            <a:endParaRPr lang="en-US"/>
          </a:p>
          <a:p>
            <a:endParaRPr lang="en-US" dirty="0"/>
          </a:p>
        </p:txBody>
      </p:sp>
      <p:sp>
        <p:nvSpPr>
          <p:cNvPr id="7" name="Folienbildplatzhalter 6">
            <a:extLst>
              <a:ext uri="{FF2B5EF4-FFF2-40B4-BE49-F238E27FC236}">
                <a16:creationId xmlns:a16="http://schemas.microsoft.com/office/drawing/2014/main" id="{50339E13-5C4C-43DF-BBA8-E26EEEBD814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069142202"/>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2.5: Only the “return” value is shown in the report, the input parameter is suppressed</a:t>
            </a:r>
          </a:p>
          <a:p>
            <a:endParaRPr lang="en-US"/>
          </a:p>
          <a:p>
            <a:r>
              <a:rPr lang="en-US"/>
              <a:t>2.7: Only Event 2 is shown in the report</a:t>
            </a:r>
          </a:p>
          <a:p>
            <a:endParaRPr lang="en-US"/>
          </a:p>
          <a:p>
            <a:r>
              <a:rPr lang="en-US"/>
              <a:t>2.8: You can open the Tool -&gt; Options, and click the “Default”  </a:t>
            </a:r>
          </a:p>
          <a:p>
            <a:endParaRPr lang="en-US"/>
          </a:p>
          <a:p>
            <a:r>
              <a:rPr lang="en-US"/>
              <a:t>3.4:  Should get a message like: “Printed boarding pass 1234”</a:t>
            </a:r>
          </a:p>
          <a:p>
            <a:endParaRPr lang="en-US"/>
          </a:p>
          <a:p>
            <a:endParaRPr lang="en-US" dirty="0"/>
          </a:p>
        </p:txBody>
      </p:sp>
      <p:sp>
        <p:nvSpPr>
          <p:cNvPr id="7" name="Folienbildplatzhalter 6">
            <a:extLst>
              <a:ext uri="{FF2B5EF4-FFF2-40B4-BE49-F238E27FC236}">
                <a16:creationId xmlns:a16="http://schemas.microsoft.com/office/drawing/2014/main" id="{50339E13-5C4C-43DF-BBA8-E26EEEBD814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214794235"/>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2.5: Only the “return” value is shown in the report, the input parameter is suppressed</a:t>
            </a:r>
          </a:p>
          <a:p>
            <a:endParaRPr lang="en-US"/>
          </a:p>
          <a:p>
            <a:r>
              <a:rPr lang="en-US"/>
              <a:t>2.7: Only Event 2 is shown in the report</a:t>
            </a:r>
          </a:p>
          <a:p>
            <a:endParaRPr lang="en-US"/>
          </a:p>
          <a:p>
            <a:r>
              <a:rPr lang="en-US"/>
              <a:t>2.8: You can open the Tool -&gt; Options, and click the “Default”  </a:t>
            </a:r>
          </a:p>
          <a:p>
            <a:endParaRPr lang="en-US"/>
          </a:p>
          <a:p>
            <a:r>
              <a:rPr lang="en-US"/>
              <a:t>3.4:  Should get a message like: “Printed boarding pass 1234”</a:t>
            </a:r>
          </a:p>
          <a:p>
            <a:endParaRPr lang="en-US"/>
          </a:p>
          <a:p>
            <a:endParaRPr lang="en-US" dirty="0"/>
          </a:p>
        </p:txBody>
      </p:sp>
      <p:sp>
        <p:nvSpPr>
          <p:cNvPr id="7" name="Folienbildplatzhalter 6">
            <a:extLst>
              <a:ext uri="{FF2B5EF4-FFF2-40B4-BE49-F238E27FC236}">
                <a16:creationId xmlns:a16="http://schemas.microsoft.com/office/drawing/2014/main" id="{50339E13-5C4C-43DF-BBA8-E26EEEBD814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279933853"/>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   </a:t>
            </a:r>
          </a:p>
          <a:p>
            <a:endParaRPr lang="en-US" dirty="0"/>
          </a:p>
        </p:txBody>
      </p:sp>
      <p:sp>
        <p:nvSpPr>
          <p:cNvPr id="7" name="Folienbildplatzhalter 6">
            <a:extLst>
              <a:ext uri="{FF2B5EF4-FFF2-40B4-BE49-F238E27FC236}">
                <a16:creationId xmlns:a16="http://schemas.microsoft.com/office/drawing/2014/main" id="{99E2A6CB-F20A-451B-80FD-91D97303253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22278609"/>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   </a:t>
            </a:r>
          </a:p>
          <a:p>
            <a:endParaRPr lang="en-US" dirty="0"/>
          </a:p>
        </p:txBody>
      </p:sp>
      <p:sp>
        <p:nvSpPr>
          <p:cNvPr id="7" name="Folienbildplatzhalter 6">
            <a:extLst>
              <a:ext uri="{FF2B5EF4-FFF2-40B4-BE49-F238E27FC236}">
                <a16:creationId xmlns:a16="http://schemas.microsoft.com/office/drawing/2014/main" id="{99E2A6CB-F20A-451B-80FD-91D97303253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799629632"/>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2EA0E971-C3E0-4196-86D8-827BCC556ADD}"/>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E84BADDC-C52A-4336-9A32-0B827E54DB1E}"/>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589424949"/>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endParaRPr lang="en-US" dirty="0"/>
          </a:p>
        </p:txBody>
      </p:sp>
      <p:sp>
        <p:nvSpPr>
          <p:cNvPr id="7" name="Folienbildplatzhalter 6">
            <a:extLst>
              <a:ext uri="{FF2B5EF4-FFF2-40B4-BE49-F238E27FC236}">
                <a16:creationId xmlns:a16="http://schemas.microsoft.com/office/drawing/2014/main" id="{EEA53D16-B208-4421-962F-F934B6EF4CA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05784397"/>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E9613DF2-5E89-4857-8C64-B01635FA8CD6}"/>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8C32191D-84F0-4235-AFE3-FF47E80B03CD}"/>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3599468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1"/>
            <a:r>
              <a:rPr lang="en-US" dirty="0"/>
              <a:t>For C++ If no access specifier at start of class declaration then that part of the class will not be accessible</a:t>
            </a:r>
          </a:p>
          <a:p>
            <a:pPr lvl="1"/>
            <a:endParaRPr lang="en-US" dirty="0"/>
          </a:p>
          <a:p>
            <a:pPr lvl="1"/>
            <a:r>
              <a:rPr lang="en-US" dirty="0"/>
              <a:t>(C++ default access is “private”), then redefining “private” will have no affect</a:t>
            </a:r>
          </a:p>
          <a:p>
            <a:pPr lvl="2"/>
            <a:endParaRPr lang="en-US" dirty="0"/>
          </a:p>
          <a:p>
            <a:pPr lvl="1"/>
            <a:endParaRPr lang="en-US" dirty="0"/>
          </a:p>
        </p:txBody>
      </p:sp>
      <p:sp>
        <p:nvSpPr>
          <p:cNvPr id="5" name="Folienbildplatzhalter 4">
            <a:extLst>
              <a:ext uri="{FF2B5EF4-FFF2-40B4-BE49-F238E27FC236}">
                <a16:creationId xmlns:a16="http://schemas.microsoft.com/office/drawing/2014/main" id="{34DB7287-1C11-423E-853B-7CD2A91953D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362159264"/>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3B595A64-0182-4BDB-8649-B0133E0A2605}"/>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01F7ACAB-737C-4AED-ADF7-37015206A686}"/>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905064816"/>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45C47FBF-B775-42CD-B9AB-C05ADB550C88}"/>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8AFE5F02-C978-421D-BAC2-77345BC1A081}"/>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11094464"/>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66B8E649-8053-4C32-9049-6FED537B027F}"/>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9357B9C7-4AAA-4051-9B74-696A68DB56B0}"/>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534826524"/>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r>
              <a:rPr lang="en-US"/>
              <a:t>Whitebox is used so we can set expected values for the class data members</a:t>
            </a:r>
          </a:p>
          <a:p>
            <a:endParaRPr lang="en-US"/>
          </a:p>
          <a:p>
            <a:r>
              <a:rPr lang="en-US"/>
              <a:t>It does not matter what the input values are, say 1,2,3,4 for the 4 parameters</a:t>
            </a:r>
          </a:p>
          <a:p>
            <a:endParaRPr lang="en-US"/>
          </a:p>
          <a:p>
            <a:r>
              <a:rPr lang="en-US"/>
              <a:t>Note: since we are building a test case for the constructor, VC greys out the “input value” column for the sub-class and constructor</a:t>
            </a:r>
          </a:p>
          <a:p>
            <a:endParaRPr lang="en-US"/>
          </a:p>
          <a:p>
            <a:endParaRPr lang="en-US"/>
          </a:p>
          <a:p>
            <a:endParaRPr lang="en-US"/>
          </a:p>
          <a:p>
            <a:endParaRPr lang="en-US"/>
          </a:p>
          <a:p>
            <a:endParaRPr lang="en-US" dirty="0"/>
          </a:p>
        </p:txBody>
      </p:sp>
      <p:sp>
        <p:nvSpPr>
          <p:cNvPr id="7" name="Folienbildplatzhalter 6">
            <a:extLst>
              <a:ext uri="{FF2B5EF4-FFF2-40B4-BE49-F238E27FC236}">
                <a16:creationId xmlns:a16="http://schemas.microsoft.com/office/drawing/2014/main" id="{59FDE63D-A8CA-41FA-86DE-8CE3EBBE4F1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941589540"/>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67B03110-400D-4FD1-A257-6781887056AC}"/>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4FF36B48-106F-4BCA-B6A0-3E97A55BB021}"/>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160766985"/>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4.1: Set the constructor parameter to be 3,3,5, 10</a:t>
            </a:r>
          </a:p>
          <a:p>
            <a:endParaRPr lang="en-US"/>
          </a:p>
          <a:p>
            <a:r>
              <a:rPr lang="en-US"/>
              <a:t>6.1: With the default constructor, you must set the members with the data</a:t>
            </a:r>
          </a:p>
          <a:p>
            <a:r>
              <a:rPr lang="en-US"/>
              <a:t>	You have visibility to the members because you are using whitebox</a:t>
            </a:r>
          </a:p>
          <a:p>
            <a:endParaRPr lang="en-US"/>
          </a:p>
          <a:p>
            <a:r>
              <a:rPr lang="en-US"/>
              <a:t> </a:t>
            </a:r>
          </a:p>
          <a:p>
            <a:endParaRPr lang="en-US" dirty="0"/>
          </a:p>
        </p:txBody>
      </p:sp>
      <p:sp>
        <p:nvSpPr>
          <p:cNvPr id="7" name="Folienbildplatzhalter 6">
            <a:extLst>
              <a:ext uri="{FF2B5EF4-FFF2-40B4-BE49-F238E27FC236}">
                <a16:creationId xmlns:a16="http://schemas.microsoft.com/office/drawing/2014/main" id="{30309CD5-CDE2-4E89-83CB-F77199071F6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43348731"/>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Auto init test to setup the class instance eliminates some of the repetitiveness of creating member function test cases</a:t>
            </a:r>
          </a:p>
          <a:p>
            <a:endParaRPr lang="en-US"/>
          </a:p>
          <a:p>
            <a:r>
              <a:rPr lang="en-US"/>
              <a:t>In order to avoid having to specify the class instance for every member function test case, create an &lt;&lt;INIT&gt;&gt; test case that initializes the class instance and make that an auto-init  test:</a:t>
            </a:r>
          </a:p>
          <a:p>
            <a:endParaRPr lang="en-US"/>
          </a:p>
          <a:p>
            <a:r>
              <a:rPr lang="en-US"/>
              <a:t>As discussed in previous modules You can also use the auto init case to setup any other global data that will be needed by all tests</a:t>
            </a:r>
          </a:p>
          <a:p>
            <a:endParaRPr lang="en-US" dirty="0"/>
          </a:p>
        </p:txBody>
      </p:sp>
      <p:sp>
        <p:nvSpPr>
          <p:cNvPr id="7" name="Folienbildplatzhalter 6">
            <a:extLst>
              <a:ext uri="{FF2B5EF4-FFF2-40B4-BE49-F238E27FC236}">
                <a16:creationId xmlns:a16="http://schemas.microsoft.com/office/drawing/2014/main" id="{75014DB1-D7FA-4F9C-8CD8-890ECF21E7A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97399212"/>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The compound test for getArea() is more work than simply relying on the auto init test, but we want to be sure users know how to test using compounds as well.</a:t>
            </a:r>
          </a:p>
          <a:p>
            <a:endParaRPr lang="en-US"/>
          </a:p>
          <a:p>
            <a:r>
              <a:rPr lang="en-US"/>
              <a:t>You can multi-select the three test case names, and choose Compound Only all at once</a:t>
            </a:r>
          </a:p>
          <a:p>
            <a:endParaRPr lang="en-US"/>
          </a:p>
          <a:p>
            <a:endParaRPr lang="en-US" dirty="0"/>
          </a:p>
        </p:txBody>
      </p:sp>
      <p:sp>
        <p:nvSpPr>
          <p:cNvPr id="7" name="Folienbildplatzhalter 6">
            <a:extLst>
              <a:ext uri="{FF2B5EF4-FFF2-40B4-BE49-F238E27FC236}">
                <a16:creationId xmlns:a16="http://schemas.microsoft.com/office/drawing/2014/main" id="{62D9CFF5-8E52-4734-93B5-23DC8139532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627063494"/>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This is a separate environment exercise to cover the inlines options.  </a:t>
            </a:r>
          </a:p>
          <a:p>
            <a:r>
              <a:rPr lang="en-US"/>
              <a:t>Using coverage for headers is to make more apparent the occasional difficulty in testing non-member inlines or classes that consist of inlines only.</a:t>
            </a:r>
          </a:p>
          <a:p>
            <a:endParaRPr lang="en-US"/>
          </a:p>
          <a:p>
            <a:r>
              <a:rPr lang="en-US"/>
              <a:t>Note that whether a function is testable does not affect whether it is coverable</a:t>
            </a:r>
            <a:endParaRPr lang="en-US" dirty="0"/>
          </a:p>
        </p:txBody>
      </p:sp>
      <p:sp>
        <p:nvSpPr>
          <p:cNvPr id="7" name="Folienbildplatzhalter 6">
            <a:extLst>
              <a:ext uri="{FF2B5EF4-FFF2-40B4-BE49-F238E27FC236}">
                <a16:creationId xmlns:a16="http://schemas.microsoft.com/office/drawing/2014/main" id="{A9FFBD62-D11F-4119-9462-4FE0773078F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29701069"/>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27027243-C56E-4CC7-9715-562E5AA9BBA7}"/>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222B414E-3303-4AC4-84FE-7A20CEC7129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791201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2"/>
            <a:endParaRPr lang="en-US" dirty="0"/>
          </a:p>
          <a:p>
            <a:pPr lvl="1"/>
            <a:endParaRPr lang="en-US" dirty="0"/>
          </a:p>
        </p:txBody>
      </p:sp>
      <p:sp>
        <p:nvSpPr>
          <p:cNvPr id="5" name="Folienbildplatzhalter 4">
            <a:extLst>
              <a:ext uri="{FF2B5EF4-FFF2-40B4-BE49-F238E27FC236}">
                <a16:creationId xmlns:a16="http://schemas.microsoft.com/office/drawing/2014/main" id="{A8F2FD48-FA02-435B-911F-4621CF4F4622}"/>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789304439"/>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 this exercise, we’re going to look at how to test a set of APIs that open, manipulate, and close a file</a:t>
            </a:r>
          </a:p>
          <a:p>
            <a:r>
              <a:rPr lang="en-US" dirty="0"/>
              <a:t>Obviously, you cannot setup a file pointer with a static expression</a:t>
            </a:r>
          </a:p>
          <a:p>
            <a:r>
              <a:rPr lang="en-US" dirty="0"/>
              <a:t>But User Code makes this relatively easy</a:t>
            </a:r>
          </a:p>
          <a:p>
            <a:endParaRPr lang="en-US" dirty="0"/>
          </a:p>
          <a:p>
            <a:r>
              <a:rPr lang="en-US" dirty="0"/>
              <a:t>Important points: </a:t>
            </a:r>
          </a:p>
          <a:p>
            <a:r>
              <a:rPr lang="en-US" dirty="0"/>
              <a:t>We can use the return value from one function as an input value for another</a:t>
            </a:r>
          </a:p>
          <a:p>
            <a:pPr lvl="1"/>
            <a:r>
              <a:rPr lang="en-US" dirty="0"/>
              <a:t>To test all of the file APIs with the same file pointer, all Test Cases must be run consecutively within the same execution </a:t>
            </a:r>
          </a:p>
          <a:p>
            <a:pPr lvl="2"/>
            <a:r>
              <a:rPr lang="en-US" dirty="0"/>
              <a:t>Compound Test Cases to the rescue!</a:t>
            </a:r>
          </a:p>
          <a:p>
            <a:pPr lvl="1"/>
            <a:r>
              <a:rPr lang="en-US" dirty="0"/>
              <a:t>Did you remember to set the simple test cases as compound only?</a:t>
            </a:r>
          </a:p>
          <a:p>
            <a:endParaRPr lang="en-US" dirty="0"/>
          </a:p>
        </p:txBody>
      </p:sp>
      <p:sp>
        <p:nvSpPr>
          <p:cNvPr id="7" name="Folienbildplatzhalter 6">
            <a:extLst>
              <a:ext uri="{FF2B5EF4-FFF2-40B4-BE49-F238E27FC236}">
                <a16:creationId xmlns:a16="http://schemas.microsoft.com/office/drawing/2014/main" id="{73DFADF1-E463-45A5-BA5D-CAECB1B5053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967998914"/>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r>
              <a:rPr lang="en-US" dirty="0"/>
              <a:t>Note that it’s always a good idea to have </a:t>
            </a:r>
            <a:r>
              <a:rPr lang="en-US" dirty="0" err="1"/>
              <a:t>atleast</a:t>
            </a:r>
            <a:r>
              <a:rPr lang="en-US" dirty="0"/>
              <a:t> 1 expected value on each slot in the compound.  It makes debugging the test case much easier.</a:t>
            </a:r>
          </a:p>
          <a:p>
            <a:endParaRPr lang="en-US" dirty="0"/>
          </a:p>
        </p:txBody>
      </p:sp>
      <p:sp>
        <p:nvSpPr>
          <p:cNvPr id="7" name="Folienbildplatzhalter 6">
            <a:extLst>
              <a:ext uri="{FF2B5EF4-FFF2-40B4-BE49-F238E27FC236}">
                <a16:creationId xmlns:a16="http://schemas.microsoft.com/office/drawing/2014/main" id="{73DFADF1-E463-45A5-BA5D-CAECB1B5053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574256607"/>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Test for </a:t>
            </a:r>
            <a:r>
              <a:rPr lang="en-US" dirty="0" err="1"/>
              <a:t>ReadLine</a:t>
            </a:r>
            <a:r>
              <a:rPr lang="en-US" dirty="0"/>
              <a:t>:</a:t>
            </a:r>
          </a:p>
          <a:p>
            <a:pPr lvl="1"/>
            <a:r>
              <a:rPr lang="en-US" dirty="0"/>
              <a:t>Still using return value of </a:t>
            </a:r>
            <a:r>
              <a:rPr lang="en-US" dirty="0" err="1"/>
              <a:t>OpenFile</a:t>
            </a:r>
            <a:r>
              <a:rPr lang="en-US" dirty="0"/>
              <a:t> for </a:t>
            </a:r>
            <a:r>
              <a:rPr lang="en-US" dirty="0" err="1"/>
              <a:t>fp</a:t>
            </a:r>
            <a:r>
              <a:rPr lang="en-US" dirty="0"/>
              <a:t>, but need new </a:t>
            </a:r>
            <a:r>
              <a:rPr lang="en-US" dirty="0" err="1"/>
              <a:t>OpenFile</a:t>
            </a:r>
            <a:r>
              <a:rPr lang="en-US" dirty="0"/>
              <a:t> test case to open file in “F_READ” mode</a:t>
            </a:r>
          </a:p>
          <a:p>
            <a:pPr lvl="1"/>
            <a:r>
              <a:rPr lang="en-US" dirty="0"/>
              <a:t>Test case for </a:t>
            </a:r>
            <a:r>
              <a:rPr lang="en-US" dirty="0" err="1"/>
              <a:t>ReadLine</a:t>
            </a:r>
            <a:r>
              <a:rPr lang="en-US" dirty="0"/>
              <a:t> is tricky</a:t>
            </a:r>
          </a:p>
          <a:p>
            <a:pPr lvl="2"/>
            <a:r>
              <a:rPr lang="en-US" dirty="0"/>
              <a:t>Need to pass in a string for input parameter that is long enough to hold incoming value. </a:t>
            </a:r>
          </a:p>
          <a:p>
            <a:pPr lvl="3"/>
            <a:r>
              <a:rPr lang="en-US" dirty="0"/>
              <a:t>Q: How large should we make the input allocation? </a:t>
            </a:r>
          </a:p>
          <a:p>
            <a:pPr lvl="3"/>
            <a:r>
              <a:rPr lang="en-US" dirty="0"/>
              <a:t>A: At least as big as our expected output, but for a general solution as large as the function uses – 100 characters.</a:t>
            </a:r>
          </a:p>
          <a:p>
            <a:pPr lvl="2"/>
            <a:r>
              <a:rPr lang="en-US" dirty="0"/>
              <a:t>Several ways to accomplish allocation, but easiest is to pass in a long string of garbage (“</a:t>
            </a:r>
            <a:r>
              <a:rPr lang="en-US" dirty="0" err="1"/>
              <a:t>xxxxxxx</a:t>
            </a:r>
            <a:r>
              <a:rPr lang="en-US" dirty="0"/>
              <a:t>….”) and then expect correct output value</a:t>
            </a:r>
          </a:p>
          <a:p>
            <a:pPr lvl="1"/>
            <a:r>
              <a:rPr lang="en-US" dirty="0"/>
              <a:t>Build a compound test case for </a:t>
            </a:r>
            <a:r>
              <a:rPr lang="en-US" dirty="0" err="1"/>
              <a:t>OpenFile</a:t>
            </a:r>
            <a:r>
              <a:rPr lang="en-US" dirty="0"/>
              <a:t> (in read mode), </a:t>
            </a:r>
            <a:r>
              <a:rPr lang="en-US" dirty="0" err="1"/>
              <a:t>ReadLine</a:t>
            </a:r>
            <a:r>
              <a:rPr lang="en-US" dirty="0"/>
              <a:t>, and </a:t>
            </a:r>
            <a:r>
              <a:rPr lang="en-US" dirty="0" err="1"/>
              <a:t>CloseFile</a:t>
            </a:r>
            <a:endParaRPr lang="en-US" dirty="0"/>
          </a:p>
          <a:p>
            <a:pPr lvl="1"/>
            <a:r>
              <a:rPr lang="en-US" dirty="0"/>
              <a:t>Set all simple tests as “Compound Only”</a:t>
            </a:r>
          </a:p>
          <a:p>
            <a:pPr marL="0" lvl="1" indent="0">
              <a:buNone/>
            </a:pPr>
            <a:endParaRPr lang="en-US" dirty="0"/>
          </a:p>
          <a:p>
            <a:pPr marL="0" lvl="1" indent="0">
              <a:buNone/>
            </a:pPr>
            <a:r>
              <a:rPr lang="en-US" dirty="0"/>
              <a:t>Other ways to allocate the string:</a:t>
            </a:r>
          </a:p>
          <a:p>
            <a:pPr marL="372600" lvl="2" indent="-228600">
              <a:buFont typeface="+mj-lt"/>
              <a:buAutoNum type="arabicParenR"/>
            </a:pPr>
            <a:r>
              <a:rPr lang="en-US" dirty="0"/>
              <a:t>Change </a:t>
            </a:r>
            <a:r>
              <a:rPr lang="en-US" dirty="0" err="1"/>
              <a:t>StringDisplayMode</a:t>
            </a:r>
            <a:r>
              <a:rPr lang="en-US" dirty="0"/>
              <a:t> to pointer, but this is cumbersome because you have to enter the chars individually</a:t>
            </a:r>
          </a:p>
          <a:p>
            <a:pPr marL="372600" lvl="2" indent="-228600">
              <a:buFont typeface="+mj-lt"/>
              <a:buAutoNum type="arabicParenR"/>
            </a:pPr>
            <a:r>
              <a:rPr lang="en-US" dirty="0"/>
              <a:t>Write user code on the input side to do a manual malloc.  This seems to be the most flexible approach</a:t>
            </a:r>
          </a:p>
          <a:p>
            <a:pPr marL="0" lvl="1" indent="0">
              <a:buNone/>
            </a:pPr>
            <a:endParaRPr lang="en-US" dirty="0"/>
          </a:p>
          <a:p>
            <a:pPr lvl="0"/>
            <a:r>
              <a:rPr lang="en-US" dirty="0"/>
              <a:t>Note on the last question.  The reason that only entering 1 X still seems to work is that VectorCAST allocates a buffer of 2 bytes (for the char plus the null), and when the write occurs, that buffer gets overrun.  However, you are just overrunning the heap and it probably won’t be a problem unless the additional mallocs/frees were used.  Definitely something you don’t want to do, but you get away with it here.</a:t>
            </a:r>
          </a:p>
          <a:p>
            <a:endParaRPr lang="en-US" dirty="0"/>
          </a:p>
        </p:txBody>
      </p:sp>
      <p:sp>
        <p:nvSpPr>
          <p:cNvPr id="7" name="Folienbildplatzhalter 6">
            <a:extLst>
              <a:ext uri="{FF2B5EF4-FFF2-40B4-BE49-F238E27FC236}">
                <a16:creationId xmlns:a16="http://schemas.microsoft.com/office/drawing/2014/main" id="{E10C7991-4825-43D2-A95E-93CA9719E98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59824347"/>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What we’re looking at: </a:t>
            </a:r>
          </a:p>
          <a:p>
            <a:r>
              <a:rPr lang="en-US"/>
              <a:t>Q: “How do I create tests that have complex inputs?” </a:t>
            </a:r>
          </a:p>
          <a:p>
            <a:r>
              <a:rPr lang="en-US"/>
              <a:t>A: “Parameter and Test Case User Code allow you to handle complex cases.” </a:t>
            </a:r>
          </a:p>
          <a:p>
            <a:endParaRPr lang="en-US"/>
          </a:p>
          <a:p>
            <a:r>
              <a:rPr lang="en-US"/>
              <a:t>Important points: </a:t>
            </a:r>
          </a:p>
          <a:p>
            <a:pPr lvl="1"/>
            <a:r>
              <a:rPr lang="en-US"/>
              <a:t>Test Case User Code is useful to run code prior to the Test Case function executing, or to clean up after the test completes</a:t>
            </a:r>
          </a:p>
          <a:p>
            <a:endParaRPr lang="en-US" dirty="0"/>
          </a:p>
        </p:txBody>
      </p:sp>
      <p:sp>
        <p:nvSpPr>
          <p:cNvPr id="7" name="Folienbildplatzhalter 6">
            <a:extLst>
              <a:ext uri="{FF2B5EF4-FFF2-40B4-BE49-F238E27FC236}">
                <a16:creationId xmlns:a16="http://schemas.microsoft.com/office/drawing/2014/main" id="{200FD965-6F6E-43A5-8096-7C67769A26E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02746392"/>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856CE7C9-8547-4171-A1E4-E3466E84EC19}"/>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0214555C-BC4A-441B-A399-E9F3A4AFAEE8}"/>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8999347"/>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User Globals Setup:</a:t>
            </a:r>
          </a:p>
          <a:p>
            <a:endParaRPr lang="en-US"/>
          </a:p>
          <a:p>
            <a:r>
              <a:rPr lang="en-US"/>
              <a:t>What we’re looking at: </a:t>
            </a:r>
          </a:p>
          <a:p>
            <a:r>
              <a:rPr lang="en-US"/>
              <a:t>Q: “How do I handle functions that take “void *” parameters?” </a:t>
            </a:r>
          </a:p>
          <a:p>
            <a:r>
              <a:rPr lang="en-US"/>
              <a:t>A: “Create a User Global of the right type to hold the input parameter.” </a:t>
            </a:r>
          </a:p>
          <a:p>
            <a:endParaRPr lang="en-US"/>
          </a:p>
          <a:p>
            <a:r>
              <a:rPr lang="en-US"/>
              <a:t>Don’t forget: </a:t>
            </a:r>
          </a:p>
          <a:p>
            <a:r>
              <a:rPr lang="en-US"/>
              <a:t>User Globals need VCAST_USER_GLOBALS_EXTERN  macro to ensure proper harness link</a:t>
            </a:r>
          </a:p>
          <a:p>
            <a:r>
              <a:rPr lang="en-US"/>
              <a:t>But they do not need to be inside the extern “C” block (for mixed c/c++ environments they do)</a:t>
            </a:r>
          </a:p>
          <a:p>
            <a:endParaRPr lang="en-US"/>
          </a:p>
          <a:p>
            <a:r>
              <a:rPr lang="en-US"/>
              <a:t>Declarations should look like this:</a:t>
            </a:r>
          </a:p>
          <a:p>
            <a:r>
              <a:rPr lang="en-US"/>
              <a:t>VCAST_USER_GLOBALS_EXTERN AltitudeCmdT myAltitude;</a:t>
            </a:r>
          </a:p>
          <a:p>
            <a:r>
              <a:rPr lang="en-US"/>
              <a:t>VCAST_USER_GLOBALS_EXTERN CourseCmdT myCourse;</a:t>
            </a:r>
          </a:p>
          <a:p>
            <a:endParaRPr lang="en-US"/>
          </a:p>
          <a:p>
            <a:r>
              <a:rPr lang="en-US"/>
              <a:t>Test Case Setup</a:t>
            </a:r>
          </a:p>
          <a:p>
            <a:r>
              <a:rPr lang="en-US"/>
              <a:t>You need 4 tests.</a:t>
            </a:r>
          </a:p>
          <a:p>
            <a:r>
              <a:rPr lang="en-US"/>
              <a:t>Here is an example Test Script:</a:t>
            </a:r>
          </a:p>
          <a:p>
            <a:r>
              <a:rPr lang="en-US"/>
              <a:t>	InstructorFiles: ProcessMessage.tst</a:t>
            </a:r>
          </a:p>
          <a:p>
            <a:endParaRPr lang="en-US" dirty="0"/>
          </a:p>
        </p:txBody>
      </p:sp>
      <p:sp>
        <p:nvSpPr>
          <p:cNvPr id="7" name="Folienbildplatzhalter 6">
            <a:extLst>
              <a:ext uri="{FF2B5EF4-FFF2-40B4-BE49-F238E27FC236}">
                <a16:creationId xmlns:a16="http://schemas.microsoft.com/office/drawing/2014/main" id="{0BE6E5AD-FB61-46F2-BDB7-80AEB01A8FC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2565173"/>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User Globals Setup:</a:t>
            </a:r>
          </a:p>
          <a:p>
            <a:endParaRPr lang="en-US"/>
          </a:p>
          <a:p>
            <a:r>
              <a:rPr lang="en-US"/>
              <a:t>What we’re looking at: </a:t>
            </a:r>
          </a:p>
          <a:p>
            <a:r>
              <a:rPr lang="en-US"/>
              <a:t>Q: “How do I handle functions that take “void *” parameters?” </a:t>
            </a:r>
          </a:p>
          <a:p>
            <a:r>
              <a:rPr lang="en-US"/>
              <a:t>A: “Create a User Global of the right type to hold the input parameter.” </a:t>
            </a:r>
          </a:p>
          <a:p>
            <a:endParaRPr lang="en-US"/>
          </a:p>
          <a:p>
            <a:r>
              <a:rPr lang="en-US"/>
              <a:t>Don’t forget: </a:t>
            </a:r>
          </a:p>
          <a:p>
            <a:r>
              <a:rPr lang="en-US"/>
              <a:t>User Globals need VCAST_USER_GLOBALS_EXTERN  macro to ensure proper harness link</a:t>
            </a:r>
          </a:p>
          <a:p>
            <a:r>
              <a:rPr lang="en-US"/>
              <a:t>But they do not need to be inside the extern “C” block (for mixed c/c++ environments they do)</a:t>
            </a:r>
          </a:p>
          <a:p>
            <a:endParaRPr lang="en-US"/>
          </a:p>
          <a:p>
            <a:r>
              <a:rPr lang="en-US"/>
              <a:t>Declarations should look like this:</a:t>
            </a:r>
          </a:p>
          <a:p>
            <a:r>
              <a:rPr lang="en-US"/>
              <a:t>VCAST_USER_GLOBALS_EXTERN AltitudeCmdT myAltitude;</a:t>
            </a:r>
          </a:p>
          <a:p>
            <a:r>
              <a:rPr lang="en-US"/>
              <a:t>VCAST_USER_GLOBALS_EXTERN CourseCmdT myCourse;</a:t>
            </a:r>
          </a:p>
          <a:p>
            <a:endParaRPr lang="en-US"/>
          </a:p>
          <a:p>
            <a:r>
              <a:rPr lang="en-US"/>
              <a:t>Test Case Setup</a:t>
            </a:r>
          </a:p>
          <a:p>
            <a:r>
              <a:rPr lang="en-US"/>
              <a:t>You need 4 tests.</a:t>
            </a:r>
          </a:p>
          <a:p>
            <a:r>
              <a:rPr lang="en-US"/>
              <a:t>Here is an example Test Script:</a:t>
            </a:r>
          </a:p>
          <a:p>
            <a:r>
              <a:rPr lang="en-US"/>
              <a:t>	InstructorFiles: ProcessMessage.tst</a:t>
            </a:r>
          </a:p>
          <a:p>
            <a:endParaRPr lang="en-US" dirty="0"/>
          </a:p>
        </p:txBody>
      </p:sp>
      <p:sp>
        <p:nvSpPr>
          <p:cNvPr id="7" name="Folienbildplatzhalter 6">
            <a:extLst>
              <a:ext uri="{FF2B5EF4-FFF2-40B4-BE49-F238E27FC236}">
                <a16:creationId xmlns:a16="http://schemas.microsoft.com/office/drawing/2014/main" id="{92F34ECD-D1A4-458B-8E07-01DC7EB1A32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685740704"/>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User Globals Setup:</a:t>
            </a:r>
          </a:p>
          <a:p>
            <a:endParaRPr lang="en-US"/>
          </a:p>
          <a:p>
            <a:r>
              <a:rPr lang="en-US"/>
              <a:t>What we’re looking at: </a:t>
            </a:r>
          </a:p>
          <a:p>
            <a:r>
              <a:rPr lang="en-US"/>
              <a:t>Q: “How do I handle functions that take “void *” parameters?” </a:t>
            </a:r>
          </a:p>
          <a:p>
            <a:r>
              <a:rPr lang="en-US"/>
              <a:t>A: “Create a User Global of the right type to hold the input parameter.” </a:t>
            </a:r>
          </a:p>
          <a:p>
            <a:endParaRPr lang="en-US"/>
          </a:p>
          <a:p>
            <a:r>
              <a:rPr lang="en-US"/>
              <a:t>Don’t forget: </a:t>
            </a:r>
          </a:p>
          <a:p>
            <a:r>
              <a:rPr lang="en-US"/>
              <a:t>User Globals need VCAST_USER_GLOBALS_EXTERN  macro to ensure proper harness link</a:t>
            </a:r>
          </a:p>
          <a:p>
            <a:r>
              <a:rPr lang="en-US"/>
              <a:t>But they do not need to be inside the extern “C” block (for mixed c/c++ environments they do)</a:t>
            </a:r>
          </a:p>
          <a:p>
            <a:endParaRPr lang="en-US"/>
          </a:p>
          <a:p>
            <a:r>
              <a:rPr lang="en-US"/>
              <a:t>Declarations should look like this:</a:t>
            </a:r>
          </a:p>
          <a:p>
            <a:r>
              <a:rPr lang="en-US"/>
              <a:t>VCAST_USER_GLOBALS_EXTERN AltitudeCmdT myAltitude;</a:t>
            </a:r>
          </a:p>
          <a:p>
            <a:r>
              <a:rPr lang="en-US"/>
              <a:t>VCAST_USER_GLOBALS_EXTERN CourseCmdT myCourse;</a:t>
            </a:r>
          </a:p>
          <a:p>
            <a:endParaRPr lang="en-US"/>
          </a:p>
          <a:p>
            <a:r>
              <a:rPr lang="en-US"/>
              <a:t>Test Case Setup</a:t>
            </a:r>
          </a:p>
          <a:p>
            <a:r>
              <a:rPr lang="en-US"/>
              <a:t>You need 4 tests.</a:t>
            </a:r>
          </a:p>
          <a:p>
            <a:r>
              <a:rPr lang="en-US"/>
              <a:t>Here is an example Test Script:</a:t>
            </a:r>
          </a:p>
          <a:p>
            <a:r>
              <a:rPr lang="en-US"/>
              <a:t>	InstructorFiles: ProcessMessage.tst</a:t>
            </a:r>
          </a:p>
          <a:p>
            <a:endParaRPr lang="en-US" dirty="0"/>
          </a:p>
        </p:txBody>
      </p:sp>
      <p:sp>
        <p:nvSpPr>
          <p:cNvPr id="7" name="Folienbildplatzhalter 6">
            <a:extLst>
              <a:ext uri="{FF2B5EF4-FFF2-40B4-BE49-F238E27FC236}">
                <a16:creationId xmlns:a16="http://schemas.microsoft.com/office/drawing/2014/main" id="{0FCDD1FC-3DB5-4441-85BE-A693E817C36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038787251"/>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A6492E48-CA5E-44F3-8F2D-10827E8C8EEB}"/>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6E741715-3052-4F5D-9CE9-A1C2CA05608A}"/>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266792058"/>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&lt;&lt;abstract&gt;&gt; will appear under “Shape instance” because no concrete subclasses exist within the UUT translation unit</a:t>
            </a:r>
          </a:p>
          <a:p>
            <a:endParaRPr lang="en-US" dirty="0"/>
          </a:p>
          <a:p>
            <a:r>
              <a:rPr lang="en-US" dirty="0" err="1"/>
              <a:t>DummyShape</a:t>
            </a:r>
            <a:r>
              <a:rPr lang="en-US" dirty="0"/>
              <a:t> must override all pure virtual functions of Shape to make it a concrete subclass</a:t>
            </a:r>
          </a:p>
          <a:p>
            <a:endParaRPr lang="en-US" dirty="0"/>
          </a:p>
          <a:p>
            <a:r>
              <a:rPr lang="en-US" dirty="0"/>
              <a:t>Hopefully they remember where to put this, that is the point of the lab!!</a:t>
            </a:r>
          </a:p>
          <a:p>
            <a:endParaRPr lang="en-US" dirty="0"/>
          </a:p>
          <a:p>
            <a:r>
              <a:rPr lang="en-US" dirty="0"/>
              <a:t>It goes into Unit Appendix User Code.  Environment -&gt; User Code -&gt; Edit</a:t>
            </a:r>
          </a:p>
          <a:p>
            <a:endParaRPr lang="en-US" dirty="0"/>
          </a:p>
          <a:p>
            <a:r>
              <a:rPr lang="en-US" dirty="0"/>
              <a:t>#including header files gives VectorCAST enough information to create an instance of the child.  </a:t>
            </a:r>
          </a:p>
          <a:p>
            <a:endParaRPr lang="en-US" dirty="0"/>
          </a:p>
          <a:p>
            <a:r>
              <a:rPr lang="en-US" dirty="0"/>
              <a:t>The tool does not need access to the definitions of the member functions – they will be stubbed in necessary.</a:t>
            </a:r>
          </a:p>
          <a:p>
            <a:endParaRPr lang="en-US" dirty="0"/>
          </a:p>
          <a:p>
            <a:endParaRPr lang="en-US" dirty="0"/>
          </a:p>
        </p:txBody>
      </p:sp>
      <p:sp>
        <p:nvSpPr>
          <p:cNvPr id="7" name="Folienbildplatzhalter 6">
            <a:extLst>
              <a:ext uri="{FF2B5EF4-FFF2-40B4-BE49-F238E27FC236}">
                <a16:creationId xmlns:a16="http://schemas.microsoft.com/office/drawing/2014/main" id="{27191B72-C18B-4FF1-8E31-AC768416C2B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811436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4143430" y="-1106784"/>
            <a:ext cx="3171773" cy="45273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67" name="Rectangle 3"/>
          <p:cNvSpPr>
            <a:spLocks noChangeArrowheads="1"/>
          </p:cNvSpPr>
          <p:nvPr/>
        </p:nvSpPr>
        <p:spPr bwMode="auto">
          <a:xfrm>
            <a:off x="4143430" y="8025302"/>
            <a:ext cx="3171773" cy="44975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19" tIns="0" rIns="18219" bIns="0" anchor="b"/>
          <a:lstStyle/>
          <a:p>
            <a:pPr algn="r" defTabSz="727372" eaLnBrk="0" hangingPunct="0">
              <a:spcBef>
                <a:spcPct val="0"/>
              </a:spcBef>
            </a:pPr>
            <a:r>
              <a:rPr lang="de-DE" sz="900" i="1" dirty="0">
                <a:latin typeface="Times New Roman" pitchFamily="18" charset="0"/>
              </a:rPr>
              <a:t>1</a:t>
            </a:r>
          </a:p>
        </p:txBody>
      </p:sp>
      <p:sp>
        <p:nvSpPr>
          <p:cNvPr id="62468" name="Rectangle 4"/>
          <p:cNvSpPr>
            <a:spLocks noChangeArrowheads="1"/>
          </p:cNvSpPr>
          <p:nvPr/>
        </p:nvSpPr>
        <p:spPr bwMode="auto">
          <a:xfrm>
            <a:off x="-1635" y="8025302"/>
            <a:ext cx="3170139" cy="44975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69" name="Rectangle 5"/>
          <p:cNvSpPr>
            <a:spLocks noChangeArrowheads="1"/>
          </p:cNvSpPr>
          <p:nvPr/>
        </p:nvSpPr>
        <p:spPr bwMode="auto">
          <a:xfrm>
            <a:off x="-1635" y="-1106784"/>
            <a:ext cx="3170139" cy="45273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71" name="Rectangle 7"/>
          <p:cNvSpPr>
            <a:spLocks noGrp="1" noChangeArrowheads="1"/>
          </p:cNvSpPr>
          <p:nvPr>
            <p:ph type="body" idx="1"/>
          </p:nvPr>
        </p:nvSpPr>
        <p:spPr/>
        <p:txBody>
          <a:bodyPr/>
          <a:lstStyle/>
          <a:p>
            <a:r>
              <a:rPr lang="en-US"/>
              <a:t>This slide is hidden, but it may be a good idea to show this slide and put in the contact info for the local sales team.</a:t>
            </a:r>
          </a:p>
          <a:p>
            <a:endParaRPr lang="en-US" dirty="0"/>
          </a:p>
        </p:txBody>
      </p:sp>
      <p:sp>
        <p:nvSpPr>
          <p:cNvPr id="3" name="Folienbildplatzhalter 2">
            <a:extLst>
              <a:ext uri="{FF2B5EF4-FFF2-40B4-BE49-F238E27FC236}">
                <a16:creationId xmlns:a16="http://schemas.microsoft.com/office/drawing/2014/main" id="{C7C26F2E-C8FE-487A-9A15-62CA5AC0B77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23500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For this module we are going to use the manual configuration approach to get you familiar with the concepts</a:t>
            </a:r>
          </a:p>
          <a:p>
            <a:r>
              <a:rPr lang="en-US" dirty="0"/>
              <a:t>Just going to show the minimum steps needed</a:t>
            </a:r>
          </a:p>
          <a:p>
            <a:endParaRPr lang="en-US" dirty="0"/>
          </a:p>
          <a:p>
            <a:r>
              <a:rPr lang="en-US" dirty="0"/>
              <a:t>The wizard window</a:t>
            </a:r>
          </a:p>
          <a:p>
            <a:pPr lvl="1"/>
            <a:r>
              <a:rPr lang="en-US" dirty="0"/>
              <a:t>Multiple Steps</a:t>
            </a:r>
          </a:p>
          <a:p>
            <a:pPr lvl="1"/>
            <a:r>
              <a:rPr lang="en-US" dirty="0"/>
              <a:t>Red means that all required information is not filled in</a:t>
            </a:r>
          </a:p>
          <a:p>
            <a:pPr lvl="2"/>
            <a:r>
              <a:rPr lang="en-US" dirty="0"/>
              <a:t>Next button will not work when the current step is Red</a:t>
            </a:r>
          </a:p>
          <a:p>
            <a:pPr lvl="1"/>
            <a:r>
              <a:rPr lang="en-US" dirty="0"/>
              <a:t>First step is to choose the compiler</a:t>
            </a:r>
          </a:p>
          <a:p>
            <a:pPr lvl="1"/>
            <a:r>
              <a:rPr lang="en-US" dirty="0"/>
              <a:t>Click on the Compiler button to access a tree of supported compilers organized by compiler family</a:t>
            </a:r>
          </a:p>
          <a:p>
            <a:pPr lvl="1"/>
            <a:endParaRPr lang="en-US" dirty="0"/>
          </a:p>
          <a:p>
            <a:pPr lvl="1"/>
            <a:r>
              <a:rPr lang="en-US" dirty="0"/>
              <a:t>If a field is surrounded by a red border there is a problem with that field</a:t>
            </a:r>
          </a:p>
          <a:p>
            <a:pPr lvl="2"/>
            <a:r>
              <a:rPr lang="en-US" dirty="0"/>
              <a:t>if you hover over that area a tool tip will explain the problem</a:t>
            </a:r>
          </a:p>
          <a:p>
            <a:pPr lvl="1"/>
            <a:endParaRPr lang="en-US" dirty="0"/>
          </a:p>
          <a:p>
            <a:pPr lvl="1"/>
            <a:r>
              <a:rPr lang="en-US" dirty="0"/>
              <a:t>When you choose a compiler, we will check if the compiler is on your PATH</a:t>
            </a:r>
          </a:p>
          <a:p>
            <a:pPr lvl="2"/>
            <a:r>
              <a:rPr lang="en-US" dirty="0"/>
              <a:t>if not, you will have to quit VC and set your path</a:t>
            </a:r>
          </a:p>
          <a:p>
            <a:pPr lvl="2"/>
            <a:r>
              <a:rPr lang="en-US" dirty="0"/>
              <a:t>Or create a startup file to set your path and then start VC</a:t>
            </a:r>
          </a:p>
        </p:txBody>
      </p:sp>
      <p:sp>
        <p:nvSpPr>
          <p:cNvPr id="5" name="Folienbildplatzhalter 4">
            <a:extLst>
              <a:ext uri="{FF2B5EF4-FFF2-40B4-BE49-F238E27FC236}">
                <a16:creationId xmlns:a16="http://schemas.microsoft.com/office/drawing/2014/main" id="{3F2BD654-8D6D-49CF-9B80-F3033E4E956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288168269"/>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All we are trying to prove here is that you cannot test Shape::getX without a concrete subclass because you cannot initialize the class instance.  </a:t>
            </a:r>
          </a:p>
          <a:p>
            <a:endParaRPr lang="en-US"/>
          </a:p>
          <a:p>
            <a:r>
              <a:rPr lang="en-US"/>
              <a:t>The steps to get a passing test case are just icing on the cake.</a:t>
            </a:r>
            <a:endParaRPr lang="en-US" dirty="0"/>
          </a:p>
        </p:txBody>
      </p:sp>
      <p:sp>
        <p:nvSpPr>
          <p:cNvPr id="7" name="Folienbildplatzhalter 6">
            <a:extLst>
              <a:ext uri="{FF2B5EF4-FFF2-40B4-BE49-F238E27FC236}">
                <a16:creationId xmlns:a16="http://schemas.microsoft.com/office/drawing/2014/main" id="{28DC24E7-F181-4563-8344-0DFC605ED4C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794465097"/>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2: There are no testable functions because no template instances exist within the UUT.  </a:t>
            </a:r>
          </a:p>
          <a:p>
            <a:endParaRPr lang="en-US" dirty="0"/>
          </a:p>
          <a:p>
            <a:r>
              <a:rPr lang="en-US" dirty="0"/>
              <a:t>The user must add an instance for testable functions to be displayed. </a:t>
            </a:r>
          </a:p>
          <a:p>
            <a:endParaRPr lang="en-US" dirty="0"/>
          </a:p>
          <a:p>
            <a:r>
              <a:rPr lang="en-US" dirty="0"/>
              <a:t>If an instance existed within the UUT, it would have been displayed and no user code would have been necessary</a:t>
            </a:r>
          </a:p>
          <a:p>
            <a:endParaRPr lang="en-US" dirty="0"/>
          </a:p>
          <a:p>
            <a:r>
              <a:rPr lang="en-US" dirty="0"/>
              <a:t>4 and 5: 	Insert these declarations into the Unit Appendix User Code</a:t>
            </a:r>
          </a:p>
          <a:p>
            <a:r>
              <a:rPr lang="en-US" dirty="0"/>
              <a:t>	Environment -&gt; User Code -&gt; Edit</a:t>
            </a:r>
          </a:p>
          <a:p>
            <a:endParaRPr lang="en-US" dirty="0"/>
          </a:p>
          <a:p>
            <a:r>
              <a:rPr lang="en-US" dirty="0"/>
              <a:t>	Notice that we use two different types of syntax!</a:t>
            </a:r>
          </a:p>
          <a:p>
            <a:endParaRPr lang="en-US" dirty="0"/>
          </a:p>
          <a:p>
            <a:r>
              <a:rPr lang="en-US" dirty="0"/>
              <a:t>7. In general, users will test templates with a representative sub-set of possible instantiating types.</a:t>
            </a:r>
          </a:p>
          <a:p>
            <a:endParaRPr lang="en-US" dirty="0"/>
          </a:p>
        </p:txBody>
      </p:sp>
      <p:sp>
        <p:nvSpPr>
          <p:cNvPr id="7" name="Folienbildplatzhalter 6">
            <a:extLst>
              <a:ext uri="{FF2B5EF4-FFF2-40B4-BE49-F238E27FC236}">
                <a16:creationId xmlns:a16="http://schemas.microsoft.com/office/drawing/2014/main" id="{16CA8179-4B96-4943-8F1C-62613AE36AB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888530015"/>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The point here is to show that coverage is not instance-specific (unless, of course, there is a template specialization)</a:t>
            </a:r>
          </a:p>
          <a:p>
            <a:endParaRPr lang="en-US"/>
          </a:p>
          <a:p>
            <a:r>
              <a:rPr lang="en-US"/>
              <a:t>Also to show that the coverage of the template is cumulative, even if it is called with different instances!!</a:t>
            </a:r>
          </a:p>
          <a:p>
            <a:endParaRPr lang="en-US"/>
          </a:p>
          <a:p>
            <a:endParaRPr lang="en-US" dirty="0"/>
          </a:p>
        </p:txBody>
      </p:sp>
      <p:sp>
        <p:nvSpPr>
          <p:cNvPr id="7" name="Folienbildplatzhalter 6">
            <a:extLst>
              <a:ext uri="{FF2B5EF4-FFF2-40B4-BE49-F238E27FC236}">
                <a16:creationId xmlns:a16="http://schemas.microsoft.com/office/drawing/2014/main" id="{5B07E2C7-A452-4B8C-8E80-879F4C70BD5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825657486"/>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DF65FDB0-1CE5-4864-BACA-67BEF60FFCEE}"/>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90410853-D73D-41BA-BCBE-E568AF70BD8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830645410"/>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1.5: The environment will have 2 directories at step 5. </a:t>
            </a:r>
          </a:p>
          <a:p>
            <a:endParaRPr lang="en-US"/>
          </a:p>
          <a:p>
            <a:r>
              <a:rPr lang="en-US"/>
              <a:t>2.1: INPUTS: Min 12, Sec: 55, Sec: 6.   EXPECTED: MIN 13, sec 1</a:t>
            </a:r>
          </a:p>
          <a:p>
            <a:endParaRPr lang="en-GB"/>
          </a:p>
          <a:p>
            <a:r>
              <a:rPr lang="en-GB"/>
              <a:t>4. If you have this situation where you are using types in your test, then the </a:t>
            </a:r>
          </a:p>
          <a:p>
            <a:r>
              <a:rPr lang="en-GB"/>
              <a:t>	directory containing the header file defining those types should be</a:t>
            </a:r>
          </a:p>
          <a:p>
            <a:r>
              <a:rPr lang="en-GB"/>
              <a:t>	type-handled or search</a:t>
            </a:r>
            <a:endParaRPr lang="en-GB" dirty="0"/>
          </a:p>
        </p:txBody>
      </p:sp>
      <p:sp>
        <p:nvSpPr>
          <p:cNvPr id="7" name="Folienbildplatzhalter 6">
            <a:extLst>
              <a:ext uri="{FF2B5EF4-FFF2-40B4-BE49-F238E27FC236}">
                <a16:creationId xmlns:a16="http://schemas.microsoft.com/office/drawing/2014/main" id="{D7C430AB-85FD-43EF-8694-443739F4DF6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825939725"/>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1.5: The environment will have 2 directories at step 5. </a:t>
            </a:r>
          </a:p>
          <a:p>
            <a:endParaRPr lang="en-US"/>
          </a:p>
          <a:p>
            <a:r>
              <a:rPr lang="en-US"/>
              <a:t>2.1: INPUTS: Min 12, Sec: 55, Sec: 6.   EXPECTED: MIN 13, sec 1</a:t>
            </a:r>
          </a:p>
          <a:p>
            <a:endParaRPr lang="en-GB"/>
          </a:p>
          <a:p>
            <a:r>
              <a:rPr lang="en-GB"/>
              <a:t>4. If you have this situation where you are using types in your test, then the </a:t>
            </a:r>
          </a:p>
          <a:p>
            <a:r>
              <a:rPr lang="en-GB"/>
              <a:t>	directory containing the header file defining those types should be</a:t>
            </a:r>
          </a:p>
          <a:p>
            <a:r>
              <a:rPr lang="en-GB"/>
              <a:t>	type-handled or search</a:t>
            </a:r>
            <a:endParaRPr lang="en-GB" dirty="0"/>
          </a:p>
        </p:txBody>
      </p:sp>
      <p:sp>
        <p:nvSpPr>
          <p:cNvPr id="7" name="Folienbildplatzhalter 6">
            <a:extLst>
              <a:ext uri="{FF2B5EF4-FFF2-40B4-BE49-F238E27FC236}">
                <a16:creationId xmlns:a16="http://schemas.microsoft.com/office/drawing/2014/main" id="{257F5D2B-A24F-4FD9-B13A-5716EC7B87A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01625810"/>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1.5: The environment will have 2 directories at step 5. </a:t>
            </a:r>
          </a:p>
          <a:p>
            <a:endParaRPr lang="en-US"/>
          </a:p>
          <a:p>
            <a:r>
              <a:rPr lang="en-US"/>
              <a:t>2.1: INPUTS: Min 12, Sec: 55, Sec: 6.   EXPECTED: MIN 13, sec 1</a:t>
            </a:r>
          </a:p>
          <a:p>
            <a:endParaRPr lang="en-GB"/>
          </a:p>
          <a:p>
            <a:r>
              <a:rPr lang="en-GB"/>
              <a:t>4. If you have this situation where you are using types in your test, then the </a:t>
            </a:r>
          </a:p>
          <a:p>
            <a:r>
              <a:rPr lang="en-GB"/>
              <a:t>	directory containing the header file defining those types should be</a:t>
            </a:r>
          </a:p>
          <a:p>
            <a:r>
              <a:rPr lang="en-GB"/>
              <a:t>	type-handled or search</a:t>
            </a:r>
            <a:endParaRPr lang="en-GB" dirty="0"/>
          </a:p>
        </p:txBody>
      </p:sp>
      <p:sp>
        <p:nvSpPr>
          <p:cNvPr id="7" name="Folienbildplatzhalter 6">
            <a:extLst>
              <a:ext uri="{FF2B5EF4-FFF2-40B4-BE49-F238E27FC236}">
                <a16:creationId xmlns:a16="http://schemas.microsoft.com/office/drawing/2014/main" id="{9802D31A-BE52-4641-86B8-3BAD64A5E14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253977253"/>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71E3A7FC-65A1-4B61-B7F7-006C26EFF8C2}"/>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801A981E-E0F3-4DFA-A6F2-F2E5B17760DD}"/>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803267620"/>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Macro can also be specified using Tool -&gt; Options dialog before Environment Wizard is started MAXIMUM_MEMORY_SIZE=100</a:t>
            </a:r>
          </a:p>
          <a:p>
            <a:endParaRPr lang="en-US"/>
          </a:p>
          <a:p>
            <a:endParaRPr lang="en-US" dirty="0"/>
          </a:p>
        </p:txBody>
      </p:sp>
      <p:sp>
        <p:nvSpPr>
          <p:cNvPr id="7" name="Folienbildplatzhalter 6">
            <a:extLst>
              <a:ext uri="{FF2B5EF4-FFF2-40B4-BE49-F238E27FC236}">
                <a16:creationId xmlns:a16="http://schemas.microsoft.com/office/drawing/2014/main" id="{519E10A0-1819-48D9-88DD-4800C7AD292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666946252"/>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6E57D40D-C69E-43B4-A039-93FB133F3CCF}"/>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DB242B9C-6D6A-426F-87CA-9AFDE5184D49}"/>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4273229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3E15810-9D56-42C4-AB08-1490CE564FF6}"/>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59806779-14F5-43F9-9F6D-17D8DA74B9F1}"/>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93177300"/>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Note:  This lab needs to be re-worked!  Test Script Maintenance will now auto-fix any changes like this, so the lab needs to highlight that feature.</a:t>
            </a:r>
          </a:p>
          <a:p>
            <a:endParaRPr lang="en-US"/>
          </a:p>
          <a:p>
            <a:endParaRPr lang="en-US" dirty="0"/>
          </a:p>
        </p:txBody>
      </p:sp>
      <p:sp>
        <p:nvSpPr>
          <p:cNvPr id="7" name="Folienbildplatzhalter 6">
            <a:extLst>
              <a:ext uri="{FF2B5EF4-FFF2-40B4-BE49-F238E27FC236}">
                <a16:creationId xmlns:a16="http://schemas.microsoft.com/office/drawing/2014/main" id="{D81E602D-6D78-45BE-A50D-FBEF9C402C9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074976395"/>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E8CFD5C1-161B-4B38-B6DA-5FB027BC754B}"/>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5453E242-79C6-4468-82C5-3B046827588F}"/>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716681808"/>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r>
              <a:rPr lang="en-US"/>
              <a:t>Key point here is that if we had not stubbed malloc, we would NEVER be able to get into the  malloc returned null branch of the IF</a:t>
            </a:r>
          </a:p>
          <a:p>
            <a:r>
              <a:rPr lang="en-US"/>
              <a:t>A nice feature of Library stubbing is that you could front-end any library routine (to capture diag info, or whatever), and then call the real routine from your stub.</a:t>
            </a:r>
          </a:p>
          <a:p>
            <a:r>
              <a:rPr lang="en-US"/>
              <a:t>For a stubbed function, where the function prototypes do not have names, parameters are given names like: VCAST_PARAM_n. where n is the position of the parameter in the formal list.  For example, the MinGW prototype in stdlib.h for malloc, looks like this: malloc (size_t)/  If the prototype DID have a parameter name, you would use that name in the user code</a:t>
            </a:r>
          </a:p>
          <a:p>
            <a:r>
              <a:rPr lang="en-US"/>
              <a:t>	</a:t>
            </a:r>
          </a:p>
          <a:p>
            <a:endParaRPr lang="en-US"/>
          </a:p>
          <a:p>
            <a:endParaRPr lang="en-US" dirty="0"/>
          </a:p>
        </p:txBody>
      </p:sp>
      <p:sp>
        <p:nvSpPr>
          <p:cNvPr id="7" name="Folienbildplatzhalter 6">
            <a:extLst>
              <a:ext uri="{FF2B5EF4-FFF2-40B4-BE49-F238E27FC236}">
                <a16:creationId xmlns:a16="http://schemas.microsoft.com/office/drawing/2014/main" id="{B297FBC7-42C2-47A2-A794-DABEC1C08AB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023702063"/>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1"/>
            <a:r>
              <a:rPr lang="en-US" dirty="0"/>
              <a:t>1.0 If we want to test a function that takes a function pointer as an argument,</a:t>
            </a:r>
          </a:p>
          <a:p>
            <a:pPr lvl="2"/>
            <a:r>
              <a:rPr lang="en-US" dirty="0"/>
              <a:t>We can pass the address of a function that is defined in a UUT or</a:t>
            </a:r>
          </a:p>
          <a:p>
            <a:pPr lvl="2"/>
            <a:r>
              <a:rPr lang="en-US" dirty="0"/>
              <a:t>We can create a user defined “stubbed” function for this purpose</a:t>
            </a:r>
          </a:p>
          <a:p>
            <a:pPr lvl="2"/>
            <a:endParaRPr lang="en-US" dirty="0"/>
          </a:p>
          <a:p>
            <a:r>
              <a:rPr lang="en-US" dirty="0"/>
              <a:t>3.2.4 Note that the function we define matches the prototype of the function pointer parameter namely, it is a void function that returns an int.</a:t>
            </a:r>
          </a:p>
          <a:p>
            <a:endParaRPr lang="en-US" dirty="0"/>
          </a:p>
          <a:p>
            <a:r>
              <a:rPr lang="en-US" dirty="0"/>
              <a:t>3.3 Note that VC would not normally stub this function, because it is not “called” by the UUT however, it will be called when we pass it as a function pointer in our test if we don’t stub it, we will get a run-time error</a:t>
            </a:r>
          </a:p>
          <a:p>
            <a:endParaRPr lang="en-US" dirty="0"/>
          </a:p>
          <a:p>
            <a:endParaRPr lang="en-US" dirty="0"/>
          </a:p>
          <a:p>
            <a:endParaRPr lang="en-US" dirty="0"/>
          </a:p>
          <a:p>
            <a:endParaRPr lang="en-US" dirty="0"/>
          </a:p>
          <a:p>
            <a:endParaRPr lang="en-US" dirty="0"/>
          </a:p>
          <a:p>
            <a:endParaRPr lang="en-US" dirty="0"/>
          </a:p>
        </p:txBody>
      </p:sp>
      <p:sp>
        <p:nvSpPr>
          <p:cNvPr id="7" name="Folienbildplatzhalter 6">
            <a:extLst>
              <a:ext uri="{FF2B5EF4-FFF2-40B4-BE49-F238E27FC236}">
                <a16:creationId xmlns:a16="http://schemas.microsoft.com/office/drawing/2014/main" id="{6B63FCF5-F9B7-409D-B5D0-4E6A80401B2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310195767"/>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B0FDACA0-33C7-4F9B-9987-97597251D04C}"/>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9B1BF656-AFCA-4FB3-BF1D-3894D9698645}"/>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990835925"/>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When doing the range test, the results for the 2nd string will have some of the contents of the 1st string.  That’s because we are not spanning the entire range.  Setting the option should fix the problem.</a:t>
            </a:r>
          </a:p>
          <a:p>
            <a:endParaRPr lang="en-US" dirty="0"/>
          </a:p>
        </p:txBody>
      </p:sp>
      <p:sp>
        <p:nvSpPr>
          <p:cNvPr id="7" name="Folienbildplatzhalter 6">
            <a:extLst>
              <a:ext uri="{FF2B5EF4-FFF2-40B4-BE49-F238E27FC236}">
                <a16:creationId xmlns:a16="http://schemas.microsoft.com/office/drawing/2014/main" id="{DDECFE6B-DE13-43C5-945B-4BCB614F0CA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945316898"/>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71890724-C85F-411B-8E01-63004BEAAF91}"/>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4CE0EE62-229D-4E5D-A6F0-1B3327F27700}"/>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570077892"/>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It is not possible to get 100% code coverage (unless you consider CBA).  You can only cover one of the branches, depending on the value of the constant.</a:t>
            </a:r>
          </a:p>
          <a:p>
            <a:endParaRPr lang="en-US"/>
          </a:p>
          <a:p>
            <a:r>
              <a:rPr lang="en-US"/>
              <a:t>This may be a good time to discuss CBA (Coverage By Analysis).</a:t>
            </a:r>
          </a:p>
          <a:p>
            <a:endParaRPr lang="en-US" dirty="0"/>
          </a:p>
        </p:txBody>
      </p:sp>
      <p:sp>
        <p:nvSpPr>
          <p:cNvPr id="7" name="Folienbildplatzhalter 6">
            <a:extLst>
              <a:ext uri="{FF2B5EF4-FFF2-40B4-BE49-F238E27FC236}">
                <a16:creationId xmlns:a16="http://schemas.microsoft.com/office/drawing/2014/main" id="{E7560B35-3C55-4719-BF44-27AA46D9F17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662118021"/>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0A5A5F27-2DDC-4FA8-B884-6DC2B8CB8427}"/>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45A6806E-1012-4683-B776-4EABEC9E8BA3}"/>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95602289"/>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This lab is probably better to do together as a group, with help from the instructor.</a:t>
            </a:r>
          </a:p>
          <a:p>
            <a:r>
              <a:rPr lang="en-US"/>
              <a:t>If you do not set the Number of rows before start of data to be 1, there</a:t>
            </a:r>
          </a:p>
          <a:p>
            <a:r>
              <a:rPr lang="en-US"/>
              <a:t>	will be a script import error, when it reads the first row as “data”</a:t>
            </a:r>
          </a:p>
          <a:p>
            <a:r>
              <a:rPr lang="en-US"/>
              <a:t>	There should be 42 tests generated if you do it right, and they all pass</a:t>
            </a:r>
          </a:p>
          <a:p>
            <a:endParaRPr lang="en-US"/>
          </a:p>
          <a:p>
            <a:r>
              <a:rPr lang="en-US"/>
              <a:t>Just drag the columns down to X, Y, B and return parameters</a:t>
            </a:r>
          </a:p>
          <a:p>
            <a:endParaRPr lang="en-US"/>
          </a:p>
          <a:p>
            <a:r>
              <a:rPr lang="en-US"/>
              <a:t>On “findX”, there will be 2 failures because of divide zero</a:t>
            </a:r>
          </a:p>
          <a:p>
            <a:endParaRPr lang="en-US"/>
          </a:p>
          <a:p>
            <a:r>
              <a:rPr lang="en-US"/>
              <a:t>Test cases can be fixed by changing the code to check for a Zero Denominator, or by selecting NaN as the expected value.</a:t>
            </a:r>
          </a:p>
          <a:p>
            <a:endParaRPr lang="en-US"/>
          </a:p>
          <a:p>
            <a:endParaRPr lang="en-US"/>
          </a:p>
          <a:p>
            <a:endParaRPr lang="en-US"/>
          </a:p>
          <a:p>
            <a:endParaRPr lang="en-US" dirty="0"/>
          </a:p>
        </p:txBody>
      </p:sp>
      <p:sp>
        <p:nvSpPr>
          <p:cNvPr id="7" name="Folienbildplatzhalter 6">
            <a:extLst>
              <a:ext uri="{FF2B5EF4-FFF2-40B4-BE49-F238E27FC236}">
                <a16:creationId xmlns:a16="http://schemas.microsoft.com/office/drawing/2014/main" id="{44B941A6-72D4-46EC-9185-E908351278C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893652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3252D50-5BAD-4895-820C-AE54A81E589B}"/>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C4CCA2F3-7C1B-4287-88CD-A698D861F92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4068552228"/>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This icon is very hard to find, but is handy to hide/display the Map Info next to the data.</a:t>
            </a:r>
            <a:endParaRPr lang="en-US" dirty="0"/>
          </a:p>
        </p:txBody>
      </p:sp>
      <p:sp>
        <p:nvSpPr>
          <p:cNvPr id="7" name="Folienbildplatzhalter 6">
            <a:extLst>
              <a:ext uri="{FF2B5EF4-FFF2-40B4-BE49-F238E27FC236}">
                <a16:creationId xmlns:a16="http://schemas.microsoft.com/office/drawing/2014/main" id="{B496A97D-C85F-4075-8889-881F70B9AB8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916445530"/>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A5C231A9-F3BB-43B8-AB20-7B71982A06D5}"/>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BA2B5FA0-5034-4C33-830E-6E246EBE22F2}"/>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991433081"/>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The intent of this exercise is to show that Dragging &amp; Dropping does not copy over the calling parameters, but it does copy over the global data &amp; stubs.  Both computeBaseArea &amp; computeVolume use the same global data and stubs, so little work was needed when the test case was copied over.</a:t>
            </a:r>
          </a:p>
          <a:p>
            <a:endParaRPr lang="en-US"/>
          </a:p>
          <a:p>
            <a:r>
              <a:rPr lang="en-US"/>
              <a:t>Not copying over the calling params is okay.  Calling params are usually different between functions anyways.  Copying the global data &amp; stubs can be a bigger time saver.  If you find yourself doing this a lot, you may ultimately want to drag this up to an Init test case and make it AutoInit.</a:t>
            </a:r>
          </a:p>
          <a:p>
            <a:endParaRPr lang="en-US"/>
          </a:p>
          <a:p>
            <a:endParaRPr lang="en-US" dirty="0"/>
          </a:p>
        </p:txBody>
      </p:sp>
      <p:sp>
        <p:nvSpPr>
          <p:cNvPr id="7" name="Folienbildplatzhalter 6">
            <a:extLst>
              <a:ext uri="{FF2B5EF4-FFF2-40B4-BE49-F238E27FC236}">
                <a16:creationId xmlns:a16="http://schemas.microsoft.com/office/drawing/2014/main" id="{FC8B513E-4437-4521-8B72-7681443E9AA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456390838"/>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r>
              <a:rPr lang="en-US"/>
              <a:t>Remember you can copy paste values right click, or ctrl-c ctrl-v</a:t>
            </a:r>
          </a:p>
          <a:p>
            <a:endParaRPr lang="en-US"/>
          </a:p>
          <a:p>
            <a:r>
              <a:rPr lang="en-US"/>
              <a:t>6 Range Iterations, 12 total events</a:t>
            </a:r>
          </a:p>
          <a:p>
            <a:endParaRPr lang="en-US"/>
          </a:p>
          <a:p>
            <a:r>
              <a:rPr lang="en-US"/>
              <a:t>Number of Range Integrations is always the number of partitions plus 1.  The exception to that rule is if the number of partitions is set to zero.  In that case, there will affectively be 1 partition &amp; 2 range iterations.</a:t>
            </a:r>
          </a:p>
          <a:p>
            <a:endParaRPr lang="en-US"/>
          </a:p>
          <a:p>
            <a:endParaRPr lang="en-US"/>
          </a:p>
          <a:p>
            <a:endParaRPr lang="en-US"/>
          </a:p>
          <a:p>
            <a:endParaRPr lang="en-US" dirty="0"/>
          </a:p>
        </p:txBody>
      </p:sp>
      <p:sp>
        <p:nvSpPr>
          <p:cNvPr id="7" name="Folienbildplatzhalter 6">
            <a:extLst>
              <a:ext uri="{FF2B5EF4-FFF2-40B4-BE49-F238E27FC236}">
                <a16:creationId xmlns:a16="http://schemas.microsoft.com/office/drawing/2014/main" id="{C792E80D-CB8D-4B7F-A0F8-55EF823F2C9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187036439"/>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r>
              <a:rPr lang="en-US"/>
              <a:t>Remember you can copy paste values right click, or ctrl-c ctrl-v</a:t>
            </a:r>
          </a:p>
          <a:p>
            <a:endParaRPr lang="en-US"/>
          </a:p>
          <a:p>
            <a:r>
              <a:rPr lang="en-US"/>
              <a:t>6 Range Iterations, 12 total events</a:t>
            </a:r>
          </a:p>
          <a:p>
            <a:endParaRPr lang="en-US"/>
          </a:p>
          <a:p>
            <a:r>
              <a:rPr lang="en-US"/>
              <a:t>Number of Range Integrations is always the number of partitions plus 1.  The exception to that rule is if the number of partitions is set to zero.  In that case, there will affectively be 1 partition &amp; 2 range iterations.</a:t>
            </a:r>
          </a:p>
          <a:p>
            <a:endParaRPr lang="en-US"/>
          </a:p>
          <a:p>
            <a:endParaRPr lang="en-US"/>
          </a:p>
          <a:p>
            <a:endParaRPr lang="en-US"/>
          </a:p>
          <a:p>
            <a:endParaRPr lang="en-US" dirty="0"/>
          </a:p>
        </p:txBody>
      </p:sp>
      <p:sp>
        <p:nvSpPr>
          <p:cNvPr id="7" name="Folienbildplatzhalter 6">
            <a:extLst>
              <a:ext uri="{FF2B5EF4-FFF2-40B4-BE49-F238E27FC236}">
                <a16:creationId xmlns:a16="http://schemas.microsoft.com/office/drawing/2014/main" id="{0DC5CAD7-CD54-4DDD-88D1-1B343FD3180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232617372"/>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2.2: Remember you can control the columns being search via  the pull down list next to the “FIND” Button in the search bar</a:t>
            </a:r>
          </a:p>
          <a:p>
            <a:endParaRPr lang="en-US"/>
          </a:p>
          <a:p>
            <a:r>
              <a:rPr lang="en-US"/>
              <a:t>4.4: The globals: dimensionX,Y,Z  are not used in function: controlFlowExample</a:t>
            </a:r>
          </a:p>
          <a:p>
            <a:endParaRPr lang="en-US" dirty="0"/>
          </a:p>
        </p:txBody>
      </p:sp>
      <p:sp>
        <p:nvSpPr>
          <p:cNvPr id="7" name="Folienbildplatzhalter 6">
            <a:extLst>
              <a:ext uri="{FF2B5EF4-FFF2-40B4-BE49-F238E27FC236}">
                <a16:creationId xmlns:a16="http://schemas.microsoft.com/office/drawing/2014/main" id="{AABD68A7-1C29-47B4-A7BF-8E949F47F342}"/>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13279298"/>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2.2: Remember you can control the columns being search via  the pull down list next to the “FIND” Button in the search bar</a:t>
            </a:r>
          </a:p>
          <a:p>
            <a:endParaRPr lang="en-US"/>
          </a:p>
          <a:p>
            <a:r>
              <a:rPr lang="en-US"/>
              <a:t>4.4: The globals: dimensionX,Y,Z  are not used in function: controlFlowExample</a:t>
            </a:r>
          </a:p>
          <a:p>
            <a:endParaRPr lang="en-US" dirty="0"/>
          </a:p>
        </p:txBody>
      </p:sp>
      <p:sp>
        <p:nvSpPr>
          <p:cNvPr id="7" name="Folienbildplatzhalter 6">
            <a:extLst>
              <a:ext uri="{FF2B5EF4-FFF2-40B4-BE49-F238E27FC236}">
                <a16:creationId xmlns:a16="http://schemas.microsoft.com/office/drawing/2014/main" id="{74F86375-268F-4022-8791-651330D9631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250622655"/>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2104D64D-4E53-4E97-A679-FD3A086FB6BD}"/>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75026FB5-573B-4D99-AF44-9C43ADC4948B}"/>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613178036"/>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F7C705EC-2632-4434-912D-D77215D2A0D4}"/>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05EC7EA3-B2B8-4EF0-92FA-3973DF2CBA3F}"/>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286561850"/>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E94EC832-6B6B-409A-BC78-C06A621F3760}"/>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221CA23B-4751-4D00-9AEA-3F076E50D3D8}"/>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9083941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6BE2EA6-B4CD-4CC2-B460-52C786DB825C}"/>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85CB6709-F1BC-4434-A88A-1B369502819B}"/>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298178687"/>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r>
              <a:rPr lang="en-US"/>
              <a:t>1.5/6 - TRACE should be shown as covered in “utilities”, but not in “data”</a:t>
            </a:r>
          </a:p>
          <a:p>
            <a:r>
              <a:rPr lang="en-US"/>
              <a:t>1.10 – TRACE should now be shown as covered in both modules</a:t>
            </a:r>
          </a:p>
          <a:p>
            <a:r>
              <a:rPr lang="en-US"/>
              <a:t>2.7  Add test for Feb 2004 to gain full coverage</a:t>
            </a:r>
          </a:p>
          <a:p>
            <a:endParaRPr lang="en-US"/>
          </a:p>
          <a:p>
            <a:endParaRPr lang="en-US" dirty="0"/>
          </a:p>
        </p:txBody>
      </p:sp>
      <p:sp>
        <p:nvSpPr>
          <p:cNvPr id="7" name="Folienbildplatzhalter 6">
            <a:extLst>
              <a:ext uri="{FF2B5EF4-FFF2-40B4-BE49-F238E27FC236}">
                <a16:creationId xmlns:a16="http://schemas.microsoft.com/office/drawing/2014/main" id="{2EEC8083-335E-4BD1-AE52-AE6E48EF0D9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626879085"/>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405F833A-2336-4AFB-8B2E-B3A7B5768905}"/>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7518DB2C-6659-4210-A320-4AA852DD90DE}"/>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962679445"/>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The main point of the 1st part of this lab is that tests should be written from requirements, and then MC/DC analysis should be done to verify that the tests provide sufficient structural coverage.</a:t>
            </a:r>
          </a:p>
          <a:p>
            <a:endParaRPr lang="en-US"/>
          </a:p>
          <a:p>
            <a:r>
              <a:rPr lang="en-US"/>
              <a:t>The 2nd part of this lab has the students more focused on writing tests just for the purpose of satisfying MC/DC.  This should not be the usual approach, but it’s a good exercise to understand the fundamentals of MC/DC.</a:t>
            </a:r>
          </a:p>
          <a:p>
            <a:endParaRPr lang="en-US" dirty="0"/>
          </a:p>
        </p:txBody>
      </p:sp>
      <p:sp>
        <p:nvSpPr>
          <p:cNvPr id="7" name="Folienbildplatzhalter 6">
            <a:extLst>
              <a:ext uri="{FF2B5EF4-FFF2-40B4-BE49-F238E27FC236}">
                <a16:creationId xmlns:a16="http://schemas.microsoft.com/office/drawing/2014/main" id="{FA793D10-E8DA-424B-84AF-E5EB839C31C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640148699"/>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r>
              <a:rPr lang="en-US" dirty="0"/>
              <a:t>Highlight the differences between the Coverage Viewer on Branch vs. MC/DC</a:t>
            </a:r>
          </a:p>
          <a:p>
            <a:r>
              <a:rPr lang="en-US" dirty="0"/>
              <a:t> </a:t>
            </a:r>
          </a:p>
          <a:p>
            <a:r>
              <a:rPr lang="en-US" dirty="0"/>
              <a:t>The general rule for how many tests are required to satisfy MC/DC is N+1, or 4 in this case.  How many tests did the students write?</a:t>
            </a:r>
          </a:p>
          <a:p>
            <a:endParaRPr lang="en-US" dirty="0"/>
          </a:p>
          <a:p>
            <a:r>
              <a:rPr lang="en-US" dirty="0"/>
              <a:t>Here are 4 tests that satisfy MC/DC:</a:t>
            </a:r>
          </a:p>
          <a:p>
            <a:endParaRPr lang="en-US" dirty="0"/>
          </a:p>
          <a:p>
            <a:r>
              <a:rPr lang="en-US" dirty="0"/>
              <a:t>Time = 1200, Day = Mon, Res = 1</a:t>
            </a:r>
          </a:p>
          <a:p>
            <a:r>
              <a:rPr lang="en-US" dirty="0"/>
              <a:t>Time = 1200, Day = Sun,  Res = 0</a:t>
            </a:r>
          </a:p>
          <a:p>
            <a:r>
              <a:rPr lang="en-US" dirty="0"/>
              <a:t>Time = 0000, Day = Mon, Res = 0</a:t>
            </a:r>
          </a:p>
          <a:p>
            <a:r>
              <a:rPr lang="en-US" dirty="0"/>
              <a:t>Time = 2000, Day = Mon, Res = 0</a:t>
            </a:r>
          </a:p>
          <a:p>
            <a:pPr lvl="1"/>
            <a:endParaRPr lang="en-US" dirty="0"/>
          </a:p>
        </p:txBody>
      </p:sp>
      <p:sp>
        <p:nvSpPr>
          <p:cNvPr id="7" name="Folienbildplatzhalter 6">
            <a:extLst>
              <a:ext uri="{FF2B5EF4-FFF2-40B4-BE49-F238E27FC236}">
                <a16:creationId xmlns:a16="http://schemas.microsoft.com/office/drawing/2014/main" id="{DBE7A82C-778F-41C0-9D50-682074BEDA9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247388522"/>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t>
            </a:r>
            <a:r>
              <a:rPr lang="en-US" dirty="0" err="1"/>
              <a:t>ViewEquivalenceMatrices</a:t>
            </a:r>
            <a:r>
              <a:rPr lang="en-US" dirty="0"/>
              <a:t>” is good from a static </a:t>
            </a:r>
            <a:r>
              <a:rPr lang="en-US" dirty="0" err="1"/>
              <a:t>anlaysis</a:t>
            </a:r>
            <a:r>
              <a:rPr lang="en-US" dirty="0"/>
              <a:t> point of view, but once you have run 1 test case, you can see the same info from the Coverage Viewer when you select the arrow.</a:t>
            </a:r>
          </a:p>
          <a:p>
            <a:endParaRPr lang="en-US" dirty="0"/>
          </a:p>
          <a:p>
            <a:r>
              <a:rPr lang="en-US" dirty="0"/>
              <a:t>You may want to talk about the suggested naming convention before they start the lab.  They can use this convention, or develop their own.</a:t>
            </a:r>
          </a:p>
          <a:p>
            <a:endParaRPr lang="en-US" dirty="0"/>
          </a:p>
          <a:p>
            <a:r>
              <a:rPr lang="en-US" dirty="0"/>
              <a:t>PairA_Row3_TFT_T</a:t>
            </a:r>
          </a:p>
          <a:p>
            <a:pPr lvl="1"/>
            <a:r>
              <a:rPr lang="en-US" dirty="0"/>
              <a:t>Row3 is one of the Rows for the Pair for </a:t>
            </a:r>
            <a:r>
              <a:rPr lang="en-US" dirty="0" err="1"/>
              <a:t>Subcondition</a:t>
            </a:r>
            <a:r>
              <a:rPr lang="en-US" dirty="0"/>
              <a:t> A.  The values of A-B-C are T-F-T, and the result is T</a:t>
            </a:r>
          </a:p>
          <a:p>
            <a:pPr lvl="1"/>
            <a:endParaRPr lang="en-US" dirty="0"/>
          </a:p>
          <a:p>
            <a:pPr lvl="0"/>
            <a:r>
              <a:rPr lang="en-US" dirty="0"/>
              <a:t>They student may end up with 6 test cases (2 rows for each pair), but then should realize they can eliminate duplicates and hopefully get back to N+1 (or 4 in total).</a:t>
            </a:r>
          </a:p>
          <a:p>
            <a:pPr lvl="0"/>
            <a:endParaRPr lang="en-US" dirty="0"/>
          </a:p>
          <a:p>
            <a:endParaRPr lang="en-US" dirty="0"/>
          </a:p>
          <a:p>
            <a:r>
              <a:rPr lang="en-US" dirty="0"/>
              <a:t>4.1: TTT / FTT give you pair coverage for “a”</a:t>
            </a:r>
          </a:p>
          <a:p>
            <a:r>
              <a:rPr lang="en-US" dirty="0"/>
              <a:t>4.2: Add TFF to complete the “pair” for “b”, add  TFT to complete the “pair” for “c”</a:t>
            </a:r>
          </a:p>
          <a:p>
            <a:endParaRPr lang="en-US" dirty="0"/>
          </a:p>
          <a:p>
            <a:r>
              <a:rPr lang="en-US" dirty="0"/>
              <a:t>Start a discussion about the fact that there is short circuiting</a:t>
            </a:r>
          </a:p>
          <a:p>
            <a:endParaRPr lang="en-US" dirty="0"/>
          </a:p>
          <a:p>
            <a:r>
              <a:rPr lang="en-US" dirty="0"/>
              <a:t>For example, turn on the coverage check for TTT only, notice that rows 1 and 2 are “covered”</a:t>
            </a:r>
          </a:p>
          <a:p>
            <a:endParaRPr lang="en-US" dirty="0"/>
          </a:p>
          <a:p>
            <a:r>
              <a:rPr lang="en-US" dirty="0"/>
              <a:t>This is because Once you have TT c does not matter!</a:t>
            </a:r>
          </a:p>
          <a:p>
            <a:endParaRPr lang="en-US" dirty="0"/>
          </a:p>
          <a:p>
            <a:endParaRPr lang="en-US" dirty="0"/>
          </a:p>
          <a:p>
            <a:endParaRPr lang="en-US" dirty="0"/>
          </a:p>
          <a:p>
            <a:endParaRPr lang="en-US" dirty="0"/>
          </a:p>
        </p:txBody>
      </p:sp>
      <p:sp>
        <p:nvSpPr>
          <p:cNvPr id="7" name="Folienbildplatzhalter 6">
            <a:extLst>
              <a:ext uri="{FF2B5EF4-FFF2-40B4-BE49-F238E27FC236}">
                <a16:creationId xmlns:a16="http://schemas.microsoft.com/office/drawing/2014/main" id="{29C18A75-4936-4E31-BFCF-49C6458F6BA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158713371"/>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bug occurs when a bad day is entered.  E.g., enter a value of 8 for the day &amp; 1200 for the time.  You would expect that the business would be closed, but the function returns “open”</a:t>
            </a:r>
          </a:p>
          <a:p>
            <a:r>
              <a:rPr lang="en-US" dirty="0"/>
              <a:t>Also, there may be a bug because a time of Monday at 800 is “closed”.  The requirements should probably be more clear on that.</a:t>
            </a:r>
          </a:p>
          <a:p>
            <a:r>
              <a:rPr lang="en-US" dirty="0"/>
              <a:t>MC/DC does not necessarily find bugs, it just confirms that the code (as written) has been fully executed.  i.e., “MC/DC is necessary, but not sufficient”.</a:t>
            </a:r>
          </a:p>
          <a:p>
            <a:r>
              <a:rPr lang="en-US" dirty="0"/>
              <a:t>Testing should always be done from a functional requirement point of view (i.e. Part 1).  MC/DC is a confirmation that those tests meet structural testing guidelines.</a:t>
            </a:r>
          </a:p>
          <a:p>
            <a:r>
              <a:rPr lang="en-US" dirty="0"/>
              <a:t>Here are some other functional tests that may be good to add:</a:t>
            </a:r>
          </a:p>
          <a:p>
            <a:pPr lvl="1"/>
            <a:r>
              <a:rPr lang="en-US" dirty="0"/>
              <a:t>A combination test across all days of the week &amp; a list of times.  E.g., using a range on all the days (i.e. </a:t>
            </a:r>
            <a:r>
              <a:rPr lang="en-US" dirty="0" err="1"/>
              <a:t>Mon..Sun</a:t>
            </a:r>
            <a:r>
              <a:rPr lang="en-US" dirty="0"/>
              <a:t>/1), and a list on the times (0,900,1800).  Show how “set expected values from actual results” may be useful here on the return value (i.e., it basically shows the order of the combinations).</a:t>
            </a:r>
          </a:p>
          <a:p>
            <a:pPr lvl="1"/>
            <a:r>
              <a:rPr lang="en-US" dirty="0"/>
              <a:t>End point testing on the time parameter, e.g.:</a:t>
            </a:r>
          </a:p>
          <a:p>
            <a:pPr lvl="2"/>
            <a:r>
              <a:rPr lang="en-US" dirty="0"/>
              <a:t>Times of 759,800,801,1659,1700,1701</a:t>
            </a:r>
          </a:p>
          <a:p>
            <a:pPr lvl="1"/>
            <a:r>
              <a:rPr lang="en-US" dirty="0"/>
              <a:t>Negative values for day and time</a:t>
            </a:r>
          </a:p>
          <a:p>
            <a:pPr lvl="1"/>
            <a:r>
              <a:rPr lang="en-US" dirty="0"/>
              <a:t>Way out of range values for day &amp; time (e.g. 1,000,000 for time, and maybe 60,000 for day – note that day is probably an unsigned short.).  Point out that sometimes, </a:t>
            </a:r>
            <a:r>
              <a:rPr lang="en-US" dirty="0" err="1"/>
              <a:t>enums</a:t>
            </a:r>
            <a:r>
              <a:rPr lang="en-US" dirty="0"/>
              <a:t> are used as indexes into arrays, so testing with large values is a good test.</a:t>
            </a:r>
          </a:p>
          <a:p>
            <a:pPr lvl="1"/>
            <a:endParaRPr lang="en-US" dirty="0"/>
          </a:p>
          <a:p>
            <a:pPr lvl="0"/>
            <a:r>
              <a:rPr lang="en-US" dirty="0"/>
              <a:t>Take away points:</a:t>
            </a:r>
          </a:p>
          <a:p>
            <a:pPr lvl="0"/>
            <a:endParaRPr lang="en-US" dirty="0"/>
          </a:p>
          <a:p>
            <a:pPr lvl="0"/>
            <a:r>
              <a:rPr lang="en-US" dirty="0"/>
              <a:t>MC/DC does not guarantee proper functional testing</a:t>
            </a:r>
          </a:p>
          <a:p>
            <a:pPr lvl="0"/>
            <a:r>
              <a:rPr lang="en-US" dirty="0"/>
              <a:t>Small/trivial functions sometimes require many tests.  It all depends on the interface, and not the # of lines of code.</a:t>
            </a:r>
          </a:p>
          <a:p>
            <a:pPr lvl="0"/>
            <a:endParaRPr lang="en-US" dirty="0"/>
          </a:p>
          <a:p>
            <a:pPr lvl="1"/>
            <a:endParaRPr lang="en-US" dirty="0"/>
          </a:p>
        </p:txBody>
      </p:sp>
      <p:sp>
        <p:nvSpPr>
          <p:cNvPr id="7" name="Folienbildplatzhalter 6">
            <a:extLst>
              <a:ext uri="{FF2B5EF4-FFF2-40B4-BE49-F238E27FC236}">
                <a16:creationId xmlns:a16="http://schemas.microsoft.com/office/drawing/2014/main" id="{67F921F3-42CC-4CB2-B3C0-CBBD76F90E0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546541392"/>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C80A7EF0-70CA-4B66-B172-45C2BD47F5C8}"/>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1367CA6E-0B28-48E2-8C04-4DEB2F540D1A}"/>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639327284"/>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There are several goals of this lab:</a:t>
            </a:r>
          </a:p>
          <a:p>
            <a:endParaRPr lang="en-US" dirty="0"/>
          </a:p>
          <a:p>
            <a:pPr lvl="1"/>
            <a:r>
              <a:rPr lang="en-US" dirty="0"/>
              <a:t>Understand the fundamentals of the legacy Cover product.  i.e.:</a:t>
            </a:r>
          </a:p>
          <a:p>
            <a:pPr lvl="2"/>
            <a:r>
              <a:rPr lang="en-US" dirty="0"/>
              <a:t>Instrument from a Cover env</a:t>
            </a:r>
          </a:p>
          <a:p>
            <a:pPr lvl="2"/>
            <a:r>
              <a:rPr lang="en-US" dirty="0"/>
              <a:t>Build the Executable outside of Cover</a:t>
            </a:r>
          </a:p>
          <a:p>
            <a:pPr lvl="2"/>
            <a:r>
              <a:rPr lang="en-US" dirty="0"/>
              <a:t>Perform System Testing with a Human Interface (this is how most customer do their System Testing)</a:t>
            </a:r>
          </a:p>
          <a:p>
            <a:pPr lvl="2"/>
            <a:r>
              <a:rPr lang="en-US" dirty="0"/>
              <a:t>Import results back into the Cover env</a:t>
            </a:r>
          </a:p>
          <a:p>
            <a:pPr lvl="1"/>
            <a:r>
              <a:rPr lang="en-US" dirty="0"/>
              <a:t>Figure out how to do System Testing from a Script, outside of VC.  If the tests can’t be scripted, then QA is not as effective</a:t>
            </a:r>
          </a:p>
          <a:p>
            <a:pPr lvl="1"/>
            <a:r>
              <a:rPr lang="en-US" dirty="0"/>
              <a:t>Build the executable from within VC, but still run the tests outside of VC, either with a script of with the Human Interface</a:t>
            </a:r>
          </a:p>
          <a:p>
            <a:pPr lvl="1"/>
            <a:r>
              <a:rPr lang="en-US" dirty="0"/>
              <a:t>Then, build &amp; execute tests from VC</a:t>
            </a:r>
          </a:p>
          <a:p>
            <a:pPr lvl="1"/>
            <a:r>
              <a:rPr lang="en-US" dirty="0"/>
              <a:t>And Finally, integrate System Test Results with UT</a:t>
            </a:r>
          </a:p>
          <a:p>
            <a:pPr lvl="1"/>
            <a:endParaRPr lang="en-US" dirty="0"/>
          </a:p>
        </p:txBody>
      </p:sp>
      <p:sp>
        <p:nvSpPr>
          <p:cNvPr id="7" name="Folienbildplatzhalter 6">
            <a:extLst>
              <a:ext uri="{FF2B5EF4-FFF2-40B4-BE49-F238E27FC236}">
                <a16:creationId xmlns:a16="http://schemas.microsoft.com/office/drawing/2014/main" id="{6DA5630A-24E8-4216-B062-F09D6F96507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218654302"/>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Note:  This lab assumes that the Cover Env will be created in the VectorCAST project created from the prior UT labs</a:t>
            </a:r>
          </a:p>
          <a:p>
            <a:endParaRPr lang="en-US" dirty="0"/>
          </a:p>
        </p:txBody>
      </p:sp>
      <p:sp>
        <p:nvSpPr>
          <p:cNvPr id="7" name="Folienbildplatzhalter 6">
            <a:extLst>
              <a:ext uri="{FF2B5EF4-FFF2-40B4-BE49-F238E27FC236}">
                <a16:creationId xmlns:a16="http://schemas.microsoft.com/office/drawing/2014/main" id="{3429ABD3-E18E-4C61-8CBE-9AD02C484B4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60469570"/>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7" name="Folienbildplatzhalter 6">
            <a:extLst>
              <a:ext uri="{FF2B5EF4-FFF2-40B4-BE49-F238E27FC236}">
                <a16:creationId xmlns:a16="http://schemas.microsoft.com/office/drawing/2014/main" id="{7FCB60B0-1DE6-4385-BB6E-CD2D238FD61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224242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Answer is B&amp;C.  You must set up a path to the compiler before invoking VectorCAST, and have source code that compiles.</a:t>
            </a:r>
          </a:p>
        </p:txBody>
      </p:sp>
      <p:sp>
        <p:nvSpPr>
          <p:cNvPr id="5" name="Folienbildplatzhalter 4">
            <a:extLst>
              <a:ext uri="{FF2B5EF4-FFF2-40B4-BE49-F238E27FC236}">
                <a16:creationId xmlns:a16="http://schemas.microsoft.com/office/drawing/2014/main" id="{A525AC3B-436D-4C06-B8A6-E83AC42C100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700858245"/>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Edit the Python Script to do the Build from QA</a:t>
            </a:r>
          </a:p>
          <a:p>
            <a:endParaRPr lang="en-US" dirty="0"/>
          </a:p>
        </p:txBody>
      </p:sp>
      <p:sp>
        <p:nvSpPr>
          <p:cNvPr id="7" name="Folienbildplatzhalter 6">
            <a:extLst>
              <a:ext uri="{FF2B5EF4-FFF2-40B4-BE49-F238E27FC236}">
                <a16:creationId xmlns:a16="http://schemas.microsoft.com/office/drawing/2014/main" id="{7F3CC99D-B2BF-47B6-8BB8-D3DCD63DBD92}"/>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335099388"/>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This slide is basically using the Legacy version of VC, where building &amp; executing is done outside of VC</a:t>
            </a:r>
            <a:endParaRPr lang="en-US" dirty="0"/>
          </a:p>
        </p:txBody>
      </p:sp>
      <p:sp>
        <p:nvSpPr>
          <p:cNvPr id="7" name="Folienbildplatzhalter 6">
            <a:extLst>
              <a:ext uri="{FF2B5EF4-FFF2-40B4-BE49-F238E27FC236}">
                <a16:creationId xmlns:a16="http://schemas.microsoft.com/office/drawing/2014/main" id="{7FCB60B0-1DE6-4385-BB6E-CD2D238FD61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900776940"/>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This slide is basically using the Legacy version of VC, where building &amp; executing is done outside of VC</a:t>
            </a:r>
            <a:endParaRPr lang="en-US" dirty="0"/>
          </a:p>
        </p:txBody>
      </p:sp>
      <p:sp>
        <p:nvSpPr>
          <p:cNvPr id="7" name="Folienbildplatzhalter 6">
            <a:extLst>
              <a:ext uri="{FF2B5EF4-FFF2-40B4-BE49-F238E27FC236}">
                <a16:creationId xmlns:a16="http://schemas.microsoft.com/office/drawing/2014/main" id="{7FCB60B0-1DE6-4385-BB6E-CD2D238FD61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606368719"/>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The build is being done now from VC, but the exaction is done outside of VC</a:t>
            </a:r>
            <a:endParaRPr lang="en-US" dirty="0"/>
          </a:p>
        </p:txBody>
      </p:sp>
      <p:sp>
        <p:nvSpPr>
          <p:cNvPr id="7" name="Folienbildplatzhalter 6">
            <a:extLst>
              <a:ext uri="{FF2B5EF4-FFF2-40B4-BE49-F238E27FC236}">
                <a16:creationId xmlns:a16="http://schemas.microsoft.com/office/drawing/2014/main" id="{67A4E364-D37C-48E3-98DB-FCB306D23EB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561858140"/>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6FB4967D-770D-4444-9698-A5D2566AA749}"/>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5F12F472-C8CF-4EF7-A810-CEC8F3125E3D}"/>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93596498"/>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Integrate System Test with Unit Test by importing the System Test Results back in to a UT environment</a:t>
            </a:r>
          </a:p>
          <a:p>
            <a:endParaRPr lang="en-US" dirty="0"/>
          </a:p>
        </p:txBody>
      </p:sp>
      <p:sp>
        <p:nvSpPr>
          <p:cNvPr id="7" name="Folienbildplatzhalter 6">
            <a:extLst>
              <a:ext uri="{FF2B5EF4-FFF2-40B4-BE49-F238E27FC236}">
                <a16:creationId xmlns:a16="http://schemas.microsoft.com/office/drawing/2014/main" id="{975C2F7D-F25E-43BB-AEC4-0701968861A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260573235"/>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C57C2BB4-AAFA-4A26-9B05-0D4E23E505AA}"/>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51AD5FA2-5C46-4C95-B525-74995C58536B}"/>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448893555"/>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a:t>The intent of this lab is twofold:</a:t>
            </a:r>
          </a:p>
          <a:p>
            <a:endParaRPr lang="en-GB"/>
          </a:p>
          <a:p>
            <a:pPr lvl="1"/>
            <a:r>
              <a:rPr lang="en-GB"/>
              <a:t>Shows how you can test the upper layers of a device driver without needing the hardware</a:t>
            </a:r>
          </a:p>
          <a:p>
            <a:pPr lvl="1"/>
            <a:r>
              <a:rPr lang="en-GB"/>
              <a:t>Combines the different types of User Code into one example</a:t>
            </a:r>
          </a:p>
          <a:p>
            <a:pPr lvl="1"/>
            <a:endParaRPr lang="en-GB" dirty="0"/>
          </a:p>
        </p:txBody>
      </p:sp>
      <p:sp>
        <p:nvSpPr>
          <p:cNvPr id="7" name="Folienbildplatzhalter 6">
            <a:extLst>
              <a:ext uri="{FF2B5EF4-FFF2-40B4-BE49-F238E27FC236}">
                <a16:creationId xmlns:a16="http://schemas.microsoft.com/office/drawing/2014/main" id="{2C1CD95F-8043-4F5F-8E51-CC92C2F0888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785191648"/>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D15794A6-F45B-46EE-9FA6-ABA4A5855F5E}"/>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AF77AED3-0F8A-4DE0-AC75-5656B924093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480667736"/>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8877F622-7785-4C4E-8EDA-2F295E2AECDD}"/>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73EE7E89-8349-4B54-94DE-CC61BE678A1B}"/>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3904021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Answer is C:  Also, any functions declared statically would not be exposed.</a:t>
            </a:r>
          </a:p>
          <a:p>
            <a:endParaRPr lang="en-US" dirty="0"/>
          </a:p>
          <a:p>
            <a:r>
              <a:rPr lang="en-US" dirty="0"/>
              <a:t>In addition, for C++, anything declared private or protected would be hidden as well.</a:t>
            </a:r>
          </a:p>
          <a:p>
            <a:endParaRPr lang="en-US" dirty="0"/>
          </a:p>
          <a:p>
            <a:r>
              <a:rPr lang="en-US" dirty="0"/>
              <a:t>In reality, option B (const int i2) may not show up either because some compilers will basically turn that in to a #def.</a:t>
            </a:r>
          </a:p>
          <a:p>
            <a:endParaRPr lang="en-US" dirty="0"/>
          </a:p>
          <a:p>
            <a:endParaRPr lang="en-US" dirty="0"/>
          </a:p>
        </p:txBody>
      </p:sp>
      <p:sp>
        <p:nvSpPr>
          <p:cNvPr id="5" name="Folienbildplatzhalter 4">
            <a:extLst>
              <a:ext uri="{FF2B5EF4-FFF2-40B4-BE49-F238E27FC236}">
                <a16:creationId xmlns:a16="http://schemas.microsoft.com/office/drawing/2014/main" id="{12516B30-6DD0-4D37-A22B-847642C3DE7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210071228"/>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A59ACDFA-EE1D-47C2-83B4-F0120F7ADE30}"/>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A6E4D316-11FE-42D1-BCA7-37E067997446}"/>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903525695"/>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20DFE6E6-E2E0-44C2-A249-9E5FDEC5E63F}"/>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5E6458A3-F721-47CB-80C4-A05E3EAAC8E6}"/>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673562414"/>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72A3AC6E-8581-4713-A170-64FF25298EF4}"/>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D2697B1F-EC8D-49B7-86F3-07DEDE481B25}"/>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324501714"/>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95A290E3-81A7-449B-9E53-255B3D4A827B}"/>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E4B3C2EF-4E58-43D0-B013-FE27DE46E2E2}"/>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983155813"/>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VectorCAST/Requirements Gateway for requirements traceability</a:t>
            </a:r>
          </a:p>
          <a:p>
            <a:endParaRPr lang="en-US" dirty="0"/>
          </a:p>
          <a:p>
            <a:r>
              <a:rPr lang="en-US" dirty="0"/>
              <a:t>allows you to map VectorCAST requirements to test cases and it writes the information back</a:t>
            </a:r>
          </a:p>
          <a:p>
            <a:r>
              <a:rPr lang="en-US" dirty="0"/>
              <a:t>pass/fail information and coverage information sent back to the requirements database</a:t>
            </a:r>
          </a:p>
          <a:p>
            <a:endParaRPr lang="en-US" dirty="0"/>
          </a:p>
        </p:txBody>
      </p:sp>
      <p:sp>
        <p:nvSpPr>
          <p:cNvPr id="7" name="Folienbildplatzhalter 6">
            <a:extLst>
              <a:ext uri="{FF2B5EF4-FFF2-40B4-BE49-F238E27FC236}">
                <a16:creationId xmlns:a16="http://schemas.microsoft.com/office/drawing/2014/main" id="{6BB1CC12-1158-4AF6-9912-4F970F7DCA5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33677317"/>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3624D20E-8ADF-4992-86D0-5D4653B9BA28}"/>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91BDA660-4E82-45C9-A43C-406B4CFD97DE}"/>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252761309"/>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74E11108-18B0-46B4-B073-F6DF655D3316}"/>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D467E873-9E60-420D-8794-7EA0F2E8A1D6}"/>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821591216"/>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BA3729F1-E577-4D60-8245-42AE055152EE}"/>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74D2BBF3-700D-47CB-9C9D-A4B55018DE3B}"/>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685608117"/>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Note that you can only test out this function on the target because it touches the hardware directly</a:t>
            </a:r>
            <a:endParaRPr lang="en-US" dirty="0"/>
          </a:p>
        </p:txBody>
      </p:sp>
      <p:sp>
        <p:nvSpPr>
          <p:cNvPr id="7" name="Folienbildplatzhalter 6">
            <a:extLst>
              <a:ext uri="{FF2B5EF4-FFF2-40B4-BE49-F238E27FC236}">
                <a16:creationId xmlns:a16="http://schemas.microsoft.com/office/drawing/2014/main" id="{40614097-9986-4230-BFD8-B6F3DF2F612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328015876"/>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This function can be tested on the host or target because you can easily stub out the hardware interface functions.</a:t>
            </a:r>
          </a:p>
          <a:p>
            <a:endParaRPr lang="en-US"/>
          </a:p>
          <a:p>
            <a:r>
              <a:rPr lang="en-US"/>
              <a:t>Note also that since these functions are “inlined”, there is no execution overhead.</a:t>
            </a:r>
          </a:p>
          <a:p>
            <a:endParaRPr lang="en-US" dirty="0"/>
          </a:p>
        </p:txBody>
      </p:sp>
      <p:sp>
        <p:nvSpPr>
          <p:cNvPr id="7" name="Folienbildplatzhalter 6">
            <a:extLst>
              <a:ext uri="{FF2B5EF4-FFF2-40B4-BE49-F238E27FC236}">
                <a16:creationId xmlns:a16="http://schemas.microsoft.com/office/drawing/2014/main" id="{318B1CC8-E126-4066-8DE4-3D92F9361E8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5459684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664022B-4640-487B-B7FC-2091457BFBF1}"/>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50A5571B-92A3-4DBD-95E1-EA2D5AE6C229}"/>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97204826"/>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49C5B608-56B1-438D-8750-5DF7C95155DC}"/>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BD9E8437-D333-4676-8DDC-2E279BDD6D9F}"/>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907077350"/>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65E2667F-FF67-4278-B841-47C0396B0BA9}"/>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A3B1EC0D-FDE0-467A-8C7F-634C59F4AC17}"/>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4026036705"/>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B5A00F5E-F925-43C7-A47B-560AB47C2D56}"/>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678D1515-6C97-474E-95F2-E6914E98DD9E}"/>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177712142"/>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r>
              <a:rPr lang="en-US"/>
              <a:t>Instructor should prepare themselves for using the GDB debugger before doing this lab.</a:t>
            </a:r>
          </a:p>
          <a:p>
            <a:endParaRPr lang="en-US" dirty="0"/>
          </a:p>
        </p:txBody>
      </p:sp>
      <p:sp>
        <p:nvSpPr>
          <p:cNvPr id="7" name="Folienbildplatzhalter 6">
            <a:extLst>
              <a:ext uri="{FF2B5EF4-FFF2-40B4-BE49-F238E27FC236}">
                <a16:creationId xmlns:a16="http://schemas.microsoft.com/office/drawing/2014/main" id="{5058DD21-0544-4020-B258-1886DB8934C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702508165"/>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This part of the lab may be too much for most classes, but it’s at least good to make note of.</a:t>
            </a:r>
          </a:p>
          <a:p>
            <a:endParaRPr lang="en-US"/>
          </a:p>
          <a:p>
            <a:r>
              <a:rPr lang="en-US"/>
              <a:t>It shows how to search Harness Files to figure out how &amp; where stub code is implemented.</a:t>
            </a:r>
          </a:p>
          <a:p>
            <a:endParaRPr lang="en-US"/>
          </a:p>
          <a:p>
            <a:r>
              <a:rPr lang="en-US"/>
              <a:t>Note that if the input Table is not 3, you do not get to the offending code.</a:t>
            </a:r>
          </a:p>
          <a:p>
            <a:endParaRPr lang="en-US" dirty="0"/>
          </a:p>
        </p:txBody>
      </p:sp>
      <p:sp>
        <p:nvSpPr>
          <p:cNvPr id="7" name="Folienbildplatzhalter 6">
            <a:extLst>
              <a:ext uri="{FF2B5EF4-FFF2-40B4-BE49-F238E27FC236}">
                <a16:creationId xmlns:a16="http://schemas.microsoft.com/office/drawing/2014/main" id="{7F9828B0-689D-402B-ADFB-655C37E90C7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025799913"/>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2C1EAE06-8C60-4ADE-A9A3-1661AD6BC64A}"/>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7DAD0571-927C-4424-896F-4AB4B60F9B7B}"/>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662898653"/>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429CF7A8-BCBA-45D1-9AF9-50A9F59C6145}"/>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CC923901-D4B3-4FF6-AA21-384465192EC1}"/>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955644978"/>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r>
              <a:rPr lang="en-US"/>
              <a:t>The first 2 parts of the lab are for the purpose of going thru the mechanics of probe points.  They don’t really solve any problems.</a:t>
            </a:r>
            <a:endParaRPr lang="en-US" dirty="0"/>
          </a:p>
        </p:txBody>
      </p:sp>
      <p:sp>
        <p:nvSpPr>
          <p:cNvPr id="5" name="Folienbildplatzhalter 4">
            <a:extLst>
              <a:ext uri="{FF2B5EF4-FFF2-40B4-BE49-F238E27FC236}">
                <a16:creationId xmlns:a16="http://schemas.microsoft.com/office/drawing/2014/main" id="{4C78D768-5D04-4A9A-B15D-2AC678648F6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225117964"/>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C5835FF-17F5-4EF0-BC88-47A4ED2763FA}"/>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DEFB482A-D7AB-4CC0-B723-A0E86DABD0CA}"/>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991729886"/>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r>
              <a:rPr lang="en-US" dirty="0"/>
              <a:t>I</a:t>
            </a:r>
          </a:p>
        </p:txBody>
      </p:sp>
      <p:sp>
        <p:nvSpPr>
          <p:cNvPr id="5" name="Folienbildplatzhalter 4">
            <a:extLst>
              <a:ext uri="{FF2B5EF4-FFF2-40B4-BE49-F238E27FC236}">
                <a16:creationId xmlns:a16="http://schemas.microsoft.com/office/drawing/2014/main" id="{20AB612F-FAA0-4475-BCF6-FB3691394FC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828158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Don’t explain each of these … there are following slides for this, just</a:t>
            </a:r>
          </a:p>
          <a:p>
            <a:r>
              <a:rPr lang="en-US" dirty="0"/>
              <a:t>Go through the list and say:</a:t>
            </a:r>
          </a:p>
          <a:p>
            <a:endParaRPr lang="en-US" dirty="0"/>
          </a:p>
          <a:p>
            <a:r>
              <a:rPr lang="en-US" dirty="0"/>
              <a:t>In this module we are going to learn some of the basics of setting up test cases.</a:t>
            </a:r>
          </a:p>
          <a:p>
            <a:r>
              <a:rPr lang="en-US" dirty="0"/>
              <a:t>We’ll show you how to</a:t>
            </a:r>
          </a:p>
          <a:p>
            <a:r>
              <a:rPr lang="en-US" dirty="0"/>
              <a:t>	setup different scalar values, including based numbers and enumerals</a:t>
            </a:r>
          </a:p>
          <a:p>
            <a:r>
              <a:rPr lang="en-US" dirty="0"/>
              <a:t>	execute tests </a:t>
            </a:r>
          </a:p>
          <a:p>
            <a:r>
              <a:rPr lang="en-US" dirty="0"/>
              <a:t>	understand test results</a:t>
            </a:r>
          </a:p>
        </p:txBody>
      </p:sp>
      <p:sp>
        <p:nvSpPr>
          <p:cNvPr id="5" name="Folienbildplatzhalter 4">
            <a:extLst>
              <a:ext uri="{FF2B5EF4-FFF2-40B4-BE49-F238E27FC236}">
                <a16:creationId xmlns:a16="http://schemas.microsoft.com/office/drawing/2014/main" id="{7E9A2426-338C-46CE-94F0-ACDEEFDAFE0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822432647"/>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r>
              <a:rPr lang="en-US" dirty="0"/>
              <a:t>1) Without Probe Points, you would have to test this code with a Compound Test because there was no way to access or modify the local static variable.  With a probe point, you can simple force the condition “</a:t>
            </a:r>
            <a:r>
              <a:rPr lang="en-US" dirty="0" err="1"/>
              <a:t>open_count</a:t>
            </a:r>
            <a:r>
              <a:rPr lang="en-US" dirty="0"/>
              <a:t> == 3”.  This will only require one test.</a:t>
            </a:r>
          </a:p>
          <a:p>
            <a:endParaRPr lang="en-US" dirty="0"/>
          </a:p>
          <a:p>
            <a:r>
              <a:rPr lang="en-US" dirty="0"/>
              <a:t>2) To avoid the Seg Fault, you can use “#if(0)/#endif” to no op the offending line.  Then you can use “</a:t>
            </a:r>
            <a:r>
              <a:rPr lang="en-US" dirty="0" err="1"/>
              <a:t>vcast_test_name_equals</a:t>
            </a:r>
            <a:r>
              <a:rPr lang="en-US" dirty="0"/>
              <a:t>()” with 2 tests to get to both paths of the if statement.  Also, it might be good to show how you can make use of a global variable with probe points to get the same affect, by setting VECTORCAST_INT1 in the test case, and then check VECTORCAST_INT1 in the probe point code.</a:t>
            </a:r>
          </a:p>
          <a:p>
            <a:endParaRPr lang="en-US" dirty="0"/>
          </a:p>
          <a:p>
            <a:r>
              <a:rPr lang="en-US" dirty="0"/>
              <a:t>3) Breaking out of infinite loops has always been an issue in Unit Testing.  Now with probe points, you can simply break out of the loop after 1 iteration or use a counter to break out after N iterations.  Note the usage of a </a:t>
            </a:r>
            <a:r>
              <a:rPr lang="en-US" dirty="0" err="1"/>
              <a:t>FileScope</a:t>
            </a:r>
            <a:r>
              <a:rPr lang="en-US" dirty="0"/>
              <a:t> variable for the loop count.</a:t>
            </a:r>
          </a:p>
          <a:p>
            <a:endParaRPr lang="en-US" dirty="0"/>
          </a:p>
          <a:p>
            <a:r>
              <a:rPr lang="en-US" dirty="0"/>
              <a:t>Solutions on following slide</a:t>
            </a:r>
          </a:p>
        </p:txBody>
      </p:sp>
      <p:sp>
        <p:nvSpPr>
          <p:cNvPr id="5" name="Folienbildplatzhalter 4">
            <a:extLst>
              <a:ext uri="{FF2B5EF4-FFF2-40B4-BE49-F238E27FC236}">
                <a16:creationId xmlns:a16="http://schemas.microsoft.com/office/drawing/2014/main" id="{7A20296D-8B29-4970-A159-546022D244E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95626325"/>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r>
              <a:rPr lang="en-US"/>
              <a:t>Instructor should be prepared to show code coverage to verify that the probe points were implemented properly.</a:t>
            </a:r>
          </a:p>
          <a:p>
            <a:endParaRPr lang="en-US"/>
          </a:p>
          <a:p>
            <a:endParaRPr lang="en-US"/>
          </a:p>
          <a:p>
            <a:endParaRPr lang="en-US"/>
          </a:p>
          <a:p>
            <a:endParaRPr lang="en-US" dirty="0"/>
          </a:p>
        </p:txBody>
      </p:sp>
      <p:sp>
        <p:nvSpPr>
          <p:cNvPr id="5" name="Folienbildplatzhalter 4">
            <a:extLst>
              <a:ext uri="{FF2B5EF4-FFF2-40B4-BE49-F238E27FC236}">
                <a16:creationId xmlns:a16="http://schemas.microsoft.com/office/drawing/2014/main" id="{6CA45531-9CF9-433B-ABDB-B58752F4F4B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150177063"/>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bildplatzhalter 5">
            <a:extLst>
              <a:ext uri="{FF2B5EF4-FFF2-40B4-BE49-F238E27FC236}">
                <a16:creationId xmlns:a16="http://schemas.microsoft.com/office/drawing/2014/main" id="{429CF7A8-BCBA-45D1-9AF9-50A9F59C6145}"/>
              </a:ext>
            </a:extLst>
          </p:cNvPr>
          <p:cNvSpPr>
            <a:spLocks noGrp="1" noRot="1" noChangeAspect="1"/>
          </p:cNvSpPr>
          <p:nvPr>
            <p:ph type="sldImg"/>
          </p:nvPr>
        </p:nvSpPr>
        <p:spPr>
          <a:xfrm>
            <a:off x="234950" y="171450"/>
            <a:ext cx="6862763" cy="3860800"/>
          </a:xfrm>
        </p:spPr>
      </p:sp>
      <p:sp>
        <p:nvSpPr>
          <p:cNvPr id="7" name="Notizenplatzhalter 6">
            <a:extLst>
              <a:ext uri="{FF2B5EF4-FFF2-40B4-BE49-F238E27FC236}">
                <a16:creationId xmlns:a16="http://schemas.microsoft.com/office/drawing/2014/main" id="{CC923901-D4B3-4FF6-AA21-384465192EC1}"/>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721381362"/>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r>
              <a:rPr lang="en-US" dirty="0" err="1"/>
              <a:t>mTaxRate</a:t>
            </a:r>
            <a:r>
              <a:rPr lang="en-US" dirty="0"/>
              <a:t> gets set by the Derived class, but </a:t>
            </a:r>
            <a:r>
              <a:rPr lang="en-US" dirty="0" err="1"/>
              <a:t>mCashOnHand</a:t>
            </a:r>
            <a:r>
              <a:rPr lang="en-US" dirty="0"/>
              <a:t> is set by the Base Class, which is not inside of the UUT.</a:t>
            </a:r>
          </a:p>
        </p:txBody>
      </p:sp>
      <p:sp>
        <p:nvSpPr>
          <p:cNvPr id="5" name="Folienbildplatzhalter 4">
            <a:extLst>
              <a:ext uri="{FF2B5EF4-FFF2-40B4-BE49-F238E27FC236}">
                <a16:creationId xmlns:a16="http://schemas.microsoft.com/office/drawing/2014/main" id="{4C78D768-5D04-4A9A-B15D-2AC678648F6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600243931"/>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4C78D768-5D04-4A9A-B15D-2AC678648F6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542722958"/>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Note that the </a:t>
            </a:r>
            <a:r>
              <a:rPr lang="en-US" dirty="0" err="1"/>
              <a:t>PayrollSystem</a:t>
            </a:r>
            <a:r>
              <a:rPr lang="en-US" dirty="0"/>
              <a:t> points to an array of Employee objects.  Think of the Employee class as a utility class that we want to use, but don’t want to test.</a:t>
            </a:r>
          </a:p>
        </p:txBody>
      </p:sp>
      <p:sp>
        <p:nvSpPr>
          <p:cNvPr id="5" name="Folienbildplatzhalter 4">
            <a:extLst>
              <a:ext uri="{FF2B5EF4-FFF2-40B4-BE49-F238E27FC236}">
                <a16:creationId xmlns:a16="http://schemas.microsoft.com/office/drawing/2014/main" id="{4C78D768-5D04-4A9A-B15D-2AC678648F6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895809074"/>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Hiding the Base Class &amp; the Employee Class doesn’t change how things work, but it eliminates clutter in the environment tree.</a:t>
            </a:r>
          </a:p>
        </p:txBody>
      </p:sp>
      <p:sp>
        <p:nvSpPr>
          <p:cNvPr id="5" name="Folienbildplatzhalter 4">
            <a:extLst>
              <a:ext uri="{FF2B5EF4-FFF2-40B4-BE49-F238E27FC236}">
                <a16:creationId xmlns:a16="http://schemas.microsoft.com/office/drawing/2014/main" id="{4C78D768-5D04-4A9A-B15D-2AC678648F6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20097347"/>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4C78D768-5D04-4A9A-B15D-2AC678648F6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9978578"/>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r>
              <a:rPr lang="en-US" dirty="0"/>
              <a:t>Notes on the Method Variables:</a:t>
            </a:r>
          </a:p>
          <a:p>
            <a:endParaRPr lang="en-US" dirty="0"/>
          </a:p>
          <a:p>
            <a:r>
              <a:rPr lang="en-US" dirty="0" err="1"/>
              <a:t>mTotalPayroll</a:t>
            </a:r>
            <a:endParaRPr lang="en-US" dirty="0"/>
          </a:p>
          <a:p>
            <a:pPr marL="315450" lvl="1" indent="-171450">
              <a:buFont typeface="Arial" panose="020B0604020202020204" pitchFamily="34" charset="0"/>
              <a:buChar char="•"/>
            </a:pPr>
            <a:r>
              <a:rPr lang="en-US" dirty="0"/>
              <a:t>Sum of all current employees salaries.  Should increase when adding employees and decrease when removing employees</a:t>
            </a:r>
          </a:p>
          <a:p>
            <a:r>
              <a:rPr lang="en-US" dirty="0" err="1"/>
              <a:t>mNumEmployees</a:t>
            </a:r>
            <a:endParaRPr lang="en-US" dirty="0"/>
          </a:p>
          <a:p>
            <a:pPr marL="315450" lvl="1" indent="-171450">
              <a:buFont typeface="Arial" panose="020B0604020202020204" pitchFamily="34" charset="0"/>
              <a:buChar char="•"/>
            </a:pPr>
            <a:r>
              <a:rPr lang="en-US" dirty="0"/>
              <a:t>Total number of current employees</a:t>
            </a:r>
          </a:p>
          <a:p>
            <a:r>
              <a:rPr lang="en-US" dirty="0" err="1"/>
              <a:t>mCashOnHand</a:t>
            </a:r>
            <a:endParaRPr lang="en-US" dirty="0"/>
          </a:p>
          <a:p>
            <a:pPr marL="315450" lvl="1" indent="-171450">
              <a:buFont typeface="Arial" panose="020B0604020202020204" pitchFamily="34" charset="0"/>
              <a:buChar char="•"/>
            </a:pPr>
            <a:r>
              <a:rPr lang="en-US" dirty="0"/>
              <a:t>Gets initialized by the constructor</a:t>
            </a:r>
          </a:p>
          <a:p>
            <a:pPr marL="315450" lvl="1" indent="-171450">
              <a:buFont typeface="Arial" panose="020B0604020202020204" pitchFamily="34" charset="0"/>
              <a:buChar char="•"/>
            </a:pPr>
            <a:r>
              <a:rPr lang="en-US" dirty="0"/>
              <a:t>Is incremented by </a:t>
            </a:r>
            <a:r>
              <a:rPr lang="en-US" dirty="0" err="1"/>
              <a:t>addCash</a:t>
            </a:r>
            <a:r>
              <a:rPr lang="en-US" dirty="0"/>
              <a:t>()</a:t>
            </a:r>
          </a:p>
          <a:p>
            <a:pPr marL="315450" lvl="1" indent="-171450">
              <a:buFont typeface="Arial" panose="020B0604020202020204" pitchFamily="34" charset="0"/>
              <a:buChar char="•"/>
            </a:pPr>
            <a:r>
              <a:rPr lang="en-US" dirty="0"/>
              <a:t>Is decremented by </a:t>
            </a:r>
            <a:r>
              <a:rPr lang="en-US" dirty="0" err="1"/>
              <a:t>runPayroll</a:t>
            </a:r>
            <a:r>
              <a:rPr lang="en-US" dirty="0"/>
              <a:t>() (by a value of </a:t>
            </a:r>
            <a:r>
              <a:rPr lang="en-US" dirty="0" err="1"/>
              <a:t>mTotalPayroll</a:t>
            </a:r>
            <a:r>
              <a:rPr lang="en-US" dirty="0"/>
              <a:t>)</a:t>
            </a:r>
          </a:p>
          <a:p>
            <a:pPr marL="3154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Other things to test?</a:t>
            </a:r>
          </a:p>
          <a:p>
            <a:pPr marL="315450" lvl="1" indent="-171450">
              <a:buFont typeface="Arial" panose="020B0604020202020204" pitchFamily="34" charset="0"/>
              <a:buChar char="•"/>
            </a:pPr>
            <a:r>
              <a:rPr lang="en-US" dirty="0"/>
              <a:t>How much code coverage?  If less than 100%, then more testing is required.  Note, though, that you won’t see coverage on the base class unless it’s visible!</a:t>
            </a:r>
          </a:p>
          <a:p>
            <a:pPr marL="315450" lvl="1" indent="-171450">
              <a:buFont typeface="Arial" panose="020B0604020202020204" pitchFamily="34" charset="0"/>
              <a:buChar char="•"/>
            </a:pPr>
            <a:r>
              <a:rPr lang="en-US" dirty="0"/>
              <a:t>Use the iterator in a compound to exceed the max number of employees</a:t>
            </a:r>
          </a:p>
          <a:p>
            <a:pPr marL="459450" lvl="2" indent="-171450">
              <a:buFont typeface="Wingdings" panose="05000000000000000000" pitchFamily="2" charset="2"/>
              <a:buChar char="Ø"/>
            </a:pPr>
            <a:r>
              <a:rPr lang="en-US" dirty="0"/>
              <a:t>That might not work if duplicate employees cannot be added.  Might have to write user code to make each name unique.</a:t>
            </a:r>
          </a:p>
          <a:p>
            <a:pPr marL="459450" lvl="2" indent="-171450">
              <a:buFont typeface="Wingdings" panose="05000000000000000000" pitchFamily="2" charset="2"/>
              <a:buChar char="Ø"/>
            </a:pPr>
            <a:r>
              <a:rPr lang="en-US" dirty="0"/>
              <a:t>A fun thing to do here would be to redefine the MAX employees using Prefix User Code.  Then, you can do your bounds check with less iterations.</a:t>
            </a:r>
          </a:p>
          <a:p>
            <a:pPr marL="315450" lvl="1" indent="-171450">
              <a:buFont typeface="Wingdings" panose="05000000000000000000" pitchFamily="2" charset="2"/>
              <a:buChar char="§"/>
            </a:pPr>
            <a:r>
              <a:rPr lang="en-US" dirty="0"/>
              <a:t>Is the total tax getting calculated correctly?</a:t>
            </a:r>
          </a:p>
          <a:p>
            <a:pPr marL="315450" lvl="1" indent="-171450">
              <a:buFont typeface="Wingdings" panose="05000000000000000000" pitchFamily="2" charset="2"/>
              <a:buChar char="§"/>
            </a:pPr>
            <a:r>
              <a:rPr lang="en-US" dirty="0"/>
              <a:t>What happens when Cash On Hand goes below zero?</a:t>
            </a:r>
          </a:p>
        </p:txBody>
      </p:sp>
      <p:sp>
        <p:nvSpPr>
          <p:cNvPr id="5" name="Folienbildplatzhalter 4">
            <a:extLst>
              <a:ext uri="{FF2B5EF4-FFF2-40B4-BE49-F238E27FC236}">
                <a16:creationId xmlns:a16="http://schemas.microsoft.com/office/drawing/2014/main" id="{4C78D768-5D04-4A9A-B15D-2AC678648F6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770219167"/>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4C78D768-5D04-4A9A-B15D-2AC678648F6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808365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Stimulus can come from where?  Remember there are three sources of data</a:t>
            </a:r>
          </a:p>
          <a:p>
            <a:r>
              <a:rPr lang="en-US" dirty="0"/>
              <a:t>	params of UUT, params of Stubs, global data</a:t>
            </a:r>
          </a:p>
          <a:p>
            <a:endParaRPr lang="en-US" dirty="0"/>
          </a:p>
          <a:p>
            <a:r>
              <a:rPr lang="en-US" dirty="0"/>
              <a:t>You only need to set the values of interest, if you have a parameter that is a</a:t>
            </a:r>
          </a:p>
          <a:p>
            <a:r>
              <a:rPr lang="en-US" dirty="0"/>
              <a:t>Record, you only need to set the fields that your test relies on not all fields</a:t>
            </a:r>
          </a:p>
          <a:p>
            <a:endParaRPr lang="en-US" dirty="0"/>
          </a:p>
          <a:p>
            <a:r>
              <a:rPr lang="en-US" dirty="0"/>
              <a:t>Remember from the introduction: If you can control all of the stimulus data to the UUT </a:t>
            </a:r>
          </a:p>
          <a:p>
            <a:r>
              <a:rPr lang="en-US" dirty="0"/>
              <a:t>You can control all paths through the logic</a:t>
            </a:r>
          </a:p>
          <a:p>
            <a:endParaRPr lang="en-US" dirty="0"/>
          </a:p>
          <a:p>
            <a:r>
              <a:rPr lang="en-US" dirty="0"/>
              <a:t>Remember from the introduction: Data driven harness means no “coding” needed to</a:t>
            </a:r>
          </a:p>
          <a:p>
            <a:r>
              <a:rPr lang="en-US" dirty="0"/>
              <a:t>Set test values, just a data set needs to be built.</a:t>
            </a:r>
          </a:p>
          <a:p>
            <a:endParaRPr lang="en-US" dirty="0"/>
          </a:p>
          <a:p>
            <a:r>
              <a:rPr lang="en-US" dirty="0"/>
              <a:t>Easy re-use of test cases as the code changes is a basic philosophy of VC</a:t>
            </a:r>
          </a:p>
          <a:p>
            <a:pPr lvl="1"/>
            <a:endParaRPr lang="en-US" dirty="0"/>
          </a:p>
          <a:p>
            <a:pPr lvl="0"/>
            <a:r>
              <a:rPr lang="en-US" dirty="0"/>
              <a:t>Simple Test Case</a:t>
            </a:r>
          </a:p>
          <a:p>
            <a:pPr lvl="0"/>
            <a:r>
              <a:rPr lang="en-US" dirty="0"/>
              <a:t>	One call is made from driver to UUT</a:t>
            </a:r>
          </a:p>
          <a:p>
            <a:pPr lvl="0"/>
            <a:r>
              <a:rPr lang="en-US" dirty="0"/>
              <a:t>Compound Test Case</a:t>
            </a:r>
          </a:p>
          <a:p>
            <a:pPr lvl="2"/>
            <a:r>
              <a:rPr lang="en-US" dirty="0"/>
              <a:t>Multiple calls to different procedures in UUT</a:t>
            </a:r>
          </a:p>
          <a:p>
            <a:pPr lvl="2"/>
            <a:r>
              <a:rPr lang="en-US" dirty="0"/>
              <a:t>Data is persistent between calls</a:t>
            </a:r>
          </a:p>
          <a:p>
            <a:pPr lvl="2"/>
            <a:r>
              <a:rPr lang="en-US" dirty="0"/>
              <a:t>Think about a database, where you need to store data, then read data</a:t>
            </a:r>
          </a:p>
          <a:p>
            <a:endParaRPr lang="en-US" dirty="0"/>
          </a:p>
          <a:p>
            <a:endParaRPr lang="en-US" dirty="0"/>
          </a:p>
        </p:txBody>
      </p:sp>
      <p:sp>
        <p:nvSpPr>
          <p:cNvPr id="5" name="Folienbildplatzhalter 4">
            <a:extLst>
              <a:ext uri="{FF2B5EF4-FFF2-40B4-BE49-F238E27FC236}">
                <a16:creationId xmlns:a16="http://schemas.microsoft.com/office/drawing/2014/main" id="{70C07869-734F-49E0-9B16-B407A0511A3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9186769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window is “un-dockable” if you have two monitors, you can drag it to the</a:t>
            </a:r>
          </a:p>
          <a:p>
            <a:r>
              <a:rPr lang="en-US" dirty="0"/>
              <a:t>Other monitor to give you more space in the MDI area.</a:t>
            </a:r>
          </a:p>
          <a:p>
            <a:endParaRPr lang="en-US" dirty="0"/>
          </a:p>
          <a:p>
            <a:r>
              <a:rPr lang="en-US" dirty="0"/>
              <a:t>Auto Test Case name is function name with a unique serial number</a:t>
            </a:r>
          </a:p>
          <a:p>
            <a:endParaRPr lang="en-US" dirty="0"/>
          </a:p>
          <a:p>
            <a:r>
              <a:rPr lang="en-US" dirty="0"/>
              <a:t>You can click the Test Cases Column Title Bar to alphabetize UUT names,</a:t>
            </a:r>
          </a:p>
          <a:p>
            <a:r>
              <a:rPr lang="en-US" dirty="0"/>
              <a:t>Sub-program names within and test case names within that.</a:t>
            </a:r>
          </a:p>
          <a:p>
            <a:endParaRPr lang="en-US" dirty="0"/>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393197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9713" y="179388"/>
            <a:ext cx="6318250" cy="3554412"/>
          </a:xfrm>
        </p:spPr>
      </p:sp>
      <p:sp>
        <p:nvSpPr>
          <p:cNvPr id="3" name="Notizenplatzhalter 2"/>
          <p:cNvSpPr>
            <a:spLocks noGrp="1"/>
          </p:cNvSpPr>
          <p:nvPr>
            <p:ph type="body" idx="1"/>
          </p:nvPr>
        </p:nvSpPr>
        <p:spPr/>
        <p:txBody>
          <a:bodyPr/>
          <a:lstStyle/>
          <a:p>
            <a:pPr marL="0" marR="0" lvl="0" indent="0" algn="just" defTabSz="914400" rtl="0" eaLnBrk="1" fontAlgn="base" latinLnBrk="0" hangingPunct="1">
              <a:lnSpc>
                <a:spcPct val="100000"/>
              </a:lnSpc>
              <a:spcBef>
                <a:spcPts val="600"/>
              </a:spcBef>
              <a:spcAft>
                <a:spcPct val="0"/>
              </a:spcAft>
              <a:buClrTx/>
              <a:buSzTx/>
              <a:buFontTx/>
              <a:buNone/>
              <a:tabLst/>
              <a:defRPr/>
            </a:pPr>
            <a:r>
              <a:rPr lang="de-DE" dirty="0"/>
              <a:t>We offer services and solutions across a wide range of industries.</a:t>
            </a:r>
          </a:p>
          <a:p>
            <a:endParaRPr lang="de-DE" dirty="0"/>
          </a:p>
        </p:txBody>
      </p:sp>
    </p:spTree>
    <p:extLst>
      <p:ext uri="{BB962C8B-B14F-4D97-AF65-F5344CB8AC3E}">
        <p14:creationId xmlns:p14="http://schemas.microsoft.com/office/powerpoint/2010/main" val="16256209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Environment View supports multiple different context (right click) menus.</a:t>
            </a:r>
          </a:p>
          <a:p>
            <a:endParaRPr lang="en-US" dirty="0"/>
          </a:p>
          <a:p>
            <a:r>
              <a:rPr lang="en-US" dirty="0"/>
              <a:t>You can right click on a single node like a unit name, a sub-program name, or a test case name.</a:t>
            </a:r>
          </a:p>
          <a:p>
            <a:endParaRPr lang="en-US" dirty="0"/>
          </a:p>
          <a:p>
            <a:r>
              <a:rPr lang="en-US" dirty="0"/>
              <a:t>You can also, multi select with shift click or control-click and then right click on that selection to perform an action.</a:t>
            </a:r>
          </a:p>
          <a:p>
            <a:endParaRPr lang="en-US" dirty="0"/>
          </a:p>
          <a:p>
            <a:r>
              <a:rPr lang="en-US" dirty="0"/>
              <a:t>For example, you might want to select a subprogram name and then right click and choose “Execute” to run all</a:t>
            </a:r>
          </a:p>
          <a:p>
            <a:r>
              <a:rPr lang="en-US" dirty="0"/>
              <a:t>Tests for that sub-program.</a:t>
            </a:r>
          </a:p>
          <a:p>
            <a:endParaRPr lang="en-US" dirty="0"/>
          </a:p>
          <a:p>
            <a:r>
              <a:rPr lang="en-US" dirty="0"/>
              <a:t>Or you might want to control click on 3 tests, and choose “Open Test Case” to open those all in an editor.</a:t>
            </a:r>
          </a:p>
          <a:p>
            <a:endParaRPr lang="en-US" dirty="0"/>
          </a:p>
          <a:p>
            <a:r>
              <a:rPr lang="en-US" dirty="0"/>
              <a:t>You’ll also notice that there is a choose on the Test Case Context Menu to “Duplicate Test Case” </a:t>
            </a:r>
          </a:p>
          <a:p>
            <a:r>
              <a:rPr lang="en-US" dirty="0"/>
              <a:t>Use this to setup multiple similar tests.</a:t>
            </a:r>
          </a:p>
          <a:p>
            <a:endParaRPr lang="en-US" dirty="0"/>
          </a:p>
          <a:p>
            <a:endParaRPr lang="en-US" dirty="0"/>
          </a:p>
        </p:txBody>
      </p:sp>
      <p:sp>
        <p:nvSpPr>
          <p:cNvPr id="5" name="Folienbildplatzhalter 4">
            <a:extLst>
              <a:ext uri="{FF2B5EF4-FFF2-40B4-BE49-F238E27FC236}">
                <a16:creationId xmlns:a16="http://schemas.microsoft.com/office/drawing/2014/main" id="{11DBE7F4-6026-4249-BD40-4B42D005C33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4323252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Describe the different parts of this window:</a:t>
            </a:r>
          </a:p>
          <a:p>
            <a:r>
              <a:rPr lang="en-US" dirty="0"/>
              <a:t>	Different Tags for top level:  UUT, NST (not stubbed), ST (stubbed)</a:t>
            </a:r>
          </a:p>
          <a:p>
            <a:endParaRPr lang="en-US" dirty="0"/>
          </a:p>
          <a:p>
            <a:r>
              <a:rPr lang="en-US" dirty="0"/>
              <a:t>For each function, the list of parameters is provided</a:t>
            </a:r>
          </a:p>
          <a:p>
            <a:endParaRPr lang="en-US" dirty="0"/>
          </a:p>
          <a:p>
            <a:r>
              <a:rPr lang="en-US" dirty="0"/>
              <a:t>For complex types like structures, records, and arrays, a + sign indicates that you can expand to the next level</a:t>
            </a:r>
          </a:p>
          <a:p>
            <a:endParaRPr lang="en-US" dirty="0"/>
          </a:p>
          <a:p>
            <a:r>
              <a:rPr lang="en-US" dirty="0"/>
              <a:t>The “input values” are things that GO TOWARD the UUT</a:t>
            </a:r>
          </a:p>
          <a:p>
            <a:r>
              <a:rPr lang="en-US" dirty="0"/>
              <a:t>	input parameters for the uut </a:t>
            </a:r>
          </a:p>
          <a:p>
            <a:r>
              <a:rPr lang="en-US" dirty="0"/>
              <a:t>	output parameters (and returns) from stubs</a:t>
            </a:r>
          </a:p>
          <a:p>
            <a:endParaRPr lang="en-US" dirty="0"/>
          </a:p>
          <a:p>
            <a:r>
              <a:rPr lang="en-US" dirty="0"/>
              <a:t>The “expected values” are things that GO AWAY from the UUT</a:t>
            </a:r>
          </a:p>
          <a:p>
            <a:r>
              <a:rPr lang="en-US" dirty="0"/>
              <a:t>	output parameters (and returns) from the uut</a:t>
            </a:r>
          </a:p>
          <a:p>
            <a:r>
              <a:rPr lang="en-US" dirty="0"/>
              <a:t>	input parameters to the stubs</a:t>
            </a:r>
          </a:p>
          <a:p>
            <a:endParaRPr lang="en-US" dirty="0"/>
          </a:p>
          <a:p>
            <a:r>
              <a:rPr lang="en-US" dirty="0"/>
              <a:t>If you hover over a cell, we will show you the range of values that</a:t>
            </a:r>
          </a:p>
          <a:p>
            <a:r>
              <a:rPr lang="en-US" dirty="0"/>
              <a:t>Cell can accept.  The range is based on the type</a:t>
            </a:r>
          </a:p>
        </p:txBody>
      </p:sp>
      <p:sp>
        <p:nvSpPr>
          <p:cNvPr id="5" name="Folienbildplatzhalter 4">
            <a:extLst>
              <a:ext uri="{FF2B5EF4-FFF2-40B4-BE49-F238E27FC236}">
                <a16:creationId xmlns:a16="http://schemas.microsoft.com/office/drawing/2014/main" id="{FF0BE166-5629-44CD-BAA4-572BEB1823B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99680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 this module, we will talk about setting values directly, in a later module we will show you how to use a the “Parameter Dialog”</a:t>
            </a:r>
          </a:p>
          <a:p>
            <a:endParaRPr lang="en-US" dirty="0"/>
          </a:p>
          <a:p>
            <a:r>
              <a:rPr lang="en-US" dirty="0"/>
              <a:t>When you enter a “based” number, VC will automatically remember that base and use it everywhere the value is displayed (Execution Reports, Test Case Listing etc.)</a:t>
            </a:r>
          </a:p>
          <a:p>
            <a:endParaRPr lang="en-US" dirty="0"/>
          </a:p>
          <a:p>
            <a:r>
              <a:rPr lang="en-US" dirty="0"/>
              <a:t>Enumerals</a:t>
            </a:r>
          </a:p>
          <a:p>
            <a:endParaRPr lang="en-US" dirty="0"/>
          </a:p>
          <a:p>
            <a:r>
              <a:rPr lang="en-US" dirty="0"/>
              <a:t>Just like you think it would work, choose from a list.</a:t>
            </a:r>
          </a:p>
          <a:p>
            <a:r>
              <a:rPr lang="en-US" dirty="0"/>
              <a:t>If you have a name to number mapping, that is honored, so you can enter 12 for Chowder for example.</a:t>
            </a:r>
          </a:p>
          <a:p>
            <a:endParaRPr lang="en-US" dirty="0"/>
          </a:p>
          <a:p>
            <a:r>
              <a:rPr lang="en-US" dirty="0"/>
              <a:t>During the test execution, if we encounter a number that does not map to an enumeral,  we print the number in the report</a:t>
            </a:r>
          </a:p>
        </p:txBody>
      </p:sp>
      <p:sp>
        <p:nvSpPr>
          <p:cNvPr id="5" name="Folienbildplatzhalter 4">
            <a:extLst>
              <a:ext uri="{FF2B5EF4-FFF2-40B4-BE49-F238E27FC236}">
                <a16:creationId xmlns:a16="http://schemas.microsoft.com/office/drawing/2014/main" id="{F590F996-04C6-4FC6-AB7D-6AC3880F0F0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0541586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You can enter out of range enumerals without setting this options</a:t>
            </a:r>
          </a:p>
          <a:p>
            <a:endParaRPr lang="en-US" dirty="0"/>
          </a:p>
          <a:p>
            <a:r>
              <a:rPr lang="en-US" dirty="0"/>
              <a:t>For out of range numbers, you must change the option</a:t>
            </a:r>
          </a:p>
          <a:p>
            <a:endParaRPr lang="en-US" dirty="0"/>
          </a:p>
          <a:p>
            <a:endParaRPr lang="en-US" dirty="0"/>
          </a:p>
        </p:txBody>
      </p:sp>
      <p:sp>
        <p:nvSpPr>
          <p:cNvPr id="4" name="Folienbildplatzhalter 3">
            <a:extLst>
              <a:ext uri="{FF2B5EF4-FFF2-40B4-BE49-F238E27FC236}">
                <a16:creationId xmlns:a16="http://schemas.microsoft.com/office/drawing/2014/main" id="{E9A00881-BC49-444E-ADD1-7EC894562BD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5678945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Notes can be anything you want, and explanation, a test rationale etc.</a:t>
            </a:r>
          </a:p>
          <a:p>
            <a:endParaRPr lang="en-US" dirty="0"/>
          </a:p>
          <a:p>
            <a:r>
              <a:rPr lang="en-US" dirty="0"/>
              <a:t>Notes tab at the bottom of the test case editor window</a:t>
            </a:r>
          </a:p>
          <a:p>
            <a:endParaRPr lang="en-US" dirty="0"/>
          </a:p>
          <a:p>
            <a:r>
              <a:rPr lang="en-US" dirty="0"/>
              <a:t>Using a template, or importing a file is a good way to keep control of the format.</a:t>
            </a:r>
          </a:p>
          <a:p>
            <a:r>
              <a:rPr lang="en-US" dirty="0"/>
              <a:t>For example, you might mandate that there are certain data fields people</a:t>
            </a:r>
          </a:p>
          <a:p>
            <a:r>
              <a:rPr lang="en-US" dirty="0"/>
              <a:t>Need to fill-in for the notes, Test Rationale, Description of Input, Description of Outputs etc.</a:t>
            </a:r>
          </a:p>
          <a:p>
            <a:endParaRPr lang="en-US" dirty="0"/>
          </a:p>
          <a:p>
            <a:r>
              <a:rPr lang="en-US" dirty="0"/>
              <a:t>Template file is just plain ASCII text</a:t>
            </a:r>
          </a:p>
        </p:txBody>
      </p:sp>
      <p:sp>
        <p:nvSpPr>
          <p:cNvPr id="5" name="Folienbildplatzhalter 4">
            <a:extLst>
              <a:ext uri="{FF2B5EF4-FFF2-40B4-BE49-F238E27FC236}">
                <a16:creationId xmlns:a16="http://schemas.microsoft.com/office/drawing/2014/main" id="{626F1FCE-70F1-4F6F-89F3-36BD33584E2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62805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Point out the Blue Arrow Play Button</a:t>
            </a:r>
          </a:p>
          <a:p>
            <a:endParaRPr lang="en-US" dirty="0"/>
          </a:p>
          <a:p>
            <a:r>
              <a:rPr lang="en-US" dirty="0"/>
              <a:t>Re-enforce the notion of multi select for all of these actions including execute</a:t>
            </a:r>
          </a:p>
          <a:p>
            <a:endParaRPr lang="en-US" dirty="0"/>
          </a:p>
          <a:p>
            <a:endParaRPr lang="en-US" dirty="0"/>
          </a:p>
          <a:p>
            <a:endParaRPr lang="en-US" dirty="0"/>
          </a:p>
          <a:p>
            <a:endParaRPr lang="en-US" dirty="0"/>
          </a:p>
        </p:txBody>
      </p:sp>
      <p:sp>
        <p:nvSpPr>
          <p:cNvPr id="5" name="Folienbildplatzhalter 4">
            <a:extLst>
              <a:ext uri="{FF2B5EF4-FFF2-40B4-BE49-F238E27FC236}">
                <a16:creationId xmlns:a16="http://schemas.microsoft.com/office/drawing/2014/main" id="{7E80762F-64A1-441E-8641-AA8C10A9585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1440140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Events are an important concept within VectorCAST.  Events signify the transfer of control from VectorCAST code to the UUT and visa versa.</a:t>
            </a:r>
          </a:p>
          <a:p>
            <a:endParaRPr lang="en-US" dirty="0"/>
          </a:p>
          <a:p>
            <a:r>
              <a:rPr lang="en-US" dirty="0"/>
              <a:t>Each time an Event occurs, global data can be written to, or verified as an expected value.</a:t>
            </a:r>
          </a:p>
          <a:p>
            <a:endParaRPr lang="en-US" dirty="0"/>
          </a:p>
          <a:p>
            <a:r>
              <a:rPr lang="en-US" dirty="0"/>
              <a:t>Ex:  If the UUT calls 8 stubs, there will be 10 Events generated.  The input event, the return event, and one event per stub.</a:t>
            </a:r>
          </a:p>
          <a:p>
            <a:endParaRPr lang="en-US" dirty="0"/>
          </a:p>
          <a:p>
            <a:r>
              <a:rPr lang="en-US" dirty="0"/>
              <a:t>Note that in the case of a Range or Compound, you will have multiple pairs of Initial &amp; Final events.</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Folienbildplatzhalter 4">
            <a:extLst>
              <a:ext uri="{FF2B5EF4-FFF2-40B4-BE49-F238E27FC236}">
                <a16:creationId xmlns:a16="http://schemas.microsoft.com/office/drawing/2014/main" id="{69CB3C8D-AE9F-474F-83E5-379A4BDAEDC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7988437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After Execution,  the “Execution Report” tab will be activated</a:t>
            </a:r>
          </a:p>
          <a:p>
            <a:r>
              <a:rPr lang="en-US" dirty="0"/>
              <a:t>This is part of the Test Case Editor Window</a:t>
            </a:r>
          </a:p>
          <a:p>
            <a:endParaRPr lang="en-US" dirty="0"/>
          </a:p>
          <a:p>
            <a:r>
              <a:rPr lang="en-US" dirty="0"/>
              <a:t>What is an Event?</a:t>
            </a:r>
          </a:p>
          <a:p>
            <a:r>
              <a:rPr lang="en-US" dirty="0"/>
              <a:t>	An Event is triggered if there is a transfer of control</a:t>
            </a:r>
          </a:p>
          <a:p>
            <a:r>
              <a:rPr lang="en-US" dirty="0"/>
              <a:t>	from the Driver to the UUT or from the UUT to a Stub</a:t>
            </a:r>
          </a:p>
          <a:p>
            <a:endParaRPr lang="en-US" dirty="0"/>
          </a:p>
          <a:p>
            <a:r>
              <a:rPr lang="en-US" dirty="0"/>
              <a:t>What Data is Captured?</a:t>
            </a:r>
          </a:p>
          <a:p>
            <a:r>
              <a:rPr lang="en-US" dirty="0"/>
              <a:t>	We capture any scalar data item that is used in a</a:t>
            </a:r>
          </a:p>
          <a:p>
            <a:r>
              <a:rPr lang="en-US" dirty="0"/>
              <a:t>	Test Case as an Input or Expected Value</a:t>
            </a:r>
          </a:p>
          <a:p>
            <a:endParaRPr lang="en-US" dirty="0"/>
          </a:p>
          <a:p>
            <a:r>
              <a:rPr lang="en-US" dirty="0"/>
              <a:t>This default behavior can be over-ridden via the “Report” column in the Test Editor</a:t>
            </a:r>
          </a:p>
          <a:p>
            <a:endParaRPr lang="en-US" dirty="0"/>
          </a:p>
          <a:p>
            <a:r>
              <a:rPr lang="en-US" dirty="0"/>
              <a:t>You can always get back to this window, by opening the test case, and choosing this tab directly</a:t>
            </a:r>
          </a:p>
          <a:p>
            <a:endParaRPr lang="en-US" dirty="0"/>
          </a:p>
          <a:p>
            <a:r>
              <a:rPr lang="en-US" dirty="0"/>
              <a:t>When you edit a test case, and save it, we throw away any existing results</a:t>
            </a:r>
          </a:p>
          <a:p>
            <a:r>
              <a:rPr lang="en-US" dirty="0"/>
              <a:t>Execution Report Tab will go dim.</a:t>
            </a:r>
          </a:p>
        </p:txBody>
      </p:sp>
      <p:sp>
        <p:nvSpPr>
          <p:cNvPr id="5" name="Folienbildplatzhalter 4">
            <a:extLst>
              <a:ext uri="{FF2B5EF4-FFF2-40B4-BE49-F238E27FC236}">
                <a16:creationId xmlns:a16="http://schemas.microsoft.com/office/drawing/2014/main" id="{05ADC243-AB1C-4FE3-827E-FFD29802954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270079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CA19747-BB1F-4717-978D-50236A2315C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092A03C-A3C4-4D9C-A511-422470D5668E}"/>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8538085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Answer is A.  Tests are always written against a function (or sub-program), not against the Env or Unit/Module.</a:t>
            </a:r>
          </a:p>
        </p:txBody>
      </p:sp>
      <p:sp>
        <p:nvSpPr>
          <p:cNvPr id="5" name="Folienbildplatzhalter 4">
            <a:extLst>
              <a:ext uri="{FF2B5EF4-FFF2-40B4-BE49-F238E27FC236}">
                <a16:creationId xmlns:a16="http://schemas.microsoft.com/office/drawing/2014/main" id="{1D279BFB-785D-42A5-951B-435F482BFEC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427466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bildplatzhalter 3">
            <a:extLst>
              <a:ext uri="{FF2B5EF4-FFF2-40B4-BE49-F238E27FC236}">
                <a16:creationId xmlns:a16="http://schemas.microsoft.com/office/drawing/2014/main" id="{4BFEFC60-8C8D-4DE9-B325-D0F156B529FC}"/>
              </a:ext>
            </a:extLst>
          </p:cNvPr>
          <p:cNvSpPr>
            <a:spLocks noGrp="1" noRot="1" noChangeAspect="1"/>
          </p:cNvSpPr>
          <p:nvPr>
            <p:ph type="sldImg"/>
          </p:nvPr>
        </p:nvSpPr>
        <p:spPr>
          <a:xfrm>
            <a:off x="234950" y="171450"/>
            <a:ext cx="6862763" cy="3860800"/>
          </a:xfrm>
        </p:spPr>
      </p:sp>
      <p:sp>
        <p:nvSpPr>
          <p:cNvPr id="5" name="Notizenplatzhalter 4">
            <a:extLst>
              <a:ext uri="{FF2B5EF4-FFF2-40B4-BE49-F238E27FC236}">
                <a16:creationId xmlns:a16="http://schemas.microsoft.com/office/drawing/2014/main" id="{1F217BA9-E620-41FC-8190-DE0EB5E406B6}"/>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5023511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B: 4 – One for the input event, one for the exiting event, and 1 for each stub</a:t>
            </a:r>
          </a:p>
          <a:p>
            <a:endParaRPr lang="en-US" dirty="0"/>
          </a:p>
        </p:txBody>
      </p:sp>
      <p:sp>
        <p:nvSpPr>
          <p:cNvPr id="5" name="Folienbildplatzhalter 4">
            <a:extLst>
              <a:ext uri="{FF2B5EF4-FFF2-40B4-BE49-F238E27FC236}">
                <a16:creationId xmlns:a16="http://schemas.microsoft.com/office/drawing/2014/main" id="{9462F25B-6E90-4ADC-B3F5-ED50FFCC86C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5638680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02409E3-BA2E-46EF-B902-B24D24006E9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A5D2D49-2C4A-40E6-9E9D-91133556945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6149530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Don’t explain each of these … there are following slides for this, just</a:t>
            </a:r>
          </a:p>
          <a:p>
            <a:r>
              <a:rPr lang="en-US" dirty="0"/>
              <a:t>Go through the list and say:</a:t>
            </a:r>
          </a:p>
          <a:p>
            <a:endParaRPr lang="en-US" dirty="0"/>
          </a:p>
          <a:p>
            <a:r>
              <a:rPr lang="en-US" dirty="0"/>
              <a:t>In this module we are going to learn some of the basics of …</a:t>
            </a:r>
          </a:p>
          <a:p>
            <a:endParaRPr lang="en-US" dirty="0"/>
          </a:p>
          <a:p>
            <a:r>
              <a:rPr lang="en-US" dirty="0"/>
              <a:t>We’ll show you how to …</a:t>
            </a:r>
          </a:p>
        </p:txBody>
      </p:sp>
      <p:sp>
        <p:nvSpPr>
          <p:cNvPr id="5" name="Folienbildplatzhalter 4">
            <a:extLst>
              <a:ext uri="{FF2B5EF4-FFF2-40B4-BE49-F238E27FC236}">
                <a16:creationId xmlns:a16="http://schemas.microsoft.com/office/drawing/2014/main" id="{CF2EC1FA-E134-4781-BF93-90750986FE9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8920405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You don’t want to edit the test case, every time a change to the code is made.</a:t>
            </a:r>
          </a:p>
          <a:p>
            <a:endParaRPr lang="en-US" dirty="0"/>
          </a:p>
          <a:p>
            <a:r>
              <a:rPr lang="en-US" dirty="0"/>
              <a:t>Min/Mid/Max tags help reduce the amount of editing. You can create tests, that will always use the “Largest” value for example</a:t>
            </a:r>
          </a:p>
          <a:p>
            <a:endParaRPr lang="en-US" dirty="0"/>
          </a:p>
          <a:p>
            <a:r>
              <a:rPr lang="en-US" dirty="0"/>
              <a:t>This is useful, not only for numeric types, but also for other scalars, like enumerals where there are often new enumerals added over the life of the application</a:t>
            </a:r>
          </a:p>
          <a:p>
            <a:endParaRPr lang="en-US" dirty="0"/>
          </a:p>
          <a:p>
            <a:r>
              <a:rPr lang="en-US" dirty="0"/>
              <a:t>MAX+1 and MIN-1 are useful to test the way that the compiler handles out of range values they might be truncated or wrapped.</a:t>
            </a:r>
          </a:p>
          <a:p>
            <a:endParaRPr lang="en-US" dirty="0"/>
          </a:p>
        </p:txBody>
      </p:sp>
      <p:sp>
        <p:nvSpPr>
          <p:cNvPr id="5" name="Folienbildplatzhalter 4">
            <a:extLst>
              <a:ext uri="{FF2B5EF4-FFF2-40B4-BE49-F238E27FC236}">
                <a16:creationId xmlns:a16="http://schemas.microsoft.com/office/drawing/2014/main" id="{12D0EDA9-5494-4C1B-8C08-2395C51DFE5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5654131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900" dirty="0"/>
              <a:t>Data Entry of floating point numbers</a:t>
            </a:r>
          </a:p>
          <a:p>
            <a:r>
              <a:rPr lang="en-US" sz="900" dirty="0"/>
              <a:t>	normal x.y notation, or </a:t>
            </a:r>
          </a:p>
          <a:p>
            <a:r>
              <a:rPr lang="en-US" sz="900" dirty="0"/>
              <a:t>	scientific notation</a:t>
            </a:r>
          </a:p>
          <a:p>
            <a:endParaRPr lang="en-US" sz="900" dirty="0"/>
          </a:p>
          <a:p>
            <a:r>
              <a:rPr lang="en-US" sz="900" dirty="0"/>
              <a:t>Special Values</a:t>
            </a:r>
          </a:p>
          <a:p>
            <a:r>
              <a:rPr lang="en-US" sz="900" dirty="0"/>
              <a:t>	Right click on a cell, you can choose the special IEEE format for </a:t>
            </a:r>
          </a:p>
          <a:p>
            <a:r>
              <a:rPr lang="en-US" sz="900" dirty="0"/>
              <a:t>		Not a Number</a:t>
            </a:r>
          </a:p>
          <a:p>
            <a:r>
              <a:rPr lang="en-US" sz="900" dirty="0"/>
              <a:t>		+ or + Infinity</a:t>
            </a:r>
          </a:p>
          <a:p>
            <a:r>
              <a:rPr lang="en-US" sz="900" dirty="0"/>
              <a:t>	These are set via the built in language definitions</a:t>
            </a:r>
          </a:p>
          <a:p>
            <a:r>
              <a:rPr lang="en-US" sz="900" dirty="0"/>
              <a:t>		Nan:  0/0</a:t>
            </a:r>
          </a:p>
          <a:p>
            <a:r>
              <a:rPr lang="en-US" sz="900" dirty="0"/>
              <a:t>		+Inf: 1/0</a:t>
            </a:r>
          </a:p>
          <a:p>
            <a:r>
              <a:rPr lang="en-US" sz="900" dirty="0"/>
              <a:t>		-Inf: -1/0</a:t>
            </a:r>
          </a:p>
          <a:p>
            <a:endParaRPr lang="en-US" sz="900" dirty="0"/>
          </a:p>
          <a:p>
            <a:r>
              <a:rPr lang="en-US" sz="900" dirty="0"/>
              <a:t>You can control the number of digits by using the floating point format options on the “Report Tab” of the Tool -&gt; Options dialog</a:t>
            </a:r>
          </a:p>
          <a:p>
            <a:endParaRPr lang="en-US" sz="900" dirty="0"/>
          </a:p>
          <a:p>
            <a:r>
              <a:rPr lang="en-US" sz="900" dirty="0"/>
              <a:t>For example, if you enter the value 123.456, </a:t>
            </a:r>
          </a:p>
          <a:p>
            <a:r>
              <a:rPr lang="en-US" sz="900" dirty="0"/>
              <a:t>	Digits = 6: 123.456</a:t>
            </a:r>
          </a:p>
          <a:p>
            <a:r>
              <a:rPr lang="en-US" sz="900" dirty="0"/>
              <a:t>	Digits = 5: 123.46</a:t>
            </a:r>
          </a:p>
          <a:p>
            <a:r>
              <a:rPr lang="en-US" sz="900" dirty="0"/>
              <a:t>	Digits = 4: 123.5</a:t>
            </a:r>
          </a:p>
          <a:p>
            <a:r>
              <a:rPr lang="en-US" sz="900" dirty="0"/>
              <a:t>	Digits = 3: 123</a:t>
            </a:r>
          </a:p>
          <a:p>
            <a:r>
              <a:rPr lang="en-US" sz="900" dirty="0"/>
              <a:t>	Digits = 2: 1.2e+002</a:t>
            </a:r>
          </a:p>
          <a:p>
            <a:r>
              <a:rPr lang="en-US" sz="900" dirty="0"/>
              <a:t>	Digits = 1: 1e+002</a:t>
            </a:r>
          </a:p>
        </p:txBody>
      </p:sp>
      <p:sp>
        <p:nvSpPr>
          <p:cNvPr id="5" name="Folienbildplatzhalter 4">
            <a:extLst>
              <a:ext uri="{FF2B5EF4-FFF2-40B4-BE49-F238E27FC236}">
                <a16:creationId xmlns:a16="http://schemas.microsoft.com/office/drawing/2014/main" id="{95F5CD90-B310-4DF5-A4E8-4840667321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6208214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 general, if you are doing a lot of floating point computations, there will be a range of acceptable values</a:t>
            </a:r>
          </a:p>
          <a:p>
            <a:endParaRPr lang="en-US" dirty="0"/>
          </a:p>
          <a:p>
            <a:r>
              <a:rPr lang="en-US" dirty="0"/>
              <a:t>You can set the floating point tolerance at 3 levels</a:t>
            </a:r>
          </a:p>
          <a:p>
            <a:r>
              <a:rPr lang="en-US" dirty="0"/>
              <a:t>	Environment, Test Case, Parameter</a:t>
            </a:r>
          </a:p>
          <a:p>
            <a:endParaRPr lang="en-US" dirty="0"/>
          </a:p>
          <a:p>
            <a:r>
              <a:rPr lang="en-US" dirty="0"/>
              <a:t>Each level over-rides the previous.</a:t>
            </a:r>
          </a:p>
          <a:p>
            <a:endParaRPr lang="en-US" dirty="0"/>
          </a:p>
          <a:p>
            <a:r>
              <a:rPr lang="en-US" dirty="0"/>
              <a:t>Generally, people want a fixed “window” around the ideal value</a:t>
            </a:r>
          </a:p>
          <a:p>
            <a:r>
              <a:rPr lang="en-US" dirty="0"/>
              <a:t>	1.2 + or - .1</a:t>
            </a:r>
          </a:p>
          <a:p>
            <a:endParaRPr lang="en-US" dirty="0"/>
          </a:p>
          <a:p>
            <a:r>
              <a:rPr lang="en-US" dirty="0"/>
              <a:t>or they want a percentage</a:t>
            </a:r>
          </a:p>
          <a:p>
            <a:r>
              <a:rPr lang="en-US" dirty="0"/>
              <a:t>	1.2 + or – 1%</a:t>
            </a:r>
          </a:p>
          <a:p>
            <a:endParaRPr lang="en-US" dirty="0"/>
          </a:p>
          <a:p>
            <a:r>
              <a:rPr lang="en-US" dirty="0"/>
              <a:t>In the example pictured, both expected value expressions match the actual value</a:t>
            </a:r>
          </a:p>
          <a:p>
            <a:endParaRPr lang="en-US" dirty="0"/>
          </a:p>
        </p:txBody>
      </p:sp>
      <p:sp>
        <p:nvSpPr>
          <p:cNvPr id="5" name="Folienbildplatzhalter 4">
            <a:extLst>
              <a:ext uri="{FF2B5EF4-FFF2-40B4-BE49-F238E27FC236}">
                <a16:creationId xmlns:a16="http://schemas.microsoft.com/office/drawing/2014/main" id="{E20BF0CE-132C-425B-A35B-0E7D8A286F8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55131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VectorCAST allows uses of access to symbolic constant via the “#”  toolbar icon</a:t>
            </a:r>
          </a:p>
          <a:p>
            <a:endParaRPr lang="en-US" dirty="0"/>
          </a:p>
          <a:p>
            <a:r>
              <a:rPr lang="en-US" dirty="0"/>
              <a:t>Obviously this is desirable, since if you change the symbolic constant in the code, you do not have to change the test case</a:t>
            </a:r>
          </a:p>
          <a:p>
            <a:endParaRPr lang="en-US" dirty="0"/>
          </a:p>
          <a:p>
            <a:r>
              <a:rPr lang="en-US" dirty="0"/>
              <a:t>Clicking on the # results in a “dockable” Symbolic Constants window It will pop up as a floating window, but you can “dock” it anywhere in the IDE</a:t>
            </a:r>
          </a:p>
          <a:p>
            <a:endParaRPr lang="en-US" dirty="0"/>
          </a:p>
          <a:p>
            <a:r>
              <a:rPr lang="en-US" dirty="0"/>
              <a:t>Notice that the Symbolic Constants windows, shows the value  as well as the “original  base” of the value, notice HexConstant</a:t>
            </a:r>
          </a:p>
          <a:p>
            <a:endParaRPr lang="en-US" dirty="0"/>
          </a:p>
          <a:p>
            <a:r>
              <a:rPr lang="en-US" dirty="0"/>
              <a:t>When you select an item in the Symbolic Constant dialog, the VC test case editor will “high light” the cells where that item can be dropped.</a:t>
            </a:r>
          </a:p>
          <a:p>
            <a:endParaRPr lang="en-US" dirty="0"/>
          </a:p>
          <a:p>
            <a:r>
              <a:rPr lang="en-US" dirty="0"/>
              <a:t>If you select a float value, we will show float typed data items, if you choose an integer, we will highlight float or int.</a:t>
            </a:r>
          </a:p>
          <a:p>
            <a:endParaRPr lang="en-US" dirty="0"/>
          </a:p>
          <a:p>
            <a:r>
              <a:rPr lang="en-US" dirty="0"/>
              <a:t>Use &lt;esc&gt; to remove high lighting.</a:t>
            </a:r>
          </a:p>
          <a:p>
            <a:endParaRPr lang="en-US" dirty="0"/>
          </a:p>
          <a:p>
            <a:endParaRPr lang="en-US" dirty="0"/>
          </a:p>
          <a:p>
            <a:endParaRPr lang="en-US" dirty="0"/>
          </a:p>
          <a:p>
            <a:endParaRPr lang="en-US" dirty="0"/>
          </a:p>
          <a:p>
            <a:endParaRPr lang="en-US" dirty="0"/>
          </a:p>
        </p:txBody>
      </p:sp>
      <p:sp>
        <p:nvSpPr>
          <p:cNvPr id="5" name="Folienbildplatzhalter 4">
            <a:extLst>
              <a:ext uri="{FF2B5EF4-FFF2-40B4-BE49-F238E27FC236}">
                <a16:creationId xmlns:a16="http://schemas.microsoft.com/office/drawing/2014/main" id="{8B63C216-8C65-42AE-9A92-BC8D5B59F0C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9558493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copy / paste works for both scalar types (int) and for compound types like and array or a structure.</a:t>
            </a:r>
          </a:p>
          <a:p>
            <a:endParaRPr lang="en-US" dirty="0"/>
          </a:p>
          <a:p>
            <a:r>
              <a:rPr lang="en-US" dirty="0"/>
              <a:t>When you copy, paste candidates will be high-lighted based on the “C Type” of the copy cell</a:t>
            </a:r>
          </a:p>
          <a:p>
            <a:endParaRPr lang="en-US" dirty="0"/>
          </a:p>
          <a:p>
            <a:r>
              <a:rPr lang="en-US" dirty="0"/>
              <a:t>As soon as you right click “Copy” or use ctrl-c, the paste candidates will be high lighted</a:t>
            </a:r>
          </a:p>
          <a:p>
            <a:endParaRPr lang="en-US" dirty="0"/>
          </a:p>
          <a:p>
            <a:r>
              <a:rPr lang="en-US" dirty="0"/>
              <a:t>Use &lt;esc&gt; to remove high lighting.</a:t>
            </a:r>
          </a:p>
          <a:p>
            <a:endParaRPr lang="en-US" dirty="0"/>
          </a:p>
        </p:txBody>
      </p:sp>
      <p:sp>
        <p:nvSpPr>
          <p:cNvPr id="5" name="Folienbildplatzhalter 4">
            <a:extLst>
              <a:ext uri="{FF2B5EF4-FFF2-40B4-BE49-F238E27FC236}">
                <a16:creationId xmlns:a16="http://schemas.microsoft.com/office/drawing/2014/main" id="{DACB4506-B731-47B9-BA2F-AB306028E52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6983108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When a data item matches, the “Expected Column” in the Execution Report you see “match” and the cell is green</a:t>
            </a:r>
          </a:p>
          <a:p>
            <a:endParaRPr lang="en-US" dirty="0"/>
          </a:p>
          <a:p>
            <a:r>
              <a:rPr lang="en-US" dirty="0"/>
              <a:t>When it does not match, you see the expected value in  [ ] and the cell is red</a:t>
            </a:r>
          </a:p>
          <a:p>
            <a:endParaRPr lang="en-US" dirty="0"/>
          </a:p>
          <a:p>
            <a:r>
              <a:rPr lang="en-US" dirty="0"/>
              <a:t>If all expected values for a single Test “match” then the test status is “Pass” and the name is colored green</a:t>
            </a:r>
          </a:p>
          <a:p>
            <a:endParaRPr lang="en-US" dirty="0"/>
          </a:p>
          <a:p>
            <a:r>
              <a:rPr lang="en-US" dirty="0"/>
              <a:t>If one or more expected values don’t match, the status is “Fail” and the name is colored red</a:t>
            </a:r>
          </a:p>
          <a:p>
            <a:endParaRPr lang="en-US" dirty="0"/>
          </a:p>
          <a:p>
            <a:r>
              <a:rPr lang="en-US" dirty="0"/>
              <a:t>In the test case editor view, the test case expected value is also colored red or green.</a:t>
            </a:r>
          </a:p>
          <a:p>
            <a:endParaRPr lang="en-US" dirty="0"/>
          </a:p>
          <a:p>
            <a:r>
              <a:rPr lang="en-US" dirty="0"/>
              <a:t>In all three views, you can use the red and green arrow toolbar icons to move to the previous or next matched or miss-matched value</a:t>
            </a:r>
          </a:p>
          <a:p>
            <a:r>
              <a:rPr lang="en-US" dirty="0"/>
              <a:t>	TEST TREE, PARAMETER TREE, and EXECUTION REPORT</a:t>
            </a:r>
          </a:p>
          <a:p>
            <a:endParaRPr lang="en-US" dirty="0"/>
          </a:p>
          <a:p>
            <a:endParaRPr lang="en-US" dirty="0"/>
          </a:p>
        </p:txBody>
      </p:sp>
      <p:sp>
        <p:nvSpPr>
          <p:cNvPr id="5" name="Folienbildplatzhalter 4">
            <a:extLst>
              <a:ext uri="{FF2B5EF4-FFF2-40B4-BE49-F238E27FC236}">
                <a16:creationId xmlns:a16="http://schemas.microsoft.com/office/drawing/2014/main" id="{FA89CC22-E3FD-4F66-A1F3-C49069C2CF3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6946569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Not a lot to say about Structures, we just have this slide for completeness</a:t>
            </a:r>
          </a:p>
          <a:p>
            <a:endParaRPr lang="en-US" dirty="0"/>
          </a:p>
          <a:p>
            <a:r>
              <a:rPr lang="en-US" dirty="0"/>
              <a:t>For a structure type, there will be a + to expand the structure, VC allows you to set values, regardless of how deeply nested the types might be … structure inside structure, inside structure etc.</a:t>
            </a:r>
          </a:p>
        </p:txBody>
      </p:sp>
      <p:sp>
        <p:nvSpPr>
          <p:cNvPr id="5" name="Folienbildplatzhalter 4">
            <a:extLst>
              <a:ext uri="{FF2B5EF4-FFF2-40B4-BE49-F238E27FC236}">
                <a16:creationId xmlns:a16="http://schemas.microsoft.com/office/drawing/2014/main" id="{ABE82885-5DD5-4ECC-A417-E810AA61E83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990548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179388"/>
            <a:ext cx="6318250" cy="3554412"/>
          </a:xfrm>
        </p:spPr>
      </p:sp>
      <p:sp>
        <p:nvSpPr>
          <p:cNvPr id="3" name="Notes Placeholder 2"/>
          <p:cNvSpPr>
            <a:spLocks noGrp="1"/>
          </p:cNvSpPr>
          <p:nvPr>
            <p:ph type="body" idx="1"/>
          </p:nvPr>
        </p:nvSpPr>
        <p:spPr/>
        <p:txBody>
          <a:bodyPr/>
          <a:lstStyle/>
          <a:p>
            <a:r>
              <a:rPr lang="en-US" dirty="0"/>
              <a:t>The product portfolio has features and options that help you throughout your development process. </a:t>
            </a:r>
          </a:p>
          <a:p>
            <a:r>
              <a:rPr lang="en-US" dirty="0"/>
              <a:t>Continuous integration helps to make sure your product maintains high quality throughout development.</a:t>
            </a:r>
          </a:p>
          <a:p>
            <a:r>
              <a:rPr lang="en-US" dirty="0"/>
              <a:t>On the left side of the V, VectorCAST integrates with other tools you have in your development environment.  </a:t>
            </a:r>
          </a:p>
          <a:p>
            <a:r>
              <a:rPr lang="en-US" dirty="0"/>
              <a:t>VectorCAST products reside on the bottom and right side of the V where testing takes place.</a:t>
            </a:r>
          </a:p>
          <a:p>
            <a:r>
              <a:rPr lang="en-US" dirty="0"/>
              <a:t>VectorCAST encourages a Correct, Complete Continuous approach to software testing. </a:t>
            </a:r>
          </a:p>
          <a:p>
            <a:r>
              <a:rPr lang="en-US" sz="1000" b="0" i="0" kern="1200" dirty="0">
                <a:solidFill>
                  <a:schemeClr val="tx1"/>
                </a:solidFill>
                <a:effectLst/>
                <a:latin typeface="Arial" pitchFamily="34" charset="0"/>
                <a:ea typeface="+mn-ea"/>
                <a:cs typeface="Arial" pitchFamily="34" charset="0"/>
              </a:rPr>
              <a:t>Correct: Code correctness is the basis for high integrity (safety critical) software</a:t>
            </a:r>
          </a:p>
          <a:p>
            <a:r>
              <a:rPr lang="en-US" sz="1000" b="0" i="0" kern="1200" dirty="0">
                <a:solidFill>
                  <a:schemeClr val="tx1"/>
                </a:solidFill>
                <a:effectLst/>
                <a:latin typeface="Arial" pitchFamily="34" charset="0"/>
                <a:ea typeface="+mn-ea"/>
                <a:cs typeface="Arial" pitchFamily="34" charset="0"/>
              </a:rPr>
              <a:t>Complete: Vector offers tools to support ALL your testing – not just your software testing. And it supports thoroughness of your testing. </a:t>
            </a:r>
          </a:p>
          <a:p>
            <a:r>
              <a:rPr lang="en-US" sz="1000" b="0" i="0" kern="1200" dirty="0">
                <a:solidFill>
                  <a:schemeClr val="tx1"/>
                </a:solidFill>
                <a:effectLst/>
                <a:latin typeface="Arial" pitchFamily="34" charset="0"/>
                <a:ea typeface="+mn-ea"/>
                <a:cs typeface="Arial" pitchFamily="34" charset="0"/>
              </a:rPr>
              <a:t>Continuous: Testing should be done early and often and VectorCAST supports that through automation, dashboards, and integrations with tools like Jenkins. </a:t>
            </a:r>
          </a:p>
          <a:p>
            <a:endParaRPr lang="en-US" dirty="0"/>
          </a:p>
        </p:txBody>
      </p:sp>
    </p:spTree>
    <p:extLst>
      <p:ext uri="{BB962C8B-B14F-4D97-AF65-F5344CB8AC3E}">
        <p14:creationId xmlns:p14="http://schemas.microsoft.com/office/powerpoint/2010/main" val="27655764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For array types, the Test Case Editor tree has a node called: “Expand Indices”</a:t>
            </a:r>
          </a:p>
          <a:p>
            <a:r>
              <a:rPr lang="en-US" dirty="0"/>
              <a:t>	The point of this is to allow you to selectively show the elements of </a:t>
            </a:r>
          </a:p>
          <a:p>
            <a:r>
              <a:rPr lang="en-US" dirty="0"/>
              <a:t>	the array that you are interested in, and not clutter the editor with</a:t>
            </a:r>
          </a:p>
          <a:p>
            <a:r>
              <a:rPr lang="en-US" dirty="0"/>
              <a:t>	ones that you are not interested in.</a:t>
            </a:r>
          </a:p>
          <a:p>
            <a:endParaRPr lang="en-US" dirty="0"/>
          </a:p>
          <a:p>
            <a:r>
              <a:rPr lang="en-US" dirty="0"/>
              <a:t>There are 3 methods of data entry</a:t>
            </a:r>
          </a:p>
          <a:p>
            <a:endParaRPr lang="en-US" dirty="0"/>
          </a:p>
          <a:p>
            <a:r>
              <a:rPr lang="en-US" dirty="0"/>
              <a:t>Right Click on the “Expand Indices” and “Expand First” or “Expand All”</a:t>
            </a:r>
          </a:p>
          <a:p>
            <a:r>
              <a:rPr lang="en-US" dirty="0"/>
              <a:t>Go to “Properties”</a:t>
            </a:r>
          </a:p>
          <a:p>
            <a:r>
              <a:rPr lang="en-US" dirty="0"/>
              <a:t>Enter a range in the input column (yellow in the slide) </a:t>
            </a:r>
          </a:p>
        </p:txBody>
      </p:sp>
      <p:sp>
        <p:nvSpPr>
          <p:cNvPr id="5" name="Folienbildplatzhalter 4">
            <a:extLst>
              <a:ext uri="{FF2B5EF4-FFF2-40B4-BE49-F238E27FC236}">
                <a16:creationId xmlns:a16="http://schemas.microsoft.com/office/drawing/2014/main" id="{A349A727-FEA4-429D-8044-4A710045807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0451917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 addition to setting values directly in the “Spreadsheet View” by typing into a cell</a:t>
            </a:r>
          </a:p>
          <a:p>
            <a:endParaRPr lang="en-US" dirty="0"/>
          </a:p>
          <a:p>
            <a:r>
              <a:rPr lang="en-US" dirty="0"/>
              <a:t>You can also, double click on a data item, to open the Parameter Dialog</a:t>
            </a:r>
          </a:p>
          <a:p>
            <a:endParaRPr lang="en-US" dirty="0"/>
          </a:p>
          <a:p>
            <a:r>
              <a:rPr lang="en-US" dirty="0"/>
              <a:t>The Parameter Dialog lets you enter the input and expected data in alternate ways</a:t>
            </a:r>
          </a:p>
          <a:p>
            <a:r>
              <a:rPr lang="en-US" dirty="0"/>
              <a:t>	Ranges: 1 to 10 by 1</a:t>
            </a:r>
          </a:p>
          <a:p>
            <a:r>
              <a:rPr lang="en-US" dirty="0"/>
              <a:t>	Lists:  1,5,3,8</a:t>
            </a:r>
          </a:p>
          <a:p>
            <a:r>
              <a:rPr lang="en-US" dirty="0"/>
              <a:t>	User Code</a:t>
            </a:r>
          </a:p>
          <a:p>
            <a:endParaRPr lang="en-US" dirty="0"/>
          </a:p>
          <a:p>
            <a:r>
              <a:rPr lang="en-US" dirty="0"/>
              <a:t>We will get to those concepts in a minute, but on the scalar tab there is a feature to allow you to apply a single value to all elements in an array of scalars</a:t>
            </a:r>
          </a:p>
          <a:p>
            <a:endParaRPr lang="en-US" dirty="0"/>
          </a:p>
          <a:p>
            <a:r>
              <a:rPr lang="en-US" dirty="0"/>
              <a:t>The text above describes the concepts …</a:t>
            </a:r>
          </a:p>
          <a:p>
            <a:endParaRPr lang="en-US" dirty="0"/>
          </a:p>
          <a:p>
            <a:r>
              <a:rPr lang="en-US" dirty="0"/>
              <a:t>“Apply to expanded array indices”, uses the currently expanded part of the data object that you might have previously defined.</a:t>
            </a:r>
          </a:p>
          <a:p>
            <a:endParaRPr lang="en-US" dirty="0"/>
          </a:p>
        </p:txBody>
      </p:sp>
      <p:sp>
        <p:nvSpPr>
          <p:cNvPr id="5" name="Folienbildplatzhalter 4">
            <a:extLst>
              <a:ext uri="{FF2B5EF4-FFF2-40B4-BE49-F238E27FC236}">
                <a16:creationId xmlns:a16="http://schemas.microsoft.com/office/drawing/2014/main" id="{766233D9-C1FC-433B-B3A1-2CBC95D3FDB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430591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 does not really have a concept of and enumeration used as an array index</a:t>
            </a:r>
          </a:p>
          <a:p>
            <a:endParaRPr lang="en-US" dirty="0"/>
          </a:p>
          <a:p>
            <a:r>
              <a:rPr lang="en-US" dirty="0"/>
              <a:t>When you define an array like this, C is sizing the array based on the  numeric representation of the enumeral “Unused” so 6 in this case.</a:t>
            </a:r>
          </a:p>
          <a:p>
            <a:endParaRPr lang="en-US" dirty="0"/>
          </a:p>
          <a:p>
            <a:r>
              <a:rPr lang="en-US" dirty="0"/>
              <a:t>Since the array is sized based on the “value” of the enumeral used in the declaration, we make an association between the type, and the array object (which is nice)</a:t>
            </a:r>
          </a:p>
          <a:p>
            <a:endParaRPr lang="en-US" dirty="0"/>
          </a:p>
          <a:p>
            <a:r>
              <a:rPr lang="en-US" dirty="0"/>
              <a:t>This again allows you to have greater fidelity between the test cases and the code If a new enum gets added to the middle the existing tests still work!</a:t>
            </a:r>
          </a:p>
          <a:p>
            <a:endParaRPr lang="en-US" dirty="0"/>
          </a:p>
          <a:p>
            <a:r>
              <a:rPr lang="en-US" dirty="0"/>
              <a:t>Notice that if we change the enum to have non default values, you will have some holes in the display since C sizes the array based on the VALUE of the enum!</a:t>
            </a:r>
          </a:p>
          <a:p>
            <a:endParaRPr lang="en-US" dirty="0"/>
          </a:p>
          <a:p>
            <a:endParaRPr lang="en-US" dirty="0"/>
          </a:p>
        </p:txBody>
      </p:sp>
      <p:sp>
        <p:nvSpPr>
          <p:cNvPr id="5" name="Folienbildplatzhalter 4">
            <a:extLst>
              <a:ext uri="{FF2B5EF4-FFF2-40B4-BE49-F238E27FC236}">
                <a16:creationId xmlns:a16="http://schemas.microsoft.com/office/drawing/2014/main" id="{7CCD2CA4-32D8-4628-874F-4E0CD3E6EAD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9962378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There are two kinds of pointers</a:t>
            </a:r>
          </a:p>
          <a:p>
            <a:r>
              <a:rPr lang="en-US" dirty="0"/>
              <a:t>	1. Pointer that is an indirect reference</a:t>
            </a:r>
          </a:p>
          <a:p>
            <a:r>
              <a:rPr lang="en-US" dirty="0"/>
              <a:t>	2. Pointer that is an access to an array</a:t>
            </a:r>
          </a:p>
          <a:p>
            <a:endParaRPr lang="en-US" dirty="0"/>
          </a:p>
          <a:p>
            <a:r>
              <a:rPr lang="en-US" dirty="0"/>
              <a:t>VC supports both modes.</a:t>
            </a:r>
          </a:p>
        </p:txBody>
      </p:sp>
      <p:sp>
        <p:nvSpPr>
          <p:cNvPr id="5" name="Folienbildplatzhalter 4">
            <a:extLst>
              <a:ext uri="{FF2B5EF4-FFF2-40B4-BE49-F238E27FC236}">
                <a16:creationId xmlns:a16="http://schemas.microsoft.com/office/drawing/2014/main" id="{3266C220-187E-47CE-93D5-60C37B6E5BC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5737044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We allow you to treat a char* for a char bozo [11] as a “string” or as an array</a:t>
            </a:r>
          </a:p>
          <a:p>
            <a:endParaRPr lang="en-US" dirty="0"/>
          </a:p>
          <a:p>
            <a:r>
              <a:rPr lang="en-US" dirty="0"/>
              <a:t>In the default “string” mode, you can just enter a string like: bozo (no quotes needed)</a:t>
            </a:r>
          </a:p>
          <a:p>
            <a:r>
              <a:rPr lang="en-US" dirty="0"/>
              <a:t>If the type is char*, we will malloc 5 characters for this.</a:t>
            </a:r>
          </a:p>
          <a:p>
            <a:endParaRPr lang="en-US" dirty="0"/>
          </a:p>
          <a:p>
            <a:r>
              <a:rPr lang="en-US" dirty="0"/>
              <a:t>If the type is char[n], we will truncate or blank pad</a:t>
            </a:r>
          </a:p>
          <a:p>
            <a:endParaRPr lang="en-US" dirty="0"/>
          </a:p>
        </p:txBody>
      </p:sp>
      <p:sp>
        <p:nvSpPr>
          <p:cNvPr id="5" name="Folienbildplatzhalter 4">
            <a:extLst>
              <a:ext uri="{FF2B5EF4-FFF2-40B4-BE49-F238E27FC236}">
                <a16:creationId xmlns:a16="http://schemas.microsoft.com/office/drawing/2014/main" id="{3D67B1DC-4CE3-4B3F-B973-B93604C6C8B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7321105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65759A8-AD39-439C-954B-74C3A05CC594}"/>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AA19B371-0B9D-4DE2-A268-5139BBD58145}"/>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40706905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If you double click on any data item in the Test Case Editor, you will see the Parameter Dialog</a:t>
            </a:r>
          </a:p>
          <a:p>
            <a:endParaRPr lang="en-US" dirty="0"/>
          </a:p>
          <a:p>
            <a:r>
              <a:rPr lang="en-US" dirty="0"/>
              <a:t>We already saw the “Scalar Values” Pane when we talked about arrays </a:t>
            </a:r>
          </a:p>
          <a:p>
            <a:endParaRPr lang="en-US" dirty="0"/>
          </a:p>
          <a:p>
            <a:r>
              <a:rPr lang="en-US" dirty="0"/>
              <a:t>We have a whole module on User Code Later, but let’s take a look at  Range and List Expressions</a:t>
            </a:r>
          </a:p>
          <a:p>
            <a:endParaRPr lang="en-US" dirty="0"/>
          </a:p>
          <a:p>
            <a:r>
              <a:rPr lang="en-US" dirty="0"/>
              <a:t>For Range and List expressions, you can enter using the Parameter Dialog,  or directly into the data item cell using the syntax shown</a:t>
            </a:r>
          </a:p>
          <a:p>
            <a:endParaRPr lang="en-US" dirty="0"/>
          </a:p>
          <a:p>
            <a:r>
              <a:rPr lang="en-US" dirty="0"/>
              <a:t>The small checkboxes “activate” the input or expected value expressions</a:t>
            </a:r>
          </a:p>
          <a:p>
            <a:endParaRPr lang="en-US" dirty="0"/>
          </a:p>
          <a:p>
            <a:r>
              <a:rPr lang="en-US" dirty="0"/>
              <a:t>Notice the list manipulation controls, including the repeat count if you want to enter 5 - 10’s and then 5 - 20’s for example</a:t>
            </a:r>
          </a:p>
          <a:p>
            <a:endParaRPr lang="en-US" dirty="0"/>
          </a:p>
        </p:txBody>
      </p:sp>
      <p:sp>
        <p:nvSpPr>
          <p:cNvPr id="5" name="Folienbildplatzhalter 4">
            <a:extLst>
              <a:ext uri="{FF2B5EF4-FFF2-40B4-BE49-F238E27FC236}">
                <a16:creationId xmlns:a16="http://schemas.microsoft.com/office/drawing/2014/main" id="{6C474B61-69B8-4C1B-A093-DADFFFB518C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991383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Use the Options Tab on the Test Case Editor</a:t>
            </a:r>
          </a:p>
          <a:p>
            <a:endParaRPr lang="en-US" dirty="0"/>
          </a:p>
          <a:p>
            <a:r>
              <a:rPr lang="en-US" dirty="0"/>
              <a:t>We will get to most of these options during the course, for now, let’s concentrate on some that you will commonly use.</a:t>
            </a:r>
          </a:p>
          <a:p>
            <a:endParaRPr lang="en-US" dirty="0"/>
          </a:p>
          <a:p>
            <a:r>
              <a:rPr lang="en-US" dirty="0"/>
              <a:t>Event Limit Use Case</a:t>
            </a:r>
          </a:p>
          <a:p>
            <a:r>
              <a:rPr lang="en-US" dirty="0"/>
              <a:t>You have an infinite loop that calls a stub</a:t>
            </a:r>
          </a:p>
          <a:p>
            <a:r>
              <a:rPr lang="en-US" dirty="0"/>
              <a:t>Setting this limit will cause the harness to terminate when the limit is hit</a:t>
            </a:r>
          </a:p>
          <a:p>
            <a:endParaRPr lang="en-US" dirty="0"/>
          </a:p>
          <a:p>
            <a:r>
              <a:rPr lang="en-US" dirty="0"/>
              <a:t>Combination Testing</a:t>
            </a:r>
          </a:p>
          <a:p>
            <a:r>
              <a:rPr lang="en-US" dirty="0"/>
              <a:t>	If you have two data items that have a list or range expression</a:t>
            </a:r>
          </a:p>
          <a:p>
            <a:r>
              <a:rPr lang="en-US" dirty="0"/>
              <a:t>	a 1 to 10 by 1</a:t>
            </a:r>
          </a:p>
          <a:p>
            <a:r>
              <a:rPr lang="en-US" dirty="0"/>
              <a:t>	b 1 to 10 by 1</a:t>
            </a:r>
          </a:p>
          <a:p>
            <a:r>
              <a:rPr lang="en-US" dirty="0"/>
              <a:t>	Combination Testing = 100 calls</a:t>
            </a:r>
          </a:p>
          <a:p>
            <a:r>
              <a:rPr lang="en-US" dirty="0"/>
              <a:t>	No Combination Testing = 10 calls</a:t>
            </a:r>
          </a:p>
          <a:p>
            <a:endParaRPr lang="en-US" dirty="0"/>
          </a:p>
          <a:p>
            <a:r>
              <a:rPr lang="en-US" dirty="0"/>
              <a:t>Display Global Data: </a:t>
            </a:r>
          </a:p>
          <a:p>
            <a:r>
              <a:rPr lang="en-US" dirty="0"/>
              <a:t>	check data at each event (monitor the changes)</a:t>
            </a:r>
          </a:p>
          <a:p>
            <a:r>
              <a:rPr lang="en-US" dirty="0"/>
              <a:t>	check data at the end of the whole test</a:t>
            </a:r>
          </a:p>
          <a:p>
            <a:endParaRPr lang="en-US" dirty="0"/>
          </a:p>
          <a:p>
            <a:r>
              <a:rPr lang="en-US" dirty="0"/>
              <a:t>	See next slide for some more info</a:t>
            </a:r>
          </a:p>
          <a:p>
            <a:endParaRPr lang="en-US" dirty="0"/>
          </a:p>
        </p:txBody>
      </p:sp>
      <p:sp>
        <p:nvSpPr>
          <p:cNvPr id="5" name="Folienbildplatzhalter 4">
            <a:extLst>
              <a:ext uri="{FF2B5EF4-FFF2-40B4-BE49-F238E27FC236}">
                <a16:creationId xmlns:a16="http://schemas.microsoft.com/office/drawing/2014/main" id="{43602930-22C5-4364-BAF6-7DB1434752B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2509732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B1A6B19-EE47-41B5-A916-43691AFA23DC}"/>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7AE56984-1288-45A7-A150-9D226129B0FA}"/>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3658475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4841D3F-ECAA-4DCC-A487-C7E0FD18E55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797F7A6-7F71-4F47-8658-EA1B483690A9}"/>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421200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900" dirty="0"/>
              <a:t>If we identify all the VectorCAST features they break down into these functional areas.</a:t>
            </a:r>
          </a:p>
          <a:p>
            <a:pPr lvl="0"/>
            <a:r>
              <a:rPr lang="en-US" sz="900" dirty="0"/>
              <a:t>These are the types of features you can add into your development and test process.</a:t>
            </a:r>
          </a:p>
          <a:p>
            <a:r>
              <a:rPr lang="en-US" sz="900" dirty="0"/>
              <a:t>(Use this slide to click on any area the customer wants to learn more about.)</a:t>
            </a:r>
          </a:p>
          <a:p>
            <a:endParaRPr lang="en-US" sz="900" dirty="0"/>
          </a:p>
          <a:p>
            <a:r>
              <a:rPr lang="en-US" sz="900" dirty="0"/>
              <a:t>Unit Test</a:t>
            </a:r>
          </a:p>
          <a:p>
            <a:pPr lvl="2"/>
            <a:r>
              <a:rPr lang="en-US" sz="900" dirty="0"/>
              <a:t>Eliminates the need to manually generate thousands of lines of test code to support low level software testing</a:t>
            </a:r>
          </a:p>
          <a:p>
            <a:pPr lvl="2"/>
            <a:r>
              <a:rPr lang="en-US" sz="900" dirty="0"/>
              <a:t>Easy to build test cases for correctness assessment and defect tracking  analysis</a:t>
            </a:r>
          </a:p>
          <a:p>
            <a:r>
              <a:rPr lang="en-US" sz="900" dirty="0"/>
              <a:t>System Test</a:t>
            </a:r>
          </a:p>
          <a:p>
            <a:pPr lvl="2"/>
            <a:r>
              <a:rPr lang="en-US" sz="900" dirty="0"/>
              <a:t>Automation of your existing high level tests</a:t>
            </a:r>
          </a:p>
          <a:p>
            <a:pPr lvl="2"/>
            <a:r>
              <a:rPr lang="en-US" sz="900" dirty="0"/>
              <a:t>Impact of Change reporting and execution to determine what tests need to be rerun after a code change</a:t>
            </a:r>
          </a:p>
          <a:p>
            <a:r>
              <a:rPr lang="en-US" sz="900" dirty="0"/>
              <a:t>Code Coverage</a:t>
            </a:r>
          </a:p>
          <a:p>
            <a:pPr lvl="2"/>
            <a:r>
              <a:rPr lang="en-US" sz="900" dirty="0"/>
              <a:t>Assesses thoroughness of testing across the lifecycle</a:t>
            </a:r>
          </a:p>
          <a:p>
            <a:pPr lvl="2"/>
            <a:r>
              <a:rPr lang="en-US" sz="900" dirty="0"/>
              <a:t>Satisfies all safety critical standards</a:t>
            </a:r>
          </a:p>
          <a:p>
            <a:r>
              <a:rPr lang="en-US" sz="900" dirty="0"/>
              <a:t>Continuous Integration </a:t>
            </a:r>
          </a:p>
          <a:p>
            <a:pPr lvl="2"/>
            <a:r>
              <a:rPr lang="en-US" sz="900" dirty="0"/>
              <a:t>Ensures regression errors aren’t introduced as code changes</a:t>
            </a:r>
          </a:p>
          <a:p>
            <a:pPr lvl="2"/>
            <a:r>
              <a:rPr lang="en-US" sz="900" dirty="0"/>
              <a:t>Greatly speeds the time between code change and code test </a:t>
            </a:r>
          </a:p>
          <a:p>
            <a:r>
              <a:rPr lang="en-US" sz="900" dirty="0"/>
              <a:t>Compiler, Debugger, RTOS, Simulator</a:t>
            </a:r>
          </a:p>
          <a:p>
            <a:pPr lvl="2"/>
            <a:r>
              <a:rPr lang="en-US" sz="900" dirty="0"/>
              <a:t>Integrates with hundreds of compiler / chip combinations</a:t>
            </a:r>
          </a:p>
          <a:p>
            <a:pPr lvl="2"/>
            <a:r>
              <a:rPr lang="en-US" sz="900" dirty="0"/>
              <a:t>Deep domain expertise by our engineers</a:t>
            </a:r>
          </a:p>
          <a:p>
            <a:r>
              <a:rPr lang="en-US" sz="900" dirty="0"/>
              <a:t>Technical Debt, Legacy Testing</a:t>
            </a:r>
          </a:p>
          <a:p>
            <a:pPr lvl="2"/>
            <a:r>
              <a:rPr lang="en-US" sz="900" dirty="0"/>
              <a:t>Using VectorCAST to baseline existing code behavior in order to ensure future code changes don’t alter behavior</a:t>
            </a:r>
          </a:p>
          <a:p>
            <a:pPr lvl="2"/>
            <a:r>
              <a:rPr lang="en-US" sz="900" dirty="0"/>
              <a:t>Metrics for legacy code to identify software quality risk areas that need further testing</a:t>
            </a:r>
          </a:p>
          <a:p>
            <a:r>
              <a:rPr lang="en-US" sz="900" dirty="0"/>
              <a:t>Static Analysis</a:t>
            </a:r>
          </a:p>
          <a:p>
            <a:pPr lvl="2"/>
            <a:r>
              <a:rPr lang="en-US" sz="900" dirty="0"/>
              <a:t>Understanding how code meets coding standards like MISRA</a:t>
            </a:r>
          </a:p>
          <a:p>
            <a:endParaRPr lang="en-US" sz="900" dirty="0"/>
          </a:p>
        </p:txBody>
      </p:sp>
      <p:sp>
        <p:nvSpPr>
          <p:cNvPr id="5" name="Folienbildplatzhalter 4">
            <a:extLst>
              <a:ext uri="{FF2B5EF4-FFF2-40B4-BE49-F238E27FC236}">
                <a16:creationId xmlns:a16="http://schemas.microsoft.com/office/drawing/2014/main" id="{BF9760C9-7852-42BD-8F20-94A9B4B8853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2503874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Option D!  All of the above.</a:t>
            </a:r>
          </a:p>
        </p:txBody>
      </p:sp>
      <p:sp>
        <p:nvSpPr>
          <p:cNvPr id="5" name="Folienbildplatzhalter 4">
            <a:extLst>
              <a:ext uri="{FF2B5EF4-FFF2-40B4-BE49-F238E27FC236}">
                <a16:creationId xmlns:a16="http://schemas.microsoft.com/office/drawing/2014/main" id="{5E2E1135-8BB5-4DD4-BAA1-7BF61532BD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5160027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“Symatically” might be a better term here, but VC will treat option “C” like a Syntax error.  i.e, you can’t wrap around.</a:t>
            </a:r>
          </a:p>
          <a:p>
            <a:endParaRPr lang="en-US" dirty="0"/>
          </a:p>
          <a:p>
            <a:pPr marL="228600" indent="-228600">
              <a:buAutoNum type="alphaUcParenR"/>
            </a:pPr>
            <a:r>
              <a:rPr lang="en-US" dirty="0"/>
              <a:t>Is valid</a:t>
            </a:r>
          </a:p>
          <a:p>
            <a:pPr marL="228600" indent="-228600">
              <a:buAutoNum type="alphaUcParenR"/>
            </a:pPr>
            <a:r>
              <a:rPr lang="en-US" dirty="0"/>
              <a:t>Is valid because you can count down from 10 to 1, negatively</a:t>
            </a:r>
          </a:p>
          <a:p>
            <a:pPr marL="228600" indent="-228600">
              <a:buAutoNum type="alphaUcParenR" startAt="3"/>
            </a:pPr>
            <a:r>
              <a:rPr lang="en-US" i="1" dirty="0"/>
              <a:t>Is Invalid because otherwise you would run millions of test cases</a:t>
            </a:r>
          </a:p>
          <a:p>
            <a:pPr marL="228600" indent="-228600">
              <a:buAutoNum type="alphaUcParenR" startAt="3"/>
            </a:pPr>
            <a:r>
              <a:rPr lang="en-US" dirty="0"/>
              <a:t>Is valid because you can have something other than 1 as the iterator</a:t>
            </a:r>
          </a:p>
          <a:p>
            <a:endParaRPr lang="en-US" dirty="0"/>
          </a:p>
          <a:p>
            <a:r>
              <a:rPr lang="en-US" dirty="0"/>
              <a:t>Also point out that Ranges &amp; Lists are different, but they are also similar in that it tells VectorCAST to run multiple tests.</a:t>
            </a:r>
          </a:p>
          <a:p>
            <a:endParaRPr lang="en-US" dirty="0"/>
          </a:p>
          <a:p>
            <a:r>
              <a:rPr lang="en-US" dirty="0"/>
              <a:t>e.g., The following 2 syntaxes are affectively the same:  “1..5/2“  and “1,3,5”</a:t>
            </a:r>
          </a:p>
          <a:p>
            <a:endParaRPr lang="en-US" dirty="0"/>
          </a:p>
        </p:txBody>
      </p:sp>
      <p:sp>
        <p:nvSpPr>
          <p:cNvPr id="5" name="Folienbildplatzhalter 4">
            <a:extLst>
              <a:ext uri="{FF2B5EF4-FFF2-40B4-BE49-F238E27FC236}">
                <a16:creationId xmlns:a16="http://schemas.microsoft.com/office/drawing/2014/main" id="{1BFD5295-3706-4757-AFBA-9F8675B6D3A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17888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 &amp; D.  Character arrays can be treated as individual characters, or as a string.</a:t>
            </a:r>
          </a:p>
        </p:txBody>
      </p:sp>
      <p:sp>
        <p:nvSpPr>
          <p:cNvPr id="5" name="Folienbildplatzhalter 4">
            <a:extLst>
              <a:ext uri="{FF2B5EF4-FFF2-40B4-BE49-F238E27FC236}">
                <a16:creationId xmlns:a16="http://schemas.microsoft.com/office/drawing/2014/main" id="{BDCCAEF1-1510-4D18-AA4C-FE600B614BE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2781742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question may be a little unfair because the repeat option in “D” hasn’t been discussed yet.  This is a good time to mention it.</a:t>
            </a:r>
          </a:p>
          <a:p>
            <a:endParaRPr lang="en-US" dirty="0"/>
          </a:p>
          <a:p>
            <a:pPr marL="228600" indent="-228600">
              <a:buAutoNum type="alphaUcParenR"/>
            </a:pPr>
            <a:r>
              <a:rPr lang="en-US" dirty="0"/>
              <a:t>Is a list</a:t>
            </a:r>
          </a:p>
          <a:p>
            <a:pPr marL="228600" indent="-228600">
              <a:buAutoNum type="alphaUcParenR"/>
            </a:pPr>
            <a:r>
              <a:rPr lang="en-US" dirty="0"/>
              <a:t>Is invalid Syntax</a:t>
            </a:r>
          </a:p>
          <a:p>
            <a:r>
              <a:rPr lang="en-US" dirty="0"/>
              <a:t>C)   Is valid, but would only execute 1 time (with a value of 1)</a:t>
            </a:r>
          </a:p>
          <a:p>
            <a:pPr marL="228600" indent="-228600">
              <a:buAutoNum type="alphaUcParenR" startAt="4"/>
            </a:pPr>
            <a:r>
              <a:rPr lang="en-US" dirty="0"/>
              <a:t>Is a list with repeat counts</a:t>
            </a:r>
          </a:p>
          <a:p>
            <a:endParaRPr lang="en-US" dirty="0"/>
          </a:p>
        </p:txBody>
      </p:sp>
      <p:sp>
        <p:nvSpPr>
          <p:cNvPr id="5" name="Folienbildplatzhalter 4">
            <a:extLst>
              <a:ext uri="{FF2B5EF4-FFF2-40B4-BE49-F238E27FC236}">
                <a16:creationId xmlns:a16="http://schemas.microsoft.com/office/drawing/2014/main" id="{AF3132AF-1C38-4EF7-B992-209FF6D682E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6688187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C75DAD2-3EE1-4336-B638-2815EED6FCDD}"/>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F9E9560E-DFB4-4136-87DD-A9A7D4009CDF}"/>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11583736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Don’t explain each of these … there are following slides for this, just</a:t>
            </a:r>
          </a:p>
          <a:p>
            <a:r>
              <a:rPr lang="en-US" dirty="0"/>
              <a:t>Go through the list and say:</a:t>
            </a:r>
          </a:p>
          <a:p>
            <a:endParaRPr lang="en-US" dirty="0"/>
          </a:p>
          <a:p>
            <a:r>
              <a:rPr lang="en-US" dirty="0"/>
              <a:t>In this module we are going to learn about test cases that call multiple functions and no functions</a:t>
            </a:r>
          </a:p>
          <a:p>
            <a:endParaRPr lang="en-US" dirty="0"/>
          </a:p>
          <a:p>
            <a:r>
              <a:rPr lang="en-US" dirty="0"/>
              <a:t>and how to stub dependent functions that ARE in the UUTs so that VectorCAST has NOT written stubs for them</a:t>
            </a:r>
          </a:p>
          <a:p>
            <a:endParaRPr lang="en-US" dirty="0"/>
          </a:p>
        </p:txBody>
      </p:sp>
      <p:sp>
        <p:nvSpPr>
          <p:cNvPr id="5" name="Folienbildplatzhalter 4">
            <a:extLst>
              <a:ext uri="{FF2B5EF4-FFF2-40B4-BE49-F238E27FC236}">
                <a16:creationId xmlns:a16="http://schemas.microsoft.com/office/drawing/2014/main" id="{B2D3B3AF-6A12-454E-87C1-9288A3A2902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2861655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For a “normal” or “simple” test case, there is one call made with one set of data</a:t>
            </a:r>
          </a:p>
          <a:p>
            <a:r>
              <a:rPr lang="en-GB" dirty="0"/>
              <a:t>	Range data can also be used.</a:t>
            </a:r>
          </a:p>
          <a:p>
            <a:endParaRPr lang="en-GB" dirty="0"/>
          </a:p>
          <a:p>
            <a:r>
              <a:rPr lang="en-GB" dirty="0"/>
              <a:t>For compound tests, multiple functions are called with different data sets.</a:t>
            </a:r>
          </a:p>
          <a:p>
            <a:endParaRPr lang="en-GB" dirty="0"/>
          </a:p>
          <a:p>
            <a:r>
              <a:rPr lang="en-GB" dirty="0"/>
              <a:t>Function from different classes can even be called if multiple units are under test</a:t>
            </a:r>
          </a:p>
          <a:p>
            <a:endParaRPr lang="en-GB" dirty="0"/>
          </a:p>
          <a:p>
            <a:r>
              <a:rPr lang="en-GB" dirty="0"/>
              <a:t>The persistence of global objects means that a subsequent slot in a compound can use a value returned from an earlier slot in a compound for example</a:t>
            </a:r>
          </a:p>
          <a:p>
            <a:endParaRPr lang="en-GB" dirty="0"/>
          </a:p>
          <a:p>
            <a:r>
              <a:rPr lang="en-GB" dirty="0"/>
              <a:t>A frequent use of compound only is where 2 member functions of a class will be called, eg setMember and getMember. </a:t>
            </a:r>
          </a:p>
          <a:p>
            <a:endParaRPr lang="en-GB" dirty="0"/>
          </a:p>
          <a:p>
            <a:r>
              <a:rPr lang="en-GB" dirty="0"/>
              <a:t>The class instance is set up in the first test case and it is NOT set up for the second test case. </a:t>
            </a:r>
          </a:p>
          <a:p>
            <a:endParaRPr lang="en-GB" dirty="0"/>
          </a:p>
          <a:p>
            <a:r>
              <a:rPr lang="en-GB" dirty="0"/>
              <a:t>Then the class instance as passed to second test case as the “this” pointer will be the same  class instance with the same content as was left at the end of the first test case.</a:t>
            </a:r>
          </a:p>
          <a:p>
            <a:endParaRPr lang="en-GB" dirty="0"/>
          </a:p>
          <a:p>
            <a:r>
              <a:rPr lang="en-GB" dirty="0"/>
              <a:t>Compound Only</a:t>
            </a:r>
          </a:p>
          <a:p>
            <a:pPr lvl="1"/>
            <a:endParaRPr lang="en-GB" dirty="0"/>
          </a:p>
          <a:p>
            <a:pPr lvl="1"/>
            <a:r>
              <a:rPr lang="en-GB" dirty="0"/>
              <a:t>Test will most likely fail if it is run stand-alone.</a:t>
            </a:r>
          </a:p>
          <a:p>
            <a:pPr lvl="1"/>
            <a:r>
              <a:rPr lang="en-GB" dirty="0"/>
              <a:t>For example, the getMember in my previous example, cannot run on its own</a:t>
            </a:r>
          </a:p>
        </p:txBody>
      </p:sp>
      <p:sp>
        <p:nvSpPr>
          <p:cNvPr id="5" name="Folienbildplatzhalter 4">
            <a:extLst>
              <a:ext uri="{FF2B5EF4-FFF2-40B4-BE49-F238E27FC236}">
                <a16:creationId xmlns:a16="http://schemas.microsoft.com/office/drawing/2014/main" id="{E8EE8985-7205-48E5-A1A3-091BAFC7FB0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424004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EC2E8A0-AC0B-4014-89FE-213DADBCEF97}"/>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0D402D3E-7E55-4E9B-BF0D-1C74972EEF56}"/>
              </a:ext>
            </a:extLst>
          </p:cNvPr>
          <p:cNvSpPr>
            <a:spLocks noGrp="1"/>
          </p:cNvSpPr>
          <p:nvPr>
            <p:ph type="body" idx="1"/>
          </p:nvPr>
        </p:nvSpPr>
        <p:spPr/>
        <p:txBody>
          <a:bodyPr/>
          <a:lstStyle/>
          <a:p>
            <a:r>
              <a:rPr lang="de-DE" dirty="0"/>
              <a:t>In this specific example, Jill is added to the list once, and Jack is added 5 times.  No sense in cluttering up the report with AddJack, so it can be hidden.</a:t>
            </a:r>
          </a:p>
          <a:p>
            <a:endParaRPr lang="de-DE" dirty="0"/>
          </a:p>
          <a:p>
            <a:r>
              <a:rPr lang="de-DE" dirty="0"/>
              <a:t>Talk about the following:</a:t>
            </a:r>
          </a:p>
          <a:p>
            <a:pPr marL="171450" indent="-171450">
              <a:buFontTx/>
              <a:buChar char="-"/>
            </a:pPr>
            <a:r>
              <a:rPr lang="de-DE" dirty="0"/>
              <a:t>Each item in the compound is called a slot</a:t>
            </a:r>
          </a:p>
          <a:p>
            <a:pPr marL="171450" indent="-171450">
              <a:buFontTx/>
              <a:buChar char="-"/>
            </a:pPr>
            <a:r>
              <a:rPr lang="de-DE" dirty="0"/>
              <a:t>Each slot has an iteration count</a:t>
            </a:r>
          </a:p>
          <a:p>
            <a:pPr marL="171450" indent="-171450">
              <a:buFontTx/>
              <a:buChar char="-"/>
            </a:pPr>
            <a:r>
              <a:rPr lang="de-DE" dirty="0"/>
              <a:t>Compounds can include other compounds, but not them selves (non-recursive)</a:t>
            </a:r>
          </a:p>
          <a:p>
            <a:pPr marL="171450" indent="-171450">
              <a:buFontTx/>
              <a:buChar char="-"/>
            </a:pPr>
            <a:r>
              <a:rPr lang="de-DE" dirty="0"/>
              <a:t>You can hide a slot from the report, if it has no expected values</a:t>
            </a:r>
          </a:p>
          <a:p>
            <a:pPr marL="171450" indent="-171450">
              <a:buFontTx/>
              <a:buChar char="-"/>
            </a:pPr>
            <a:r>
              <a:rPr lang="de-DE" dirty="0"/>
              <a:t>Statemachines are a good application of Compounds, but there are several other applications as well</a:t>
            </a:r>
          </a:p>
          <a:p>
            <a:pPr marL="171450" indent="-171450">
              <a:buFontTx/>
              <a:buChar char="-"/>
            </a:pPr>
            <a:r>
              <a:rPr lang="de-DE" dirty="0"/>
              <a:t>Compounds are a form of Integration Testing</a:t>
            </a:r>
          </a:p>
          <a:p>
            <a:pPr marL="171450" indent="-171450">
              <a:buFontTx/>
              <a:buChar char="-"/>
            </a:pPr>
            <a:endParaRPr lang="de-DE" dirty="0"/>
          </a:p>
        </p:txBody>
      </p:sp>
    </p:spTree>
    <p:extLst>
      <p:ext uri="{BB962C8B-B14F-4D97-AF65-F5344CB8AC3E}">
        <p14:creationId xmlns:p14="http://schemas.microsoft.com/office/powerpoint/2010/main" val="13504238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Just like normal test as far as value setup, but no function from the UUT is called</a:t>
            </a:r>
          </a:p>
          <a:p>
            <a:endParaRPr lang="en-US" dirty="0"/>
          </a:p>
          <a:p>
            <a:r>
              <a:rPr lang="en-US" dirty="0"/>
              <a:t>C Application of INIT Test:</a:t>
            </a:r>
          </a:p>
          <a:p>
            <a:r>
              <a:rPr lang="en-US" dirty="0"/>
              <a:t>	Setting global variables prior to test</a:t>
            </a:r>
          </a:p>
          <a:p>
            <a:r>
              <a:rPr lang="en-US" dirty="0"/>
              <a:t>	Checking global variable values at end of test</a:t>
            </a:r>
          </a:p>
          <a:p>
            <a:endParaRPr lang="en-US" dirty="0"/>
          </a:p>
          <a:p>
            <a:r>
              <a:rPr lang="en-US" dirty="0"/>
              <a:t>C++ Application of an INIT Test:</a:t>
            </a:r>
          </a:p>
          <a:p>
            <a:endParaRPr lang="en-GB" dirty="0"/>
          </a:p>
          <a:p>
            <a:r>
              <a:rPr lang="en-GB" dirty="0"/>
              <a:t>VectorCAST treats the class instance for a member function test as a global object therefore an </a:t>
            </a:r>
          </a:p>
          <a:p>
            <a:r>
              <a:rPr lang="en-GB" dirty="0"/>
              <a:t>		&lt;&lt;INIT&gt;&gt; test case can call a class constructor.</a:t>
            </a:r>
          </a:p>
          <a:p>
            <a:endParaRPr lang="en-GB" dirty="0"/>
          </a:p>
          <a:p>
            <a:r>
              <a:rPr lang="en-GB" dirty="0"/>
              <a:t>In a C++ environment with class instances that depend on each other,  you may need an &lt;&lt;INIT&gt;&gt; test case to instantiate classes in the correct order.</a:t>
            </a:r>
          </a:p>
          <a:p>
            <a:endParaRPr lang="en-GB" dirty="0"/>
          </a:p>
          <a:p>
            <a:r>
              <a:rPr lang="en-GB" dirty="0"/>
              <a:t>What does this mean?</a:t>
            </a:r>
          </a:p>
          <a:p>
            <a:endParaRPr lang="en-US" dirty="0"/>
          </a:p>
        </p:txBody>
      </p:sp>
      <p:sp>
        <p:nvSpPr>
          <p:cNvPr id="5" name="Folienbildplatzhalter 4">
            <a:extLst>
              <a:ext uri="{FF2B5EF4-FFF2-40B4-BE49-F238E27FC236}">
                <a16:creationId xmlns:a16="http://schemas.microsoft.com/office/drawing/2014/main" id="{CCA5736F-F1DA-44EE-8B9D-0D714611EDE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5993618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Generally, the Unit Under Test is a Black Box, and you stub at the boundary of the .c or .cpp file meaning that you stub functions that are external to the UUT</a:t>
            </a:r>
          </a:p>
          <a:p>
            <a:endParaRPr lang="en-US" dirty="0"/>
          </a:p>
          <a:p>
            <a:r>
              <a:rPr lang="en-US" dirty="0"/>
              <a:t>Sometimes, it is desirable to further reduce the code being tested from a file to a single function</a:t>
            </a:r>
          </a:p>
          <a:p>
            <a:endParaRPr lang="en-US" dirty="0"/>
          </a:p>
          <a:p>
            <a:r>
              <a:rPr lang="en-US" dirty="0"/>
              <a:t>Reducing the size of the “Under Test” stuff reduces the pre-condition setup</a:t>
            </a:r>
          </a:p>
          <a:p>
            <a:endParaRPr lang="en-US" dirty="0"/>
          </a:p>
          <a:p>
            <a:r>
              <a:rPr lang="en-US" dirty="0"/>
              <a:t>Think a function that calls a huge algorithm that requires 10 inputs</a:t>
            </a:r>
          </a:p>
          <a:p>
            <a:endParaRPr lang="en-US" dirty="0"/>
          </a:p>
          <a:p>
            <a:r>
              <a:rPr lang="en-US" dirty="0"/>
              <a:t>We say conditional because you can turn on an off the SBF functionality on a per-test basis</a:t>
            </a:r>
          </a:p>
          <a:p>
            <a:r>
              <a:rPr lang="en-US" dirty="0"/>
              <a:t>	Test1, function A stubbed</a:t>
            </a:r>
          </a:p>
          <a:p>
            <a:r>
              <a:rPr lang="en-US" dirty="0"/>
              <a:t>	Test2, function A is “real code”</a:t>
            </a:r>
          </a:p>
          <a:p>
            <a:endParaRPr lang="en-US" dirty="0"/>
          </a:p>
          <a:p>
            <a:endParaRPr lang="en-GB" dirty="0"/>
          </a:p>
        </p:txBody>
      </p:sp>
      <p:sp>
        <p:nvSpPr>
          <p:cNvPr id="5" name="Folienbildplatzhalter 4">
            <a:extLst>
              <a:ext uri="{FF2B5EF4-FFF2-40B4-BE49-F238E27FC236}">
                <a16:creationId xmlns:a16="http://schemas.microsoft.com/office/drawing/2014/main" id="{98558F58-B992-40D9-B41D-1CC5B0530F7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796108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BBC716E-358D-4DAC-AE2B-CA491387E809}"/>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D1A70CE2-5220-4BEB-8780-5E5496DB52A1}"/>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54290864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F434926-4E4B-485D-B8D5-D9946688695E}"/>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304F55EF-52F2-4CC8-8324-F51336D3DC60}"/>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4955977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  INIT tests are for initializing data, and don’t call any functions.</a:t>
            </a:r>
          </a:p>
        </p:txBody>
      </p:sp>
      <p:sp>
        <p:nvSpPr>
          <p:cNvPr id="5" name="Folienbildplatzhalter 4">
            <a:extLst>
              <a:ext uri="{FF2B5EF4-FFF2-40B4-BE49-F238E27FC236}">
                <a16:creationId xmlns:a16="http://schemas.microsoft.com/office/drawing/2014/main" id="{ED88EADA-F539-4A74-AD32-301A7EF95528}"/>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3515255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  Yes, when an SBF is selected, and then executed during that test, it will show up as an Event because it is now external to the UUT.</a:t>
            </a:r>
          </a:p>
          <a:p>
            <a:endParaRPr lang="en-US" dirty="0"/>
          </a:p>
          <a:p>
            <a:endParaRPr lang="en-US" dirty="0"/>
          </a:p>
        </p:txBody>
      </p:sp>
      <p:sp>
        <p:nvSpPr>
          <p:cNvPr id="5" name="Folienbildplatzhalter 4">
            <a:extLst>
              <a:ext uri="{FF2B5EF4-FFF2-40B4-BE49-F238E27FC236}">
                <a16:creationId xmlns:a16="http://schemas.microsoft.com/office/drawing/2014/main" id="{C8B5FDFB-4617-4651-9A0E-8ADE1A76336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9713315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AF02295-9CB5-4F15-A321-1CE1396EA0B8}"/>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15572441-1F1D-4A23-9D78-AF947F1489B2}"/>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494125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Don’t explain each of these … there are following slides for this, just</a:t>
            </a:r>
          </a:p>
          <a:p>
            <a:r>
              <a:rPr lang="en-US" dirty="0"/>
              <a:t>Go through the list and say:</a:t>
            </a:r>
          </a:p>
          <a:p>
            <a:endParaRPr lang="en-US" dirty="0"/>
          </a:p>
          <a:p>
            <a:r>
              <a:rPr lang="en-US" dirty="0"/>
              <a:t>In this module we are going to learn some of the basics of using code coverage.</a:t>
            </a:r>
          </a:p>
          <a:p>
            <a:r>
              <a:rPr lang="en-US" dirty="0"/>
              <a:t>We’ll show you how to</a:t>
            </a:r>
          </a:p>
          <a:p>
            <a:endParaRPr lang="en-US" dirty="0"/>
          </a:p>
          <a:p>
            <a:r>
              <a:rPr lang="en-US" dirty="0"/>
              <a:t>	Initialize Code Coverage for a Test Environment</a:t>
            </a:r>
          </a:p>
          <a:p>
            <a:r>
              <a:rPr lang="en-US" dirty="0"/>
              <a:t>	Run Tests with Code Coverage Enabled</a:t>
            </a:r>
          </a:p>
          <a:p>
            <a:r>
              <a:rPr lang="en-US" dirty="0"/>
              <a:t>	Understand the Code Coverage Viewer</a:t>
            </a:r>
          </a:p>
          <a:p>
            <a:r>
              <a:rPr lang="en-US" dirty="0"/>
              <a:t>	Understand how to add tests to increase code coverage.</a:t>
            </a:r>
          </a:p>
          <a:p>
            <a:r>
              <a:rPr lang="en-US" dirty="0"/>
              <a:t>	Generate Coverage Reports</a:t>
            </a:r>
          </a:p>
        </p:txBody>
      </p:sp>
      <p:sp>
        <p:nvSpPr>
          <p:cNvPr id="5" name="Folienbildplatzhalter 4">
            <a:extLst>
              <a:ext uri="{FF2B5EF4-FFF2-40B4-BE49-F238E27FC236}">
                <a16:creationId xmlns:a16="http://schemas.microsoft.com/office/drawing/2014/main" id="{E6F9DA15-C248-40AC-AC72-07715636F3D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17730471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If you test without doing code coverage analysis, you have no way of knowing  how complete your testing is.  </a:t>
            </a:r>
          </a:p>
          <a:p>
            <a:endParaRPr lang="en-US" dirty="0"/>
          </a:p>
          <a:p>
            <a:r>
              <a:rPr lang="en-US" dirty="0"/>
              <a:t>You could build really elaborate test suites, that only exercise a portion of the application.</a:t>
            </a:r>
          </a:p>
          <a:p>
            <a:endParaRPr lang="en-US" dirty="0"/>
          </a:p>
          <a:p>
            <a:r>
              <a:rPr lang="en-US" dirty="0"/>
              <a:t>There are three basic types of code coverage: </a:t>
            </a:r>
          </a:p>
          <a:p>
            <a:r>
              <a:rPr lang="en-US" dirty="0"/>
              <a:t>Statement: Every statement gets executed at least once</a:t>
            </a:r>
          </a:p>
          <a:p>
            <a:r>
              <a:rPr lang="en-US" dirty="0"/>
              <a:t>Branch: Every branch point gets exercised for all possible outcomes </a:t>
            </a:r>
          </a:p>
          <a:p>
            <a:r>
              <a:rPr lang="en-US" dirty="0"/>
              <a:t>		if statement: true or false</a:t>
            </a:r>
          </a:p>
          <a:p>
            <a:r>
              <a:rPr lang="en-US" dirty="0"/>
              <a:t>		case statement: multiple outcomes</a:t>
            </a:r>
          </a:p>
          <a:p>
            <a:r>
              <a:rPr lang="en-US" dirty="0"/>
              <a:t>MC/DC: show that each component of a complex conditional can INDEPENDENTLY drive the outcome of the condition.  This ensures that the compiler does not do bad things like cache a register incorrectly</a:t>
            </a:r>
          </a:p>
          <a:p>
            <a:endParaRPr lang="en-US" dirty="0"/>
          </a:p>
          <a:p>
            <a:r>
              <a:rPr lang="en-US" dirty="0"/>
              <a:t>In general the higher the criticality of the application the higher level of code coverage needed.</a:t>
            </a:r>
          </a:p>
          <a:p>
            <a:endParaRPr lang="en-US" dirty="0"/>
          </a:p>
          <a:p>
            <a:r>
              <a:rPr lang="en-US" dirty="0"/>
              <a:t>How much coverage is enough?  </a:t>
            </a:r>
          </a:p>
          <a:p>
            <a:r>
              <a:rPr lang="en-US" dirty="0"/>
              <a:t>For life critical applications 100% is required</a:t>
            </a:r>
          </a:p>
          <a:p>
            <a:r>
              <a:rPr lang="en-US" dirty="0"/>
              <a:t>Why would you deploy an application with code that has never been tested?</a:t>
            </a:r>
          </a:p>
        </p:txBody>
      </p:sp>
      <p:sp>
        <p:nvSpPr>
          <p:cNvPr id="5" name="Folienbildplatzhalter 4">
            <a:extLst>
              <a:ext uri="{FF2B5EF4-FFF2-40B4-BE49-F238E27FC236}">
                <a16:creationId xmlns:a16="http://schemas.microsoft.com/office/drawing/2014/main" id="{BA812837-8885-46F5-8FB2-B43E45AF1D1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5283454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Only one test case is required</a:t>
            </a:r>
          </a:p>
          <a:p>
            <a:endParaRPr lang="en-US" dirty="0"/>
          </a:p>
          <a:p>
            <a:r>
              <a:rPr lang="en-US" dirty="0"/>
              <a:t>When “condition” is true we have 100% statement coverage</a:t>
            </a:r>
          </a:p>
          <a:p>
            <a:endParaRPr lang="en-US" dirty="0"/>
          </a:p>
          <a:p>
            <a:r>
              <a:rPr lang="en-US" dirty="0"/>
              <a:t>If we only do statement coverage, we never test the case where </a:t>
            </a:r>
          </a:p>
          <a:p>
            <a:r>
              <a:rPr lang="en-US" dirty="0"/>
              <a:t>foo is called with an “non-normalized” value!</a:t>
            </a:r>
          </a:p>
          <a:p>
            <a:endParaRPr lang="en-US" dirty="0"/>
          </a:p>
        </p:txBody>
      </p:sp>
      <p:sp>
        <p:nvSpPr>
          <p:cNvPr id="5" name="Folienbildplatzhalter 4">
            <a:extLst>
              <a:ext uri="{FF2B5EF4-FFF2-40B4-BE49-F238E27FC236}">
                <a16:creationId xmlns:a16="http://schemas.microsoft.com/office/drawing/2014/main" id="{BF1BF155-1FF9-4049-9343-D47AC8E6BF6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55491610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Only Two test cases are required.</a:t>
            </a:r>
          </a:p>
          <a:p>
            <a:endParaRPr lang="en-US" dirty="0"/>
          </a:p>
          <a:p>
            <a:r>
              <a:rPr lang="en-US" dirty="0"/>
              <a:t>“a” can be true for one case, and all components false for another, and we are done</a:t>
            </a:r>
          </a:p>
          <a:p>
            <a:endParaRPr lang="en-US" dirty="0"/>
          </a:p>
          <a:p>
            <a:r>
              <a:rPr lang="en-US" dirty="0"/>
              <a:t>14 combinations are not tested</a:t>
            </a:r>
          </a:p>
          <a:p>
            <a:endParaRPr lang="en-US" dirty="0"/>
          </a:p>
          <a:p>
            <a:r>
              <a:rPr lang="en-US" dirty="0"/>
              <a:t>We have not proven the affect of “b”, ”c”, or “d” being True</a:t>
            </a:r>
          </a:p>
        </p:txBody>
      </p:sp>
      <p:sp>
        <p:nvSpPr>
          <p:cNvPr id="5" name="Folienbildplatzhalter 4">
            <a:extLst>
              <a:ext uri="{FF2B5EF4-FFF2-40B4-BE49-F238E27FC236}">
                <a16:creationId xmlns:a16="http://schemas.microsoft.com/office/drawing/2014/main" id="{5B1345CD-27C0-4BCD-A814-35F6E9DA655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82181867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MC/DC is sort of “super” branch coverage</a:t>
            </a:r>
          </a:p>
          <a:p>
            <a:endParaRPr lang="en-US" dirty="0"/>
          </a:p>
          <a:p>
            <a:r>
              <a:rPr lang="en-US" dirty="0"/>
              <a:t>It proves that the True and False outcomes have been tested for each component of a complex conditional</a:t>
            </a:r>
          </a:p>
          <a:p>
            <a:endParaRPr lang="en-US" dirty="0"/>
          </a:p>
          <a:p>
            <a:r>
              <a:rPr lang="en-US" dirty="0"/>
              <a:t>In general, if there are “n” sub-conditions, then you will need n+1 test cases.</a:t>
            </a:r>
          </a:p>
          <a:p>
            <a:endParaRPr lang="en-US" dirty="0"/>
          </a:p>
          <a:p>
            <a:r>
              <a:rPr lang="en-US" dirty="0"/>
              <a:t>In this example, 5 test cases are required.</a:t>
            </a:r>
          </a:p>
          <a:p>
            <a:endParaRPr lang="en-US" dirty="0"/>
          </a:p>
          <a:p>
            <a:r>
              <a:rPr lang="en-US" dirty="0"/>
              <a:t>MC/DC has been used for critical avionics systems for many years, gaining traction with medical device companies</a:t>
            </a:r>
          </a:p>
          <a:p>
            <a:endParaRPr lang="en-US" dirty="0"/>
          </a:p>
          <a:p>
            <a:r>
              <a:rPr lang="en-US" dirty="0"/>
              <a:t>If you will be doing MC/DC we have a whole module that address this.</a:t>
            </a:r>
          </a:p>
          <a:p>
            <a:endParaRPr lang="en-US" dirty="0"/>
          </a:p>
          <a:p>
            <a:endParaRPr lang="en-US" dirty="0"/>
          </a:p>
          <a:p>
            <a:endParaRPr lang="en-US" dirty="0"/>
          </a:p>
        </p:txBody>
      </p:sp>
      <p:sp>
        <p:nvSpPr>
          <p:cNvPr id="5" name="Folienbildplatzhalter 4">
            <a:extLst>
              <a:ext uri="{FF2B5EF4-FFF2-40B4-BE49-F238E27FC236}">
                <a16:creationId xmlns:a16="http://schemas.microsoft.com/office/drawing/2014/main" id="{81C6F24D-9A44-4E10-A0A8-A8E52AE28DB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24911515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CBA, in general, allows you to get coverage on code that is either impossible or difficult to execute through a test case.</a:t>
            </a:r>
          </a:p>
          <a:p>
            <a:endParaRPr lang="en-US" dirty="0"/>
          </a:p>
          <a:p>
            <a:r>
              <a:rPr lang="en-US" dirty="0"/>
              <a:t>Before CBA, you would have to document this process externally from the tool.  Now, CBA brings this into VectorCAST.</a:t>
            </a:r>
          </a:p>
        </p:txBody>
      </p:sp>
      <p:sp>
        <p:nvSpPr>
          <p:cNvPr id="5" name="Folienbildplatzhalter 4">
            <a:extLst>
              <a:ext uri="{FF2B5EF4-FFF2-40B4-BE49-F238E27FC236}">
                <a16:creationId xmlns:a16="http://schemas.microsoft.com/office/drawing/2014/main" id="{AED1597E-2F52-49F2-9A09-5434388E4C7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0976792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www.vector.com/" TargetMode="External"/><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Vector">
    <p:spTree>
      <p:nvGrpSpPr>
        <p:cNvPr id="1" name=""/>
        <p:cNvGrpSpPr/>
        <p:nvPr/>
      </p:nvGrpSpPr>
      <p:grpSpPr>
        <a:xfrm>
          <a:off x="0" y="0"/>
          <a:ext cx="0" cy="0"/>
          <a:chOff x="0" y="0"/>
          <a:chExt cx="0" cy="0"/>
        </a:xfrm>
      </p:grpSpPr>
      <p:sp>
        <p:nvSpPr>
          <p:cNvPr id="8" name="TxtPlaceholderConfidentialityAllSlides" hidden="1">
            <a:extLst>
              <a:ext uri="{FF2B5EF4-FFF2-40B4-BE49-F238E27FC236}">
                <a16:creationId xmlns:a16="http://schemas.microsoft.com/office/drawing/2014/main" id="{971EA8A2-B757-4430-A9D4-BF23003D2BF3}"/>
              </a:ext>
            </a:extLst>
          </p:cNvPr>
          <p:cNvSpPr txBox="1"/>
          <p:nvPr userDrawn="1"/>
        </p:nvSpPr>
        <p:spPr>
          <a:xfrm>
            <a:off x="0" y="4731280"/>
            <a:ext cx="1343992"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False</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0" name="TxtPlaceholderConfidentialityCustomer" hidden="1">
            <a:extLst>
              <a:ext uri="{FF2B5EF4-FFF2-40B4-BE49-F238E27FC236}">
                <a16:creationId xmlns:a16="http://schemas.microsoft.com/office/drawing/2014/main" id="{99F44D68-BFD1-4EAB-876B-3453B5BE1718}"/>
              </a:ext>
            </a:extLst>
          </p:cNvPr>
          <p:cNvSpPr txBox="1"/>
          <p:nvPr userDrawn="1"/>
        </p:nvSpPr>
        <p:spPr>
          <a:xfrm>
            <a:off x="0" y="4897985"/>
            <a:ext cx="1343992" cy="1692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2" name="TxtPlaceholderConfidentialityStatus" hidden="1">
            <a:extLst>
              <a:ext uri="{FF2B5EF4-FFF2-40B4-BE49-F238E27FC236}">
                <a16:creationId xmlns:a16="http://schemas.microsoft.com/office/drawing/2014/main" id="{DA25364E-5D0F-4AE9-8467-0FB112721753}"/>
              </a:ext>
            </a:extLst>
          </p:cNvPr>
          <p:cNvSpPr txBox="1"/>
          <p:nvPr userDrawn="1"/>
        </p:nvSpPr>
        <p:spPr>
          <a:xfrm>
            <a:off x="0" y="5123149"/>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For Public Use (Default)</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3" name="TxtPlaceholderDate" hidden="1">
            <a:extLst>
              <a:ext uri="{FF2B5EF4-FFF2-40B4-BE49-F238E27FC236}">
                <a16:creationId xmlns:a16="http://schemas.microsoft.com/office/drawing/2014/main" id="{9FBFDA98-FEF0-4C33-BF02-22975138DFCC}"/>
              </a:ext>
            </a:extLst>
          </p:cNvPr>
          <p:cNvSpPr txBox="1"/>
          <p:nvPr userDrawn="1"/>
        </p:nvSpPr>
        <p:spPr>
          <a:xfrm>
            <a:off x="0" y="5667820"/>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2020-04-23</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4" name="TxtPlaceholderVersion" hidden="1">
            <a:extLst>
              <a:ext uri="{FF2B5EF4-FFF2-40B4-BE49-F238E27FC236}">
                <a16:creationId xmlns:a16="http://schemas.microsoft.com/office/drawing/2014/main" id="{E396D300-B6BC-4B5C-BF3B-C17DFC560393}"/>
              </a:ext>
            </a:extLst>
          </p:cNvPr>
          <p:cNvSpPr txBox="1"/>
          <p:nvPr userDrawn="1"/>
        </p:nvSpPr>
        <p:spPr>
          <a:xfrm>
            <a:off x="0" y="5808395"/>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7.0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5" name="TxtPlaceholderCopyright" hidden="1">
            <a:extLst>
              <a:ext uri="{FF2B5EF4-FFF2-40B4-BE49-F238E27FC236}">
                <a16:creationId xmlns:a16="http://schemas.microsoft.com/office/drawing/2014/main" id="{08A728BD-7708-4774-BEB4-79E0477CED08}"/>
              </a:ext>
            </a:extLst>
          </p:cNvPr>
          <p:cNvSpPr txBox="1"/>
          <p:nvPr userDrawn="1"/>
        </p:nvSpPr>
        <p:spPr>
          <a:xfrm>
            <a:off x="0" y="6275143"/>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6" name="TxtPlaceholderCompanySlides" hidden="1">
            <a:extLst>
              <a:ext uri="{FF2B5EF4-FFF2-40B4-BE49-F238E27FC236}">
                <a16:creationId xmlns:a16="http://schemas.microsoft.com/office/drawing/2014/main" id="{796E8544-8E15-4A5E-8C47-3EE0FC355AFD}"/>
              </a:ext>
            </a:extLst>
          </p:cNvPr>
          <p:cNvSpPr txBox="1"/>
          <p:nvPr userDrawn="1"/>
        </p:nvSpPr>
        <p:spPr>
          <a:xfrm>
            <a:off x="0" y="5988305"/>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Vector North America Inc</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7" name="TxtPlaceholderTemplateVersion" hidden="1">
            <a:extLst>
              <a:ext uri="{FF2B5EF4-FFF2-40B4-BE49-F238E27FC236}">
                <a16:creationId xmlns:a16="http://schemas.microsoft.com/office/drawing/2014/main" id="{3D59D96F-DF9C-4A75-B5A6-E208DBC0EC9E}"/>
              </a:ext>
            </a:extLst>
          </p:cNvPr>
          <p:cNvSpPr txBox="1"/>
          <p:nvPr userDrawn="1"/>
        </p:nvSpPr>
        <p:spPr>
          <a:xfrm>
            <a:off x="0" y="5421599"/>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Template Version 4.4.006</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8" name="TxtPlaceholderConfidentialityLongText" hidden="1">
            <a:extLst>
              <a:ext uri="{FF2B5EF4-FFF2-40B4-BE49-F238E27FC236}">
                <a16:creationId xmlns:a16="http://schemas.microsoft.com/office/drawing/2014/main" id="{E996C57A-3919-4E4E-ACE2-1A0F82F2F116}"/>
              </a:ext>
            </a:extLst>
          </p:cNvPr>
          <p:cNvSpPr txBox="1">
            <a:spLocks noChangeArrowheads="1"/>
          </p:cNvSpPr>
          <p:nvPr userDrawn="1"/>
        </p:nvSpPr>
        <p:spPr bwMode="auto">
          <a:xfrm>
            <a:off x="672000" y="6480000"/>
            <a:ext cx="10848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2017. Vector Informatik GmbH. All rights reserved. Any distribution or copying is subject to prior written approval by Vector. V0.1 | 2017-08-01</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19" name="TxtPlaceholderConfidentialityText" hidden="1">
            <a:extLst>
              <a:ext uri="{FF2B5EF4-FFF2-40B4-BE49-F238E27FC236}">
                <a16:creationId xmlns:a16="http://schemas.microsoft.com/office/drawing/2014/main" id="{8809AAD5-02A8-42A3-B573-19AE24FA7F30}"/>
              </a:ext>
            </a:extLst>
          </p:cNvPr>
          <p:cNvSpPr txBox="1">
            <a:spLocks noChangeArrowheads="1"/>
          </p:cNvSpPr>
          <p:nvPr userDrawn="1"/>
        </p:nvSpPr>
        <p:spPr bwMode="auto">
          <a:xfrm>
            <a:off x="1344000" y="6479268"/>
            <a:ext cx="4320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000" tIns="0" rIns="0" bIns="0" anchor="b" anchorCtr="0">
            <a:noAutofit/>
          </a:bodyPr>
          <a:lstStyle>
            <a:lvl1pPr>
              <a:spcBef>
                <a:spcPct val="0"/>
              </a:spcBef>
              <a:defRPr>
                <a:solidFill>
                  <a:schemeClr val="tx1"/>
                </a:solidFill>
                <a:latin typeface="Arial" charset="0"/>
              </a:defRPr>
            </a:lvl1pPr>
            <a:lvl2pPr marL="254000" indent="-254000">
              <a:spcBef>
                <a:spcPct val="0"/>
              </a:spcBef>
              <a:defRPr>
                <a:solidFill>
                  <a:schemeClr val="tx1"/>
                </a:solidFill>
                <a:latin typeface="Arial" charset="0"/>
              </a:defRPr>
            </a:lvl2pPr>
            <a:lvl3pPr marL="508000" indent="-254000">
              <a:spcBef>
                <a:spcPct val="0"/>
              </a:spcBef>
              <a:defRPr>
                <a:solidFill>
                  <a:schemeClr val="tx1"/>
                </a:solidFill>
                <a:latin typeface="Arial" charset="0"/>
              </a:defRPr>
            </a:lvl3pPr>
            <a:lvl4pPr marL="762000" indent="-254000">
              <a:spcBef>
                <a:spcPct val="0"/>
              </a:spcBef>
              <a:defRPr>
                <a:solidFill>
                  <a:schemeClr val="tx1"/>
                </a:solidFill>
                <a:latin typeface="Arial" charset="0"/>
              </a:defRPr>
            </a:lvl4pPr>
            <a:lvl5pPr marL="900113" indent="-138113">
              <a:spcBef>
                <a:spcPct val="0"/>
              </a:spcBef>
              <a:defRPr>
                <a:solidFill>
                  <a:schemeClr val="tx1"/>
                </a:solidFill>
                <a:latin typeface="Arial" charset="0"/>
              </a:defRPr>
            </a:lvl5pPr>
            <a:lvl6pPr marL="1357313" indent="-138113" fontAlgn="base">
              <a:spcBef>
                <a:spcPct val="0"/>
              </a:spcBef>
              <a:spcAft>
                <a:spcPct val="0"/>
              </a:spcAft>
              <a:defRPr>
                <a:solidFill>
                  <a:schemeClr val="tx1"/>
                </a:solidFill>
                <a:latin typeface="Arial" charset="0"/>
              </a:defRPr>
            </a:lvl6pPr>
            <a:lvl7pPr marL="1814513" indent="-138113" fontAlgn="base">
              <a:spcBef>
                <a:spcPct val="0"/>
              </a:spcBef>
              <a:spcAft>
                <a:spcPct val="0"/>
              </a:spcAft>
              <a:defRPr>
                <a:solidFill>
                  <a:schemeClr val="tx1"/>
                </a:solidFill>
                <a:latin typeface="Arial" charset="0"/>
              </a:defRPr>
            </a:lvl7pPr>
            <a:lvl8pPr marL="2271713" indent="-138113" fontAlgn="base">
              <a:spcBef>
                <a:spcPct val="0"/>
              </a:spcBef>
              <a:spcAft>
                <a:spcPct val="0"/>
              </a:spcAft>
              <a:defRPr>
                <a:solidFill>
                  <a:schemeClr val="tx1"/>
                </a:solidFill>
                <a:latin typeface="Arial" charset="0"/>
              </a:defRPr>
            </a:lvl8pPr>
            <a:lvl9pPr marL="2728913" indent="-138113" fontAlgn="base">
              <a:spcBef>
                <a:spcPct val="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8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3" name="TxtPlaceholderDateVersion">
            <a:extLst>
              <a:ext uri="{FF2B5EF4-FFF2-40B4-BE49-F238E27FC236}">
                <a16:creationId xmlns:a16="http://schemas.microsoft.com/office/drawing/2014/main" id="{73A84C47-9AC1-400D-9016-3620471BF81F}"/>
              </a:ext>
            </a:extLst>
          </p:cNvPr>
          <p:cNvSpPr txBox="1"/>
          <p:nvPr userDrawn="1"/>
        </p:nvSpPr>
        <p:spPr>
          <a:xfrm>
            <a:off x="3564000" y="6480000"/>
            <a:ext cx="7992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nchorCtr="0">
            <a:noAutofit/>
          </a:bodyPr>
          <a:lstStyle>
            <a:defPPr lvl="0">
              <a:defRPr lang="de-DE"/>
            </a:defPPr>
            <a:lvl1pPr algn="r">
              <a:spcBef>
                <a:spcPct val="20000"/>
              </a:spcBef>
              <a:defRPr sz="800">
                <a:solidFill>
                  <a:srgbClr val="565C5E"/>
                </a:solidFill>
              </a:defRPr>
            </a:lvl1pPr>
          </a:lstStyle>
          <a:p>
            <a:pPr marL="0" marR="0" lvl="0" indent="0" algn="r" defTabSz="914400" rtl="0" eaLnBrk="1" fontAlgn="auto" latinLnBrk="0" hangingPunct="1">
              <a:lnSpc>
                <a:spcPct val="100000"/>
              </a:lnSpc>
              <a:spcBef>
                <a:spcPct val="20000"/>
              </a:spcBef>
              <a:spcAft>
                <a:spcPts val="0"/>
              </a:spcAft>
              <a:buClrTx/>
              <a:buSzTx/>
              <a:buFontTx/>
              <a:buNone/>
              <a:tabLst/>
              <a:defRPr/>
            </a:pPr>
            <a:r>
              <a:rPr kumimoji="0" lang="de-DE" sz="800" b="0" i="0" u="none" strike="noStrike" kern="1200" cap="none" spc="0" normalizeH="0" baseline="0" noProof="0">
                <a:ln>
                  <a:noFill/>
                </a:ln>
                <a:solidFill>
                  <a:srgbClr val="565C5E"/>
                </a:solidFill>
                <a:effectLst/>
                <a:uLnTx/>
                <a:uFillTx/>
                <a:latin typeface="Verdana"/>
                <a:ea typeface="+mn-ea"/>
                <a:cs typeface="+mn-cs"/>
              </a:rPr>
              <a:t>V7.0 | 2020-04-23</a:t>
            </a:r>
            <a:endParaRPr kumimoji="0" lang="de-DE" sz="800" b="0" i="0" u="none" strike="noStrike" kern="1200" cap="none" spc="0" normalizeH="0" baseline="0" noProof="0" dirty="0">
              <a:ln>
                <a:noFill/>
              </a:ln>
              <a:solidFill>
                <a:srgbClr val="565C5E"/>
              </a:solidFill>
              <a:effectLst/>
              <a:uLnTx/>
              <a:uFillTx/>
              <a:latin typeface="Verdana"/>
              <a:ea typeface="+mn-ea"/>
              <a:cs typeface="+mn-cs"/>
            </a:endParaRPr>
          </a:p>
        </p:txBody>
      </p:sp>
      <p:sp>
        <p:nvSpPr>
          <p:cNvPr id="11" name="TxtPlaceholderSubtitle"/>
          <p:cNvSpPr>
            <a:spLocks noGrp="1"/>
          </p:cNvSpPr>
          <p:nvPr>
            <p:ph type="body" sz="quarter" idx="14" hasCustomPrompt="1"/>
          </p:nvPr>
        </p:nvSpPr>
        <p:spPr>
          <a:xfrm>
            <a:off x="1008000" y="5616000"/>
            <a:ext cx="11185200" cy="504000"/>
          </a:xfrm>
          <a:solidFill>
            <a:srgbClr val="B70032"/>
          </a:solidFill>
        </p:spPr>
        <p:txBody>
          <a:bodyPr lIns="144000" tIns="108000" bIns="108000"/>
          <a:lstStyle>
            <a:lvl1pPr>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subtitle</a:t>
            </a:r>
            <a:endParaRPr lang="de-DE" dirty="0"/>
          </a:p>
        </p:txBody>
      </p:sp>
      <p:sp>
        <p:nvSpPr>
          <p:cNvPr id="2" name="TxtPlaceholderTitle"/>
          <p:cNvSpPr>
            <a:spLocks noGrp="1"/>
          </p:cNvSpPr>
          <p:nvPr>
            <p:ph type="title" hasCustomPrompt="1"/>
          </p:nvPr>
        </p:nvSpPr>
        <p:spPr>
          <a:xfrm>
            <a:off x="1008000" y="4860000"/>
            <a:ext cx="11185200" cy="756000"/>
          </a:xfrm>
          <a:solidFill>
            <a:srgbClr val="565C5E"/>
          </a:solidFill>
        </p:spPr>
        <p:txBody>
          <a:bodyPr wrap="none" lIns="144000" tIns="72000" anchor="t" anchorCtr="0"/>
          <a:lstStyle>
            <a:lvl1pPr>
              <a:defRPr sz="2200">
                <a:solidFill>
                  <a:schemeClr val="bg1"/>
                </a:solidFill>
              </a:defRPr>
            </a:lvl1pPr>
          </a:lstStyle>
          <a:p>
            <a:r>
              <a:rPr lang="en-US" dirty="0"/>
              <a:t>Click to add title</a:t>
            </a:r>
            <a:endParaRPr lang="de-DE" dirty="0"/>
          </a:p>
        </p:txBody>
      </p:sp>
      <p:sp>
        <p:nvSpPr>
          <p:cNvPr id="7" name="ImgPlaceholderImage"/>
          <p:cNvSpPr>
            <a:spLocks noGrp="1"/>
          </p:cNvSpPr>
          <p:nvPr>
            <p:ph type="pic" sz="quarter" idx="11" hasCustomPrompt="1"/>
          </p:nvPr>
        </p:nvSpPr>
        <p:spPr>
          <a:xfrm>
            <a:off x="1008000" y="1260000"/>
            <a:ext cx="11185200" cy="360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graphic</a:t>
            </a:r>
            <a:endParaRPr lang="de-DE" dirty="0"/>
          </a:p>
        </p:txBody>
      </p:sp>
      <p:pic>
        <p:nvPicPr>
          <p:cNvPr id="5" name="vector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2000" y="504001"/>
            <a:ext cx="1620000" cy="380469"/>
          </a:xfrm>
          <a:prstGeom prst="rect">
            <a:avLst/>
          </a:prstGeom>
        </p:spPr>
      </p:pic>
    </p:spTree>
    <p:extLst>
      <p:ext uri="{BB962C8B-B14F-4D97-AF65-F5344CB8AC3E}">
        <p14:creationId xmlns:p14="http://schemas.microsoft.com/office/powerpoint/2010/main" val="3341816136"/>
      </p:ext>
    </p:extLst>
  </p:cSld>
  <p:clrMapOvr>
    <a:masterClrMapping/>
  </p:clrMapOvr>
  <p:extLst mod="1">
    <p:ext uri="{DCECCB84-F9BA-43D5-87BE-67443E8EF086}">
      <p15:sldGuideLst xmlns:p15="http://schemas.microsoft.com/office/powerpoint/2012/main">
        <p15:guide id="1" pos="634">
          <p15:clr>
            <a:srgbClr val="B70035"/>
          </p15:clr>
        </p15:guide>
        <p15:guide id="2" orient="horz" pos="791">
          <p15:clr>
            <a:srgbClr val="B70035"/>
          </p15:clr>
        </p15:guide>
        <p15:guide id="3" pos="7680">
          <p15:clr>
            <a:srgbClr val="B70035"/>
          </p15:clr>
        </p15:guide>
        <p15:guide id="4" orient="horz" pos="3855">
          <p15:clr>
            <a:srgbClr val="B70035"/>
          </p15:clr>
        </p15:guide>
        <p15:guide id="5" orient="horz" pos="3539">
          <p15:clr>
            <a:srgbClr val="B70035"/>
          </p15:clr>
        </p15:guide>
        <p15:guide id="6" orient="horz" pos="3271">
          <p15:clr>
            <a:srgbClr val="B1B6BA"/>
          </p15:clr>
        </p15:guide>
        <p15:guide id="7" orient="horz" pos="3723">
          <p15:clr>
            <a:srgbClr val="B1B6BA"/>
          </p15:clr>
        </p15:guide>
        <p15:guide id="8" pos="724">
          <p15:clr>
            <a:srgbClr val="B1B6BA"/>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Image Top,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1087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0" name="TxtPlaceholderCopyrightDateVersion">
            <a:extLst>
              <a:ext uri="{FF2B5EF4-FFF2-40B4-BE49-F238E27FC236}">
                <a16:creationId xmlns:a16="http://schemas.microsoft.com/office/drawing/2014/main" id="{4E83CAEF-E561-49A1-B0F4-86A57DA9DA71}"/>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829332303"/>
      </p:ext>
    </p:extLst>
  </p:cSld>
  <p:clrMapOvr>
    <a:masterClrMapping/>
  </p:clrMapOvr>
  <p:extLst mod="1">
    <p:ext uri="{DCECCB84-F9BA-43D5-87BE-67443E8EF086}">
      <p15:sldGuideLst xmlns:p15="http://schemas.microsoft.com/office/powerpoint/2012/main">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orient="horz" pos="791">
          <p15:clr>
            <a:srgbClr val="B70035"/>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scription Top, Large Image Bottom Vector">
    <p:spTree>
      <p:nvGrpSpPr>
        <p:cNvPr id="1" name=""/>
        <p:cNvGrpSpPr/>
        <p:nvPr/>
      </p:nvGrpSpPr>
      <p:grpSpPr>
        <a:xfrm>
          <a:off x="0" y="0"/>
          <a:ext cx="0" cy="0"/>
          <a:chOff x="0" y="0"/>
          <a:chExt cx="0" cy="0"/>
        </a:xfrm>
      </p:grpSpPr>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2844000"/>
            <a:ext cx="10872000" cy="3636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1260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a:p>
            <a:pPr lvl="4"/>
            <a:r>
              <a:rPr lang="de-DE" dirty="0" err="1"/>
              <a:t>level</a:t>
            </a:r>
            <a:r>
              <a:rPr lang="de-DE" dirty="0"/>
              <a:t> 4</a:t>
            </a:r>
          </a:p>
          <a:p>
            <a:pPr lvl="5"/>
            <a:r>
              <a:rPr lang="de-DE" dirty="0" err="1"/>
              <a:t>level</a:t>
            </a:r>
            <a:r>
              <a:rPr lang="de-DE" dirty="0"/>
              <a:t> 5</a:t>
            </a:r>
          </a:p>
          <a:p>
            <a:pPr lvl="6"/>
            <a:r>
              <a:rPr lang="de-DE" dirty="0" err="1"/>
              <a:t>level</a:t>
            </a:r>
            <a:r>
              <a:rPr lang="de-DE" dirty="0"/>
              <a:t> 6</a:t>
            </a:r>
          </a:p>
          <a:p>
            <a:pPr lvl="7"/>
            <a:r>
              <a:rPr lang="de-DE" dirty="0" err="1"/>
              <a:t>level</a:t>
            </a:r>
            <a:r>
              <a:rPr lang="de-DE" dirty="0"/>
              <a:t> 7</a:t>
            </a:r>
          </a:p>
          <a:p>
            <a:pPr lvl="8"/>
            <a:r>
              <a:rPr lang="de-DE" dirty="0" err="1"/>
              <a:t>level</a:t>
            </a:r>
            <a:r>
              <a:rPr lang="de-DE" dirty="0"/>
              <a:t> 8</a:t>
            </a:r>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0" name="TxtPlaceholderCopyrightDateVersion">
            <a:extLst>
              <a:ext uri="{FF2B5EF4-FFF2-40B4-BE49-F238E27FC236}">
                <a16:creationId xmlns:a16="http://schemas.microsoft.com/office/drawing/2014/main" id="{6EDC9146-F423-4DE2-ADA9-D39CDA934B3D}"/>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716938163"/>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Vector">
    <p:spTree>
      <p:nvGrpSpPr>
        <p:cNvPr id="1" name=""/>
        <p:cNvGrpSpPr/>
        <p:nvPr/>
      </p:nvGrpSpPr>
      <p:grpSpPr>
        <a:xfrm>
          <a:off x="0" y="0"/>
          <a:ext cx="0" cy="0"/>
          <a:chOff x="0" y="0"/>
          <a:chExt cx="0" cy="0"/>
        </a:xfrm>
      </p:grpSpPr>
      <p:pic>
        <p:nvPicPr>
          <p:cNvPr id="11" name="ImgBackground">
            <a:extLst>
              <a:ext uri="{FF2B5EF4-FFF2-40B4-BE49-F238E27FC236}">
                <a16:creationId xmlns:a16="http://schemas.microsoft.com/office/drawing/2014/main" id="{78E72406-F38E-4373-9306-E94CD196AC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7" y="485"/>
            <a:ext cx="12192000" cy="6857029"/>
          </a:xfrm>
          <a:prstGeom prst="rect">
            <a:avLst/>
          </a:prstGeom>
        </p:spPr>
      </p:pic>
      <p:sp>
        <p:nvSpPr>
          <p:cNvPr id="4" name="ImgWhiteTransparent">
            <a:extLst>
              <a:ext uri="{FF2B5EF4-FFF2-40B4-BE49-F238E27FC236}">
                <a16:creationId xmlns:a16="http://schemas.microsoft.com/office/drawing/2014/main" id="{5B080316-2389-43C8-A7FA-8BE71EBA1A7B}"/>
              </a:ext>
            </a:extLst>
          </p:cNvPr>
          <p:cNvSpPr/>
          <p:nvPr userDrawn="1"/>
        </p:nvSpPr>
        <p:spPr bwMode="auto">
          <a:xfrm>
            <a:off x="0" y="0"/>
            <a:ext cx="12192000" cy="6858000"/>
          </a:xfrm>
          <a:prstGeom prst="rect">
            <a:avLst/>
          </a:prstGeom>
          <a:solidFill>
            <a:schemeClr val="bg1">
              <a:alpha val="85000"/>
            </a:scheme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5" name="ImgWhiteTransparentStripe">
            <a:extLst>
              <a:ext uri="{FF2B5EF4-FFF2-40B4-BE49-F238E27FC236}">
                <a16:creationId xmlns:a16="http://schemas.microsoft.com/office/drawing/2014/main" id="{0A6D976C-36F7-449E-BBA6-CFE223F4C50B}"/>
              </a:ext>
            </a:extLst>
          </p:cNvPr>
          <p:cNvSpPr/>
          <p:nvPr userDrawn="1"/>
        </p:nvSpPr>
        <p:spPr bwMode="auto">
          <a:xfrm>
            <a:off x="0" y="6480000"/>
            <a:ext cx="12192000" cy="378000"/>
          </a:xfrm>
          <a:prstGeom prst="rect">
            <a:avLst/>
          </a:prstGeom>
          <a:solidFill>
            <a:schemeClr val="bg1">
              <a:alpha val="50000"/>
            </a:schemeClr>
          </a:solidFill>
          <a:ln w="9525" cap="flat" cmpd="sng" algn="ctr">
            <a:noFill/>
            <a:prstDash val="solid"/>
            <a:round/>
            <a:headEnd type="none" w="med" len="med"/>
            <a:tailEnd type="none" w="med" len="med"/>
          </a:ln>
          <a:effectLst/>
          <a:extLst/>
        </p:spPr>
        <p:txBody>
          <a:bodyPr vert="horz" wrap="none" lIns="0" tIns="0" rIns="0" bIns="0"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6" name="TxtPlaceholderCopyrightDateVersion">
            <a:extLst>
              <a:ext uri="{FF2B5EF4-FFF2-40B4-BE49-F238E27FC236}">
                <a16:creationId xmlns:a16="http://schemas.microsoft.com/office/drawing/2014/main" id="{7891B031-6EE9-48A6-A5C9-02D0547611FF}"/>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7" name="TxtPlaceholderAuthorName">
            <a:extLst>
              <a:ext uri="{FF2B5EF4-FFF2-40B4-BE49-F238E27FC236}">
                <a16:creationId xmlns:a16="http://schemas.microsoft.com/office/drawing/2014/main" id="{04926D2A-BCCF-4C9B-851E-9506324EAACD}"/>
              </a:ext>
            </a:extLst>
          </p:cNvPr>
          <p:cNvSpPr txBox="1">
            <a:spLocks/>
          </p:cNvSpPr>
          <p:nvPr userDrawn="1"/>
        </p:nvSpPr>
        <p:spPr>
          <a:xfrm>
            <a:off x="666000" y="3960000"/>
            <a:ext cx="10872000" cy="252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Verdana"/>
                <a:ea typeface="+mn-ea"/>
                <a:cs typeface="+mn-cs"/>
              </a:rPr>
              <a:t>Author: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Verdana"/>
                <a:ea typeface="+mn-ea"/>
                <a:cs typeface="+mn-cs"/>
              </a:rPr>
              <a:t>VectorCAST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Verdana"/>
                <a:ea typeface="+mn-ea"/>
                <a:cs typeface="+mn-cs"/>
              </a:rPr>
              <a:t>Vector North America</a:t>
            </a:r>
            <a:endParaRPr kumimoji="0" lang="en-US" sz="1800" b="0" i="0" u="none" strike="noStrike" kern="0" cap="none" spc="0" normalizeH="0" baseline="0" noProof="0" dirty="0">
              <a:ln>
                <a:noFill/>
              </a:ln>
              <a:solidFill>
                <a:prstClr val="black"/>
              </a:solidFill>
              <a:effectLst/>
              <a:uLnTx/>
              <a:uFillTx/>
              <a:latin typeface="Verdana"/>
              <a:ea typeface="+mn-ea"/>
              <a:cs typeface="+mn-cs"/>
            </a:endParaRPr>
          </a:p>
        </p:txBody>
      </p:sp>
      <p:sp>
        <p:nvSpPr>
          <p:cNvPr id="8" name="TxtPlaceholderInformation">
            <a:hlinkClick r:id="rId3"/>
            <a:extLst>
              <a:ext uri="{FF2B5EF4-FFF2-40B4-BE49-F238E27FC236}">
                <a16:creationId xmlns:a16="http://schemas.microsoft.com/office/drawing/2014/main" id="{7A425888-5EB7-4609-B88D-566A484C7669}"/>
              </a:ext>
            </a:extLst>
          </p:cNvPr>
          <p:cNvSpPr txBox="1">
            <a:spLocks/>
          </p:cNvSpPr>
          <p:nvPr userDrawn="1"/>
        </p:nvSpPr>
        <p:spPr>
          <a:xfrm>
            <a:off x="666000" y="1260000"/>
            <a:ext cx="9360000" cy="144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For more information about Vector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and our products please visit</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800" b="0" i="0" u="none" strike="noStrike" kern="0" cap="none" spc="0" normalizeH="0" baseline="0" noProof="0">
              <a:ln>
                <a:noFill/>
              </a:ln>
              <a:solidFill>
                <a:srgbClr val="B70032"/>
              </a:solidFill>
              <a:effectLst/>
              <a:uLnTx/>
              <a:uFillTx/>
              <a:latin typeface="Verdana"/>
              <a:ea typeface="+mn-ea"/>
              <a:cs typeface="+mn-cs"/>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www.vector.com</a:t>
            </a:r>
            <a:endParaRPr kumimoji="0" lang="en-US" sz="1800" b="0" i="0" u="none" strike="noStrike" kern="0" cap="none" spc="0" normalizeH="0" baseline="0" noProof="0" dirty="0">
              <a:ln>
                <a:noFill/>
              </a:ln>
              <a:solidFill>
                <a:srgbClr val="B70032"/>
              </a:solidFill>
              <a:effectLst/>
              <a:uLnTx/>
              <a:uFillTx/>
              <a:latin typeface="Verdana"/>
              <a:ea typeface="+mn-ea"/>
              <a:cs typeface="+mn-cs"/>
            </a:endParaRPr>
          </a:p>
        </p:txBody>
      </p:sp>
      <p:pic>
        <p:nvPicPr>
          <p:cNvPr id="10" name="ImgVectorLogo">
            <a:extLst>
              <a:ext uri="{FF2B5EF4-FFF2-40B4-BE49-F238E27FC236}">
                <a16:creationId xmlns:a16="http://schemas.microsoft.com/office/drawing/2014/main" id="{CA60AECF-F87E-49F9-8366-C5ABA84D23E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11546430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genda Chapter Vector">
    <p:spTree>
      <p:nvGrpSpPr>
        <p:cNvPr id="1" name=""/>
        <p:cNvGrpSpPr/>
        <p:nvPr/>
      </p:nvGrpSpPr>
      <p:grpSpPr>
        <a:xfrm>
          <a:off x="0" y="0"/>
          <a:ext cx="0" cy="0"/>
          <a:chOff x="0" y="0"/>
          <a:chExt cx="0" cy="0"/>
        </a:xfrm>
      </p:grpSpPr>
      <p:cxnSp>
        <p:nvCxnSpPr>
          <p:cNvPr id="8" name="ShpGrayLine">
            <a:extLst>
              <a:ext uri="{FF2B5EF4-FFF2-40B4-BE49-F238E27FC236}">
                <a16:creationId xmlns:a16="http://schemas.microsoft.com/office/drawing/2014/main" id="{616DCA1E-5DF1-4F1A-A925-403539779E0A}"/>
              </a:ext>
            </a:extLst>
          </p:cNvPr>
          <p:cNvCxnSpPr/>
          <p:nvPr userDrawn="1"/>
        </p:nvCxnSpPr>
        <p:spPr bwMode="auto">
          <a:xfrm>
            <a:off x="5274000" y="6480000"/>
            <a:ext cx="6930000" cy="0"/>
          </a:xfrm>
          <a:prstGeom prst="line">
            <a:avLst/>
          </a:prstGeom>
          <a:noFill/>
          <a:ln w="28575" cap="flat" cmpd="sng" algn="ctr">
            <a:solidFill>
              <a:srgbClr val="565C5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xtPlaceholderTitle">
            <a:extLst>
              <a:ext uri="{FF2B5EF4-FFF2-40B4-BE49-F238E27FC236}">
                <a16:creationId xmlns:a16="http://schemas.microsoft.com/office/drawing/2014/main" id="{86C413A9-E5F8-442C-8765-A9FB161A8AEA}"/>
              </a:ext>
            </a:extLst>
          </p:cNvPr>
          <p:cNvSpPr>
            <a:spLocks noGrp="1"/>
          </p:cNvSpPr>
          <p:nvPr>
            <p:ph type="title" hasCustomPrompt="1"/>
          </p:nvPr>
        </p:nvSpPr>
        <p:spPr>
          <a:xfrm>
            <a:off x="5274000" y="5832000"/>
            <a:ext cx="6930000" cy="648000"/>
          </a:xfrm>
          <a:noFill/>
        </p:spPr>
        <p:txBody>
          <a:bodyPr wrap="square" lIns="144000" tIns="0" rIns="144000" bIns="0" anchor="ctr" anchorCtr="0">
            <a:normAutofit/>
          </a:bodyPr>
          <a:lstStyle>
            <a:lvl1pPr>
              <a:defRPr lang="de-DE" b="1" cap="none" dirty="0">
                <a:solidFill>
                  <a:srgbClr val="565C5E"/>
                </a:solidFill>
                <a:cs typeface="Arial" panose="020B0604020202020204" pitchFamily="34" charset="0"/>
              </a:defRPr>
            </a:lvl1pPr>
          </a:lstStyle>
          <a:p>
            <a:pPr lvl="0" fontAlgn="base">
              <a:spcAft>
                <a:spcPct val="0"/>
              </a:spcAft>
            </a:pPr>
            <a:r>
              <a:rPr lang="de-DE" dirty="0"/>
              <a:t>Click </a:t>
            </a:r>
            <a:r>
              <a:rPr lang="de-DE" dirty="0" err="1"/>
              <a:t>to</a:t>
            </a:r>
            <a:r>
              <a:rPr lang="de-DE" dirty="0"/>
              <a:t> </a:t>
            </a:r>
            <a:r>
              <a:rPr lang="de-DE" dirty="0" err="1"/>
              <a:t>add</a:t>
            </a:r>
            <a:r>
              <a:rPr lang="de-DE" dirty="0"/>
              <a:t> title</a:t>
            </a:r>
          </a:p>
        </p:txBody>
      </p:sp>
      <p:sp>
        <p:nvSpPr>
          <p:cNvPr id="7" name="ImgPlaceholderImage">
            <a:extLst>
              <a:ext uri="{FF2B5EF4-FFF2-40B4-BE49-F238E27FC236}">
                <a16:creationId xmlns:a16="http://schemas.microsoft.com/office/drawing/2014/main" id="{01EA5332-B1B6-419C-812B-0E736FDFBAAB}"/>
              </a:ext>
            </a:extLst>
          </p:cNvPr>
          <p:cNvSpPr>
            <a:spLocks noGrp="1"/>
          </p:cNvSpPr>
          <p:nvPr>
            <p:ph type="pic" sz="quarter" idx="11" hasCustomPrompt="1"/>
          </p:nvPr>
        </p:nvSpPr>
        <p:spPr>
          <a:xfrm>
            <a:off x="5274000" y="1260000"/>
            <a:ext cx="6912000" cy="4572000"/>
          </a:xfrm>
        </p:spPr>
        <p:txBody>
          <a:bodyPr lIns="0" rIns="0"/>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pic>
        <p:nvPicPr>
          <p:cNvPr id="9" name="ImgVectorLogo">
            <a:extLst>
              <a:ext uri="{FF2B5EF4-FFF2-40B4-BE49-F238E27FC236}">
                <a16:creationId xmlns:a16="http://schemas.microsoft.com/office/drawing/2014/main" id="{EA3200EB-3EED-45EF-B489-4516D30C28F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6" name="TxtPlaceholderContent">
            <a:extLst>
              <a:ext uri="{FF2B5EF4-FFF2-40B4-BE49-F238E27FC236}">
                <a16:creationId xmlns:a16="http://schemas.microsoft.com/office/drawing/2014/main" id="{2ED18E6B-FC77-49A5-9D91-F91286486CE8}"/>
              </a:ext>
            </a:extLst>
          </p:cNvPr>
          <p:cNvSpPr>
            <a:spLocks noGrp="1"/>
          </p:cNvSpPr>
          <p:nvPr>
            <p:ph sz="quarter" idx="12" hasCustomPrompt="1"/>
          </p:nvPr>
        </p:nvSpPr>
        <p:spPr>
          <a:xfrm>
            <a:off x="666000" y="1260000"/>
            <a:ext cx="4608000" cy="4572000"/>
          </a:xfrm>
        </p:spPr>
        <p:txBody>
          <a:bodyPr lIns="108000" tIns="108000" rIns="252000" bIns="108000"/>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11" name="TxtPlaceholderCopyrightDateVersion">
            <a:extLst>
              <a:ext uri="{FF2B5EF4-FFF2-40B4-BE49-F238E27FC236}">
                <a16:creationId xmlns:a16="http://schemas.microsoft.com/office/drawing/2014/main" id="{56A06535-DAC7-4FD2-A530-A63E575BF588}"/>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231166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Vector">
    <p:spTree>
      <p:nvGrpSpPr>
        <p:cNvPr id="1" name=""/>
        <p:cNvGrpSpPr/>
        <p:nvPr/>
      </p:nvGrpSpPr>
      <p:grpSpPr>
        <a:xfrm>
          <a:off x="0" y="0"/>
          <a:ext cx="0" cy="0"/>
          <a:chOff x="0" y="0"/>
          <a:chExt cx="0" cy="0"/>
        </a:xfrm>
      </p:grpSpPr>
      <p:pic>
        <p:nvPicPr>
          <p:cNvPr id="7" name="ImgBackground">
            <a:extLst>
              <a:ext uri="{FF2B5EF4-FFF2-40B4-BE49-F238E27FC236}">
                <a16:creationId xmlns:a16="http://schemas.microsoft.com/office/drawing/2014/main" id="{03C15A31-7BAA-4B5C-AA99-E334451FDD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00" y="0"/>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2" name="TxtPlaceholderChapterTitle"/>
          <p:cNvSpPr>
            <a:spLocks noGrp="1"/>
          </p:cNvSpPr>
          <p:nvPr>
            <p:ph type="title" hasCustomPrompt="1"/>
          </p:nvPr>
        </p:nvSpPr>
        <p:spPr>
          <a:xfrm>
            <a:off x="666000" y="630000"/>
            <a:ext cx="8946000" cy="324000"/>
          </a:xfrm>
        </p:spPr>
        <p:txBody>
          <a:bodyPr vert="horz" wrap="none" lIns="0" tIns="0" rIns="0" bIns="0" rtlCol="0" anchor="b" anchorCtr="0">
            <a:noAutofit/>
          </a:bodyPr>
          <a:lstStyle>
            <a:lvl1pPr>
              <a:defRPr lang="de-DE" sz="2000" dirty="0">
                <a:solidFill>
                  <a:srgbClr val="B70032"/>
                </a:solidFill>
                <a:ea typeface="Verdana" panose="020B0604030504040204" pitchFamily="34" charset="0"/>
                <a:cs typeface="Verdana" panose="020B0604030504040204" pitchFamily="34" charset="0"/>
              </a:defRPr>
            </a:lvl1pPr>
          </a:lstStyle>
          <a:p>
            <a:pPr marL="0" lvl="0" indent="0">
              <a:lnSpc>
                <a:spcPct val="100000"/>
              </a:lnSpc>
              <a:spcBef>
                <a:spcPts val="800"/>
              </a:spcBef>
              <a:buClr>
                <a:srgbClr val="B70032"/>
              </a:buClr>
              <a:buSzPct val="25000"/>
              <a:buFont typeface="Arial" panose="020B0604020202020204" pitchFamily="34" charset="0"/>
            </a:pPr>
            <a:r>
              <a:rPr lang="en-US" dirty="0"/>
              <a:t>Slide Headline (20 </a:t>
            </a:r>
            <a:r>
              <a:rPr lang="en-US" dirty="0" err="1"/>
              <a:t>pt</a:t>
            </a:r>
            <a:r>
              <a:rPr lang="en-US" dirty="0"/>
              <a:t>)</a:t>
            </a:r>
            <a:endParaRPr lang="de-DE" dirty="0"/>
          </a:p>
        </p:txBody>
      </p:sp>
      <p:pic>
        <p:nvPicPr>
          <p:cNvPr id="8" name="ImgVectorLogo">
            <a:extLst>
              <a:ext uri="{FF2B5EF4-FFF2-40B4-BE49-F238E27FC236}">
                <a16:creationId xmlns:a16="http://schemas.microsoft.com/office/drawing/2014/main" id="{F99E46FA-4CFF-4B41-BAEB-6EE9F024C2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10" name="TxtPlaceholderCopyrightDateVersion">
            <a:extLst>
              <a:ext uri="{FF2B5EF4-FFF2-40B4-BE49-F238E27FC236}">
                <a16:creationId xmlns:a16="http://schemas.microsoft.com/office/drawing/2014/main" id="{9A38AD55-FDE6-41A4-9FA2-2D9BCCFD5915}"/>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506249825"/>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Vector">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hidden="1"/>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140680614"/>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Vector Grid 10x5">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C3129956-CA25-4340-BB11-DAC7C11D9A55}"/>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678828400"/>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pos="1063">
          <p15:clr>
            <a:srgbClr val="92C255"/>
          </p15:clr>
        </p15:guide>
        <p15:guide id="8" pos="1109">
          <p15:clr>
            <a:srgbClr val="92C255"/>
          </p15:clr>
        </p15:guide>
        <p15:guide id="9" pos="1753">
          <p15:clr>
            <a:srgbClr val="92C255"/>
          </p15:clr>
        </p15:guide>
        <p15:guide id="10" pos="1797">
          <p15:clr>
            <a:srgbClr val="92C255"/>
          </p15:clr>
        </p15:guide>
        <p15:guide id="11" pos="2441">
          <p15:clr>
            <a:srgbClr val="92C255"/>
          </p15:clr>
        </p15:guide>
        <p15:guide id="12" pos="2485">
          <p15:clr>
            <a:srgbClr val="92C255"/>
          </p15:clr>
        </p15:guide>
        <p15:guide id="13" pos="3129">
          <p15:clr>
            <a:srgbClr val="92C255"/>
          </p15:clr>
        </p15:guide>
        <p15:guide id="14" pos="3173">
          <p15:clr>
            <a:srgbClr val="92C255"/>
          </p15:clr>
        </p15:guide>
        <p15:guide id="15" pos="3817">
          <p15:clr>
            <a:srgbClr val="92C255"/>
          </p15:clr>
        </p15:guide>
        <p15:guide id="16" pos="3861">
          <p15:clr>
            <a:srgbClr val="92C255"/>
          </p15:clr>
        </p15:guide>
        <p15:guide id="17" pos="4505">
          <p15:clr>
            <a:srgbClr val="92C255"/>
          </p15:clr>
        </p15:guide>
        <p15:guide id="18" pos="4549">
          <p15:clr>
            <a:srgbClr val="92C255"/>
          </p15:clr>
        </p15:guide>
        <p15:guide id="19" pos="5193">
          <p15:clr>
            <a:srgbClr val="92C255"/>
          </p15:clr>
        </p15:guide>
        <p15:guide id="20" pos="5237">
          <p15:clr>
            <a:srgbClr val="92C255"/>
          </p15:clr>
        </p15:guide>
        <p15:guide id="21" pos="5881">
          <p15:clr>
            <a:srgbClr val="92C255"/>
          </p15:clr>
        </p15:guide>
        <p15:guide id="22" pos="5925">
          <p15:clr>
            <a:srgbClr val="92C255"/>
          </p15:clr>
        </p15:guide>
        <p15:guide id="23" pos="6569">
          <p15:clr>
            <a:srgbClr val="92C255"/>
          </p15:clr>
        </p15:guide>
        <p15:guide id="24" pos="6613">
          <p15:clr>
            <a:srgbClr val="92C255"/>
          </p15:clr>
        </p15:guide>
        <p15:guide id="25" orient="horz" pos="1415">
          <p15:clr>
            <a:srgbClr val="92C255"/>
          </p15:clr>
        </p15:guide>
        <p15:guide id="26" orient="horz" pos="1461">
          <p15:clr>
            <a:srgbClr val="92C255"/>
          </p15:clr>
        </p15:guide>
        <p15:guide id="27" orient="horz" pos="2082">
          <p15:clr>
            <a:srgbClr val="92C255"/>
          </p15:clr>
        </p15:guide>
        <p15:guide id="28" orient="horz" pos="2125">
          <p15:clr>
            <a:srgbClr val="92C255"/>
          </p15:clr>
        </p15:guide>
        <p15:guide id="29" orient="horz" pos="2746">
          <p15:clr>
            <a:srgbClr val="92C255"/>
          </p15:clr>
        </p15:guide>
        <p15:guide id="30" orient="horz" pos="2789">
          <p15:clr>
            <a:srgbClr val="92C255"/>
          </p15:clr>
        </p15:guide>
        <p15:guide id="31" orient="horz" pos="3410">
          <p15:clr>
            <a:srgbClr val="92C255"/>
          </p15:clr>
        </p15:guide>
        <p15:guide id="32" orient="horz" pos="3453">
          <p15:clr>
            <a:srgbClr val="92C255"/>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Background Vector">
    <p:spTree>
      <p:nvGrpSpPr>
        <p:cNvPr id="1" name=""/>
        <p:cNvGrpSpPr/>
        <p:nvPr/>
      </p:nvGrpSpPr>
      <p:grpSpPr>
        <a:xfrm>
          <a:off x="0" y="0"/>
          <a:ext cx="0" cy="0"/>
          <a:chOff x="0" y="0"/>
          <a:chExt cx="0" cy="0"/>
        </a:xfrm>
      </p:grpSpPr>
      <p:pic>
        <p:nvPicPr>
          <p:cNvPr id="12" name="ImgBackground">
            <a:extLst>
              <a:ext uri="{FF2B5EF4-FFF2-40B4-BE49-F238E27FC236}">
                <a16:creationId xmlns:a16="http://schemas.microsoft.com/office/drawing/2014/main" id="{B1894F6C-130C-41E3-847B-EF27B92CB6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 y="1"/>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pic>
        <p:nvPicPr>
          <p:cNvPr id="8" name="ImgVectorLogo">
            <a:extLst>
              <a:ext uri="{FF2B5EF4-FFF2-40B4-BE49-F238E27FC236}">
                <a16:creationId xmlns:a16="http://schemas.microsoft.com/office/drawing/2014/main" id="{007CB8FE-DEB6-4E0F-A9EA-D7C4E1700D8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2450650967"/>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Vector">
    <p:spTree>
      <p:nvGrpSpPr>
        <p:cNvPr id="1" name=""/>
        <p:cNvGrpSpPr/>
        <p:nvPr/>
      </p:nvGrpSpPr>
      <p:grpSpPr>
        <a:xfrm>
          <a:off x="0" y="0"/>
          <a:ext cx="0" cy="0"/>
          <a:chOff x="0" y="0"/>
          <a:chExt cx="0" cy="0"/>
        </a:xfrm>
      </p:grpSpPr>
      <p:sp>
        <p:nvSpPr>
          <p:cNvPr id="4" name="ImgPlaceholderImage">
            <a:extLst>
              <a:ext uri="{FF2B5EF4-FFF2-40B4-BE49-F238E27FC236}">
                <a16:creationId xmlns:a16="http://schemas.microsoft.com/office/drawing/2014/main" id="{B86D8BDC-D3ED-4960-9DC0-BC73A8E8D17D}"/>
              </a:ext>
            </a:extLst>
          </p:cNvPr>
          <p:cNvSpPr>
            <a:spLocks noGrp="1"/>
          </p:cNvSpPr>
          <p:nvPr>
            <p:ph type="pic" sz="quarter" idx="14" hasCustomPrompt="1"/>
          </p:nvPr>
        </p:nvSpPr>
        <p:spPr>
          <a:xfrm>
            <a:off x="666000" y="1260000"/>
            <a:ext cx="1087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1484505061"/>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ty Slide Vector">
    <p:spTree>
      <p:nvGrpSpPr>
        <p:cNvPr id="1" name=""/>
        <p:cNvGrpSpPr/>
        <p:nvPr/>
      </p:nvGrpSpPr>
      <p:grpSpPr>
        <a:xfrm>
          <a:off x="0" y="0"/>
          <a:ext cx="0" cy="0"/>
          <a:chOff x="0" y="0"/>
          <a:chExt cx="0" cy="0"/>
        </a:xfrm>
      </p:grpSpPr>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2871145124"/>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Text Boxes Vector">
    <p:spTree>
      <p:nvGrpSpPr>
        <p:cNvPr id="1" name=""/>
        <p:cNvGrpSpPr/>
        <p:nvPr/>
      </p:nvGrpSpPr>
      <p:grpSpPr>
        <a:xfrm>
          <a:off x="0" y="0"/>
          <a:ext cx="0" cy="0"/>
          <a:chOff x="0" y="0"/>
          <a:chExt cx="0" cy="0"/>
        </a:xfrm>
      </p:grpSpPr>
      <p:sp>
        <p:nvSpPr>
          <p:cNvPr id="5" name="TxtPlaceholderTextRight">
            <a:extLst>
              <a:ext uri="{FF2B5EF4-FFF2-40B4-BE49-F238E27FC236}">
                <a16:creationId xmlns:a16="http://schemas.microsoft.com/office/drawing/2014/main" id="{AB459849-D8B7-4780-809C-95EE9FC9A307}"/>
              </a:ext>
            </a:extLst>
          </p:cNvPr>
          <p:cNvSpPr>
            <a:spLocks noGrp="1"/>
          </p:cNvSpPr>
          <p:nvPr>
            <p:ph sz="quarter" idx="14" hasCustomPrompt="1"/>
          </p:nvPr>
        </p:nvSpPr>
        <p:spPr>
          <a:xfrm>
            <a:off x="6246000" y="1260000"/>
            <a:ext cx="5292000" cy="5220000"/>
          </a:xfrm>
        </p:spPr>
        <p:txBody>
          <a:bodyPr/>
          <a:lstStyle>
            <a:lvl1pPr>
              <a:defRPr/>
            </a:lvl1pPr>
          </a:lstStyle>
          <a:p>
            <a:pPr lvl="0"/>
            <a:r>
              <a:rPr lang="en-US" dirty="0"/>
              <a:t>Click to add text</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1794902189"/>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Box Left, Image Right Vector">
    <p:spTree>
      <p:nvGrpSpPr>
        <p:cNvPr id="1" name=""/>
        <p:cNvGrpSpPr/>
        <p:nvPr/>
      </p:nvGrpSpPr>
      <p:grpSpPr>
        <a:xfrm>
          <a:off x="0" y="0"/>
          <a:ext cx="0" cy="0"/>
          <a:chOff x="0" y="0"/>
          <a:chExt cx="0" cy="0"/>
        </a:xfrm>
      </p:grpSpPr>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8" name="TxtPlaceholderCopyrightDateVersion">
            <a:extLst>
              <a:ext uri="{FF2B5EF4-FFF2-40B4-BE49-F238E27FC236}">
                <a16:creationId xmlns:a16="http://schemas.microsoft.com/office/drawing/2014/main" id="{7891B031-6EE9-48A6-A5C9-02D0547611FF}"/>
              </a:ext>
            </a:extLst>
          </p:cNvPr>
          <p:cNvSpPr txBox="1">
            <a:spLocks noChangeArrowheads="1"/>
          </p:cNvSpPr>
          <p:nvPr userDrawn="1"/>
        </p:nvSpPr>
        <p:spPr bwMode="auto">
          <a:xfrm>
            <a:off x="660000" y="324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defPPr lvl="0">
              <a:defRPr lang="de-DE"/>
            </a:defPPr>
            <a:lvl1pPr lvl="1" algn="l" rtl="0" fontAlgn="base">
              <a:spcBef>
                <a:spcPct val="50000"/>
              </a:spcBef>
              <a:spcAft>
                <a:spcPct val="0"/>
              </a:spcAft>
              <a:defRPr kern="1200">
                <a:solidFill>
                  <a:schemeClr val="tx1"/>
                </a:solidFill>
                <a:latin typeface="Verdana" pitchFamily="34" charset="0"/>
                <a:ea typeface="+mn-ea"/>
                <a:cs typeface="+mn-cs"/>
              </a:defRPr>
            </a:lvl1pPr>
            <a:lvl2pPr marL="536433" lvl="2" algn="l" rtl="0" fontAlgn="base">
              <a:spcBef>
                <a:spcPct val="50000"/>
              </a:spcBef>
              <a:spcAft>
                <a:spcPct val="0"/>
              </a:spcAft>
              <a:defRPr kern="1200">
                <a:solidFill>
                  <a:schemeClr val="tx1"/>
                </a:solidFill>
                <a:latin typeface="Verdana" pitchFamily="34" charset="0"/>
                <a:ea typeface="+mn-ea"/>
                <a:cs typeface="+mn-cs"/>
              </a:defRPr>
            </a:lvl2pPr>
            <a:lvl3pPr marL="1072866" lvl="3" algn="l" rtl="0" fontAlgn="base">
              <a:spcBef>
                <a:spcPct val="50000"/>
              </a:spcBef>
              <a:spcAft>
                <a:spcPct val="0"/>
              </a:spcAft>
              <a:defRPr kern="1200">
                <a:solidFill>
                  <a:schemeClr val="tx1"/>
                </a:solidFill>
                <a:latin typeface="Verdana" pitchFamily="34" charset="0"/>
                <a:ea typeface="+mn-ea"/>
                <a:cs typeface="+mn-cs"/>
              </a:defRPr>
            </a:lvl3pPr>
            <a:lvl4pPr marL="1609298" lvl="4" algn="l" rtl="0" fontAlgn="base">
              <a:spcBef>
                <a:spcPct val="50000"/>
              </a:spcBef>
              <a:spcAft>
                <a:spcPct val="0"/>
              </a:spcAft>
              <a:defRPr kern="1200">
                <a:solidFill>
                  <a:schemeClr val="tx1"/>
                </a:solidFill>
                <a:latin typeface="Verdana" pitchFamily="34" charset="0"/>
                <a:ea typeface="+mn-ea"/>
                <a:cs typeface="+mn-cs"/>
              </a:defRPr>
            </a:lvl4pPr>
            <a:lvl5pPr marL="2145731" algn="l" rtl="0" fontAlgn="base">
              <a:spcBef>
                <a:spcPct val="50000"/>
              </a:spcBef>
              <a:spcAft>
                <a:spcPct val="0"/>
              </a:spcAft>
              <a:defRPr kern="1200">
                <a:solidFill>
                  <a:schemeClr val="tx1"/>
                </a:solidFill>
                <a:latin typeface="Verdana" pitchFamily="34" charset="0"/>
                <a:ea typeface="+mn-ea"/>
                <a:cs typeface="+mn-cs"/>
              </a:defRPr>
            </a:lvl5pPr>
            <a:lvl6pPr marL="2682164" algn="l" defTabSz="1072866" rtl="0" eaLnBrk="1" latinLnBrk="0" hangingPunct="1">
              <a:defRPr kern="1200">
                <a:solidFill>
                  <a:schemeClr val="tx1"/>
                </a:solidFill>
                <a:latin typeface="Verdana" pitchFamily="34" charset="0"/>
                <a:ea typeface="+mn-ea"/>
                <a:cs typeface="+mn-cs"/>
              </a:defRPr>
            </a:lvl6pPr>
            <a:lvl7pPr marL="3218597" algn="l" defTabSz="1072866" rtl="0" eaLnBrk="1" latinLnBrk="0" hangingPunct="1">
              <a:defRPr kern="1200">
                <a:solidFill>
                  <a:schemeClr val="tx1"/>
                </a:solidFill>
                <a:latin typeface="Verdana" pitchFamily="34" charset="0"/>
                <a:ea typeface="+mn-ea"/>
                <a:cs typeface="+mn-cs"/>
              </a:defRPr>
            </a:lvl7pPr>
            <a:lvl8pPr marL="3755029" algn="l" defTabSz="1072866" rtl="0" eaLnBrk="1" latinLnBrk="0" hangingPunct="1">
              <a:defRPr kern="1200">
                <a:solidFill>
                  <a:schemeClr val="tx1"/>
                </a:solidFill>
                <a:latin typeface="Verdana" pitchFamily="34" charset="0"/>
                <a:ea typeface="+mn-ea"/>
                <a:cs typeface="+mn-cs"/>
              </a:defRPr>
            </a:lvl8pPr>
            <a:lvl9pPr marL="4291462" algn="l" defTabSz="1072866" rtl="0" eaLnBrk="1" latinLnBrk="0" hangingPunct="1">
              <a:defRPr kern="1200">
                <a:solidFill>
                  <a:schemeClr val="tx1"/>
                </a:solidFill>
                <a:latin typeface="Verdana" pitchFamily="34" charset="0"/>
                <a:ea typeface="+mn-ea"/>
                <a:cs typeface="+mn-cs"/>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064217502"/>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Images,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6" name="ImgPlaceholderImageLeft">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1" name="TxtPlaceholderCopyrightDateVersion">
            <a:extLst>
              <a:ext uri="{FF2B5EF4-FFF2-40B4-BE49-F238E27FC236}">
                <a16:creationId xmlns:a16="http://schemas.microsoft.com/office/drawing/2014/main" id="{79733655-38D8-4DF3-AFB6-229EF2E6A867}"/>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833088253"/>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xtPageNumber">
            <a:extLst>
              <a:ext uri="{FF2B5EF4-FFF2-40B4-BE49-F238E27FC236}">
                <a16:creationId xmlns:a16="http://schemas.microsoft.com/office/drawing/2014/main" id="{449BEC1A-764D-41BE-A802-C30D12F31537}"/>
              </a:ext>
            </a:extLst>
          </p:cNvPr>
          <p:cNvSpPr/>
          <p:nvPr/>
        </p:nvSpPr>
        <p:spPr>
          <a:xfrm>
            <a:off x="0" y="6480000"/>
            <a:ext cx="666000" cy="378000"/>
          </a:xfrm>
          <a:prstGeom prst="rect">
            <a:avLst/>
          </a:prstGeom>
        </p:spPr>
        <p:txBody>
          <a:bodyPr wrap="none"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
                <a:srgbClr val="B70032"/>
              </a:buClr>
              <a:buSzPct val="75000"/>
              <a:buFontTx/>
              <a:buNone/>
              <a:tabLst/>
              <a:defRPr/>
            </a:pPr>
            <a:fld id="{9D26D2EF-1F99-4750-B4B6-A271301E6F62}" type="slidenum">
              <a:rPr kumimoji="0" lang="en-US" sz="900" b="0" i="0" u="none" strike="noStrike" kern="0" cap="none" spc="0" normalizeH="0" baseline="0" noProof="0" smtClean="0">
                <a:ln>
                  <a:noFill/>
                </a:ln>
                <a:solidFill>
                  <a:prstClr val="black"/>
                </a:solidFill>
                <a:effectLst/>
                <a:uLnTx/>
                <a:uFillTx/>
                <a:latin typeface="Verdana"/>
                <a:ea typeface="+mn-ea"/>
                <a:cs typeface="Verdana" panose="020B0604030504040204" pitchFamily="34" charset="0"/>
              </a:rPr>
              <a:t>‹#›</a:t>
            </a:fld>
            <a:endParaRPr kumimoji="0" lang="en-US" sz="900" b="0" i="0" u="none" strike="noStrike" kern="0" cap="none" spc="0" normalizeH="0" baseline="0" noProof="0" dirty="0">
              <a:ln>
                <a:noFill/>
              </a:ln>
              <a:solidFill>
                <a:prstClr val="black"/>
              </a:solidFill>
              <a:effectLst/>
              <a:uLnTx/>
              <a:uFillTx/>
              <a:latin typeface="Verdana"/>
              <a:ea typeface="+mn-ea"/>
              <a:cs typeface="Verdana" panose="020B0604030504040204" pitchFamily="34" charset="0"/>
            </a:endParaRPr>
          </a:p>
        </p:txBody>
      </p:sp>
      <p:sp>
        <p:nvSpPr>
          <p:cNvPr id="10" name="animationMarker" hidden="1">
            <a:extLst>
              <a:ext uri="{FF2B5EF4-FFF2-40B4-BE49-F238E27FC236}">
                <a16:creationId xmlns:a16="http://schemas.microsoft.com/office/drawing/2014/main" id="{4A9D8373-5E56-44E9-A91C-D331FDD64803}"/>
              </a:ext>
            </a:extLst>
          </p:cNvPr>
          <p:cNvSpPr>
            <a:spLocks noChangeAspect="1"/>
          </p:cNvSpPr>
          <p:nvPr/>
        </p:nvSpPr>
        <p:spPr bwMode="auto">
          <a:xfrm rot="5400000">
            <a:off x="11681601" y="6618000"/>
            <a:ext cx="144000" cy="108000"/>
          </a:xfrm>
          <a:prstGeom prst="triangle">
            <a:avLst/>
          </a:prstGeom>
          <a:solidFill>
            <a:srgbClr val="909090"/>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de-DE" sz="2100" b="0" i="0" u="none" strike="noStrike" kern="1200" cap="none" spc="0" normalizeH="0" baseline="0" noProof="0">
              <a:ln>
                <a:noFill/>
              </a:ln>
              <a:solidFill>
                <a:prstClr val="black"/>
              </a:solidFill>
              <a:effectLst/>
              <a:uLnTx/>
              <a:uFillTx/>
              <a:latin typeface="Verdana" pitchFamily="34" charset="0"/>
              <a:ea typeface="+mn-ea"/>
              <a:cs typeface="+mn-cs"/>
            </a:endParaRPr>
          </a:p>
        </p:txBody>
      </p:sp>
      <p:sp>
        <p:nvSpPr>
          <p:cNvPr id="3" name="TxtPlaceholderContent">
            <a:extLst>
              <a:ext uri="{FF2B5EF4-FFF2-40B4-BE49-F238E27FC236}">
                <a16:creationId xmlns:a16="http://schemas.microsoft.com/office/drawing/2014/main" id="{187DBE62-BB76-47C1-9C50-F165FE704F93}"/>
              </a:ext>
            </a:extLst>
          </p:cNvPr>
          <p:cNvSpPr>
            <a:spLocks noGrp="1"/>
          </p:cNvSpPr>
          <p:nvPr>
            <p:ph type="body" idx="1"/>
          </p:nvPr>
        </p:nvSpPr>
        <p:spPr>
          <a:xfrm>
            <a:off x="666000" y="1260000"/>
            <a:ext cx="10872000" cy="5220000"/>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sz="1400" dirty="0"/>
              <a:t>Seventh Level</a:t>
            </a:r>
          </a:p>
          <a:p>
            <a:pPr lvl="7"/>
            <a:r>
              <a:rPr lang="en-US" dirty="0"/>
              <a:t>Eighth Level</a:t>
            </a:r>
          </a:p>
          <a:p>
            <a:pPr lvl="8"/>
            <a:r>
              <a:rPr lang="en-US" dirty="0"/>
              <a:t>Ninth Level</a:t>
            </a:r>
            <a:endParaRPr lang="de-DE" dirty="0"/>
          </a:p>
        </p:txBody>
      </p:sp>
      <p:sp>
        <p:nvSpPr>
          <p:cNvPr id="2" name="TxtPlaceholderChapterTitle">
            <a:extLst>
              <a:ext uri="{FF2B5EF4-FFF2-40B4-BE49-F238E27FC236}">
                <a16:creationId xmlns:a16="http://schemas.microsoft.com/office/drawing/2014/main" id="{8B0CB0FB-2461-46AB-9469-E4F90456583B}"/>
              </a:ext>
            </a:extLst>
          </p:cNvPr>
          <p:cNvSpPr>
            <a:spLocks noGrp="1"/>
          </p:cNvSpPr>
          <p:nvPr>
            <p:ph type="title"/>
          </p:nvPr>
        </p:nvSpPr>
        <p:spPr>
          <a:xfrm>
            <a:off x="666000" y="252000"/>
            <a:ext cx="8946000" cy="288000"/>
          </a:xfrm>
          <a:prstGeom prst="rect">
            <a:avLst/>
          </a:prstGeom>
        </p:spPr>
        <p:txBody>
          <a:bodyPr vert="horz" wrap="none" lIns="0" tIns="0" rIns="0" bIns="0" rtlCol="0" anchor="b" anchorCtr="0">
            <a:noAutofit/>
          </a:bodyPr>
          <a:lstStyle/>
          <a:p>
            <a:r>
              <a:rPr lang="en-US" dirty="0"/>
              <a:t>Chapter Headline / Presentation Title (16pt, 47% Gray)</a:t>
            </a:r>
            <a:endParaRPr lang="de-DE" dirty="0"/>
          </a:p>
        </p:txBody>
      </p:sp>
      <p:pic>
        <p:nvPicPr>
          <p:cNvPr id="12" name="ImgVectorLogo">
            <a:extLst>
              <a:ext uri="{FF2B5EF4-FFF2-40B4-BE49-F238E27FC236}">
                <a16:creationId xmlns:a16="http://schemas.microsoft.com/office/drawing/2014/main" id="{60875688-83AC-44B9-8D2D-08D35651BC0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1615242695"/>
      </p:ext>
    </p:extLst>
  </p:cSld>
  <p:clrMap bg1="lt1" tx1="dk1" bg2="lt2" tx2="dk2" accent1="accent1" accent2="accent2" accent3="accent3" accent4="accent4" accent5="accent5" accent6="accent6" hlink="hlink" folHlink="fol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 id="2147484791" r:id="rId12"/>
    <p:sldLayoutId id="2147484792" r:id="rId13"/>
    <p:sldLayoutId id="2147484793" r:id="rId14"/>
  </p:sldLayoutIdLst>
  <p:txStyles>
    <p:titleStyle>
      <a:lvl1pPr algn="l" defTabSz="914400" rtl="0" eaLnBrk="1" latinLnBrk="0" hangingPunct="1">
        <a:lnSpc>
          <a:spcPct val="90000"/>
        </a:lnSpc>
        <a:spcBef>
          <a:spcPct val="0"/>
        </a:spcBef>
        <a:buNone/>
        <a:defRPr sz="1600" kern="1200">
          <a:solidFill>
            <a:srgbClr val="B1B6BA"/>
          </a:solidFill>
          <a:latin typeface="+mj-lt"/>
          <a:ea typeface="+mj-ea"/>
          <a:cs typeface="+mj-cs"/>
        </a:defRPr>
      </a:lvl1pPr>
    </p:titleStyle>
    <p:body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6.xml"/><Relationship Id="rId1" Type="http://schemas.openxmlformats.org/officeDocument/2006/relationships/tags" Target="../tags/tag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0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0.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6.xml"/><Relationship Id="rId1" Type="http://schemas.openxmlformats.org/officeDocument/2006/relationships/tags" Target="../tags/tag14.xml"/><Relationship Id="rId5" Type="http://schemas.openxmlformats.org/officeDocument/2006/relationships/image" Target="../media/image68.png"/><Relationship Id="rId4" Type="http://schemas.openxmlformats.org/officeDocument/2006/relationships/image" Target="../media/image80.png"/></Relationships>
</file>

<file path=ppt/slides/_rels/slide1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81.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82.png"/></Relationships>
</file>

<file path=ppt/slides/_rels/slide1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1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81.png"/></Relationships>
</file>

<file path=ppt/slides/_rels/slide1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48.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4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54.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1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58.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5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67.xml"/><Relationship Id="rId1" Type="http://schemas.openxmlformats.org/officeDocument/2006/relationships/slideLayout" Target="../slideLayouts/slideLayout6.xml"/><Relationship Id="rId4" Type="http://schemas.openxmlformats.org/officeDocument/2006/relationships/image" Target="../media/image117.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2.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1.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3.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99.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2.xml.rels><?xml version="1.0" encoding="UTF-8" standalone="yes"?>
<Relationships xmlns="http://schemas.openxmlformats.org/package/2006/relationships"><Relationship Id="rId3" Type="http://schemas.openxmlformats.org/officeDocument/2006/relationships/hyperlink" Target="mailto:training@us.vector.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200.xml"/><Relationship Id="rId1" Type="http://schemas.openxmlformats.org/officeDocument/2006/relationships/slideLayout" Target="../slideLayouts/slideLayout2.xml"/><Relationship Id="rId5" Type="http://schemas.openxmlformats.org/officeDocument/2006/relationships/image" Target="../media/image131.jpg"/><Relationship Id="rId4" Type="http://schemas.openxmlformats.org/officeDocument/2006/relationships/image" Target="../media/image130.png"/></Relationships>
</file>

<file path=ppt/slides/_rels/slide201.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201.xml"/><Relationship Id="rId1" Type="http://schemas.openxmlformats.org/officeDocument/2006/relationships/slideLayout" Target="../slideLayouts/slideLayout2.xml"/><Relationship Id="rId5" Type="http://schemas.openxmlformats.org/officeDocument/2006/relationships/image" Target="../media/image132.jpg"/><Relationship Id="rId4" Type="http://schemas.openxmlformats.org/officeDocument/2006/relationships/image" Target="../media/image130.png"/></Relationships>
</file>

<file path=ppt/slides/_rels/slide202.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202.xml"/><Relationship Id="rId1" Type="http://schemas.openxmlformats.org/officeDocument/2006/relationships/slideLayout" Target="../slideLayouts/slideLayout2.xml"/><Relationship Id="rId5" Type="http://schemas.openxmlformats.org/officeDocument/2006/relationships/image" Target="../media/image133.jpg"/><Relationship Id="rId4" Type="http://schemas.openxmlformats.org/officeDocument/2006/relationships/image" Target="../media/image130.png"/></Relationships>
</file>

<file path=ppt/slides/_rels/slide203.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4.xml"/><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7.xml"/><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0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10.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7.xml"/><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8.xml"/><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0.xml"/><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33.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23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35.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236.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36.xml"/><Relationship Id="rId1" Type="http://schemas.openxmlformats.org/officeDocument/2006/relationships/slideLayout" Target="../slideLayouts/slideLayout6.xml"/><Relationship Id="rId5" Type="http://schemas.openxmlformats.org/officeDocument/2006/relationships/image" Target="../media/image150.png"/><Relationship Id="rId4" Type="http://schemas.openxmlformats.org/officeDocument/2006/relationships/image" Target="../media/image149.png"/></Relationships>
</file>

<file path=ppt/slides/_rels/slide23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37.xml"/><Relationship Id="rId1" Type="http://schemas.openxmlformats.org/officeDocument/2006/relationships/slideLayout" Target="../slideLayouts/slideLayout6.xml"/><Relationship Id="rId5" Type="http://schemas.openxmlformats.org/officeDocument/2006/relationships/image" Target="../media/image149.png"/><Relationship Id="rId4" Type="http://schemas.openxmlformats.org/officeDocument/2006/relationships/image" Target="../media/image150.png"/></Relationships>
</file>

<file path=ppt/slides/_rels/slide23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38.xml"/><Relationship Id="rId1" Type="http://schemas.openxmlformats.org/officeDocument/2006/relationships/slideLayout" Target="../slideLayouts/slideLayout6.xml"/><Relationship Id="rId5" Type="http://schemas.openxmlformats.org/officeDocument/2006/relationships/image" Target="../media/image151.png"/><Relationship Id="rId4" Type="http://schemas.openxmlformats.org/officeDocument/2006/relationships/image" Target="../media/image149.png"/></Relationships>
</file>

<file path=ppt/slides/_rels/slide23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39.xml"/><Relationship Id="rId1" Type="http://schemas.openxmlformats.org/officeDocument/2006/relationships/slideLayout" Target="../slideLayouts/slideLayout6.xml"/><Relationship Id="rId6" Type="http://schemas.openxmlformats.org/officeDocument/2006/relationships/image" Target="../media/image151.png"/><Relationship Id="rId5" Type="http://schemas.openxmlformats.org/officeDocument/2006/relationships/image" Target="../media/image152.png"/><Relationship Id="rId4" Type="http://schemas.openxmlformats.org/officeDocument/2006/relationships/image" Target="../media/image149.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0.xml"/><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2.xml"/><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5.xm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24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46.xml"/><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48.xml"/><Relationship Id="rId1" Type="http://schemas.openxmlformats.org/officeDocument/2006/relationships/slideLayout" Target="../slideLayouts/slideLayout6.xml"/><Relationship Id="rId5" Type="http://schemas.openxmlformats.org/officeDocument/2006/relationships/image" Target="../media/image159.png"/><Relationship Id="rId4" Type="http://schemas.openxmlformats.org/officeDocument/2006/relationships/image" Target="../media/image158.png"/></Relationships>
</file>

<file path=ppt/slides/_rels/slide24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49.xml"/><Relationship Id="rId1" Type="http://schemas.openxmlformats.org/officeDocument/2006/relationships/slideLayout" Target="../slideLayouts/slideLayout6.xml"/><Relationship Id="rId4" Type="http://schemas.openxmlformats.org/officeDocument/2006/relationships/image" Target="../media/image161.png"/></Relationships>
</file>

<file path=ppt/slides/_rels/slide25.xml.rels><?xml version="1.0" encoding="UTF-8" standalone="yes"?>
<Relationships xmlns="http://schemas.openxmlformats.org/package/2006/relationships"><Relationship Id="rId3" Type="http://schemas.openxmlformats.org/officeDocument/2006/relationships/hyperlink" Target="mailto:support@vectorcast.co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mailto:eu_support@vectorcast.com" TargetMode="External"/></Relationships>
</file>

<file path=ppt/slides/_rels/slide25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0.xml"/><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2.xml"/><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54.xml"/><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163.png"/></Relationships>
</file>

<file path=ppt/slides/_rels/slide25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55.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57.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25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59.xml"/><Relationship Id="rId1" Type="http://schemas.openxmlformats.org/officeDocument/2006/relationships/slideLayout" Target="../slideLayouts/slideLayout2.xml"/><Relationship Id="rId5" Type="http://schemas.openxmlformats.org/officeDocument/2006/relationships/image" Target="../media/image172.png"/><Relationship Id="rId4" Type="http://schemas.openxmlformats.org/officeDocument/2006/relationships/image" Target="../media/image171.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0.xml"/><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2.xml"/><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66.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26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notesSlide" Target="../notesSlides/notesSlide268.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179.png"/><Relationship Id="rId4" Type="http://schemas.openxmlformats.org/officeDocument/2006/relationships/image" Target="../media/image178.png"/></Relationships>
</file>

<file path=ppt/slides/_rels/slide26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1.xml"/><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76.xml"/><Relationship Id="rId1" Type="http://schemas.openxmlformats.org/officeDocument/2006/relationships/slideLayout" Target="../slideLayouts/slideLayout6.xml"/><Relationship Id="rId5" Type="http://schemas.openxmlformats.org/officeDocument/2006/relationships/image" Target="../media/image183.png"/><Relationship Id="rId4" Type="http://schemas.openxmlformats.org/officeDocument/2006/relationships/image" Target="../media/image182.png"/></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8.xml"/><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81.xml"/><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87.xml"/><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3.xml"/><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5.xml"/><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8.xml"/><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0.xml"/><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1.xml"/><Relationship Id="rId1" Type="http://schemas.openxmlformats.org/officeDocument/2006/relationships/slideLayout" Target="../slideLayouts/slideLayout1.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32.xml"/><Relationship Id="rId1" Type="http://schemas.openxmlformats.org/officeDocument/2006/relationships/slideLayout" Target="../slideLayouts/slideLayout1.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34.xml"/><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338.xml"/><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40.xml"/><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5.png"/></Relationships>
</file>

<file path=ppt/slides/_rels/slide34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41.xml"/><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6.xml"/></Relationships>
</file>

<file path=ppt/slides/_rels/slide34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43.xml"/><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344.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4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50.xml"/><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54.xml"/><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60.xml"/><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6.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66.xml"/><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367.xml"/><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71.xml"/><Relationship Id="rId1" Type="http://schemas.openxmlformats.org/officeDocument/2006/relationships/slideLayout" Target="../slideLayouts/slideLayout1.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376.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37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77.xml"/><Relationship Id="rId1" Type="http://schemas.openxmlformats.org/officeDocument/2006/relationships/slideLayout" Target="../slideLayouts/slideLayout1.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2.xml"/><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384.xml"/><Relationship Id="rId1" Type="http://schemas.openxmlformats.org/officeDocument/2006/relationships/slideLayout" Target="../slideLayouts/slideLayout6.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388.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392.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393.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94.xml"/><Relationship Id="rId1" Type="http://schemas.openxmlformats.org/officeDocument/2006/relationships/slideLayout" Target="../slideLayouts/slideLayout1.xml"/></Relationships>
</file>

<file path=ppt/slides/_rels/slide39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395.xml"/><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397.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98.xml"/><Relationship Id="rId1" Type="http://schemas.openxmlformats.org/officeDocument/2006/relationships/slideLayout" Target="../slideLayouts/slideLayout1.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03.xml"/><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405.xm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07.xml"/><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408.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0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11.xml"/><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13.xm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414.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416.xm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18.xml"/><Relationship Id="rId1" Type="http://schemas.openxmlformats.org/officeDocument/2006/relationships/slideLayout" Target="../slideLayouts/slideLayout1.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420.xml"/><Relationship Id="rId1" Type="http://schemas.openxmlformats.org/officeDocument/2006/relationships/slideLayout" Target="../slideLayouts/slideLayout6.xml"/></Relationships>
</file>

<file path=ppt/slides/_rels/slide4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21.xml"/><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27.xml"/><Relationship Id="rId1" Type="http://schemas.openxmlformats.org/officeDocument/2006/relationships/slideLayout" Target="../slideLayouts/slideLayout1.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428.xm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429.xml"/><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4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430.xml"/><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31.xml"/><Relationship Id="rId1" Type="http://schemas.openxmlformats.org/officeDocument/2006/relationships/slideLayout" Target="../slideLayouts/slideLayout1.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432.xml"/><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433.xm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434.xm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435.xml"/><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36.xml"/><Relationship Id="rId1" Type="http://schemas.openxmlformats.org/officeDocument/2006/relationships/slideLayout" Target="../slideLayouts/slideLayout1.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437.xml"/><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438.xml"/><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4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440.xm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441.xml"/><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442.xml"/><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443.xml"/><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444.xml"/><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445.xml"/><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46.xml"/><Relationship Id="rId1" Type="http://schemas.openxmlformats.org/officeDocument/2006/relationships/slideLayout" Target="../slideLayouts/slideLayout1.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447.xml"/><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448.xml"/><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44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450.xml"/><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451.xml"/><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452.xml"/><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53.xml"/><Relationship Id="rId1" Type="http://schemas.openxmlformats.org/officeDocument/2006/relationships/slideLayout" Target="../slideLayouts/slideLayout1.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454.xml"/><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455.xml"/><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456.xml"/><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57.xml"/><Relationship Id="rId1" Type="http://schemas.openxmlformats.org/officeDocument/2006/relationships/slideLayout" Target="../slideLayouts/slideLayout1.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458.xml"/><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45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60.xml"/><Relationship Id="rId1" Type="http://schemas.openxmlformats.org/officeDocument/2006/relationships/slideLayout" Target="../slideLayouts/slideLayout1.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461.xml"/><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62.xml"/><Relationship Id="rId1" Type="http://schemas.openxmlformats.org/officeDocument/2006/relationships/slideLayout" Target="../slideLayouts/slideLayout1.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463.xml"/><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464.xml"/><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465.xml"/><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66.xml"/><Relationship Id="rId1" Type="http://schemas.openxmlformats.org/officeDocument/2006/relationships/slideLayout" Target="../slideLayouts/slideLayout1.xml"/></Relationships>
</file>

<file path=ppt/slides/_rels/slide46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67.xml"/><Relationship Id="rId1" Type="http://schemas.openxmlformats.org/officeDocument/2006/relationships/slideLayout" Target="../slideLayouts/slideLayout2.xml"/><Relationship Id="rId4" Type="http://schemas.openxmlformats.org/officeDocument/2006/relationships/image" Target="../media/image231.png"/></Relationships>
</file>

<file path=ppt/slides/_rels/slide46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468.xml"/><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46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470.xm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3" Type="http://schemas.openxmlformats.org/officeDocument/2006/relationships/notesSlide" Target="../notesSlides/notesSlide471.xml"/><Relationship Id="rId2" Type="http://schemas.openxmlformats.org/officeDocument/2006/relationships/slideLayout" Target="../slideLayouts/slideLayout6.xml"/><Relationship Id="rId1" Type="http://schemas.openxmlformats.org/officeDocument/2006/relationships/tags" Target="../tags/tag19.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s>
</file>

<file path=ppt/slides/_rels/slide47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2.xml"/><Relationship Id="rId1" Type="http://schemas.openxmlformats.org/officeDocument/2006/relationships/slideLayout" Target="../slideLayouts/slideLayout1.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73.xml"/><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474.xml"/><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475.xml"/><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476.xml"/><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477.xml"/><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478.xml"/><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47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5.png"/><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12.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notesSlide" Target="../notesSlides/notesSlide6.xml"/><Relationship Id="rId2" Type="http://schemas.openxmlformats.org/officeDocument/2006/relationships/tags" Target="../tags/tag4.xml"/><Relationship Id="rId16" Type="http://schemas.openxmlformats.org/officeDocument/2006/relationships/image" Target="../media/image15.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slideLayout" Target="../slideLayouts/slideLayout6.xml"/><Relationship Id="rId5" Type="http://schemas.openxmlformats.org/officeDocument/2006/relationships/tags" Target="../tags/tag7.xml"/><Relationship Id="rId15" Type="http://schemas.openxmlformats.org/officeDocument/2006/relationships/image" Target="../media/image14.png"/><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6.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PARALLEL-TEST.pptx"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8" Type="http://schemas.openxmlformats.org/officeDocument/2006/relationships/hyperlink" Target="https://kb.vector.com/" TargetMode="External"/><Relationship Id="rId3" Type="http://schemas.openxmlformats.org/officeDocument/2006/relationships/hyperlink" Target="https://www.vector.com/" TargetMode="External"/><Relationship Id="rId7" Type="http://schemas.openxmlformats.org/officeDocument/2006/relationships/hyperlink" Target="https://www.vector.com/int/en/events/overview/"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mailto:support@us.vector.com" TargetMode="External"/><Relationship Id="rId5" Type="http://schemas.openxmlformats.org/officeDocument/2006/relationships/hyperlink" Target="mailto:support@%3CCountryCode%3E.vector.com" TargetMode="External"/><Relationship Id="rId10" Type="http://schemas.openxmlformats.org/officeDocument/2006/relationships/hyperlink" Target="https://www.linkedin.com/company/vector-north-america" TargetMode="External"/><Relationship Id="rId4" Type="http://schemas.openxmlformats.org/officeDocument/2006/relationships/hyperlink" Target="mailto:support@vector.com" TargetMode="External"/><Relationship Id="rId9" Type="http://schemas.openxmlformats.org/officeDocument/2006/relationships/hyperlink" Target="https://www.youtube.com/user/vectorchannel"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VectorCAST Product Line Training</a:t>
            </a:r>
          </a:p>
        </p:txBody>
      </p:sp>
      <p:sp>
        <p:nvSpPr>
          <p:cNvPr id="11" name="Titel 8"/>
          <p:cNvSpPr>
            <a:spLocks noGrp="1"/>
          </p:cNvSpPr>
          <p:nvPr>
            <p:ph type="title"/>
          </p:nvPr>
        </p:nvSpPr>
        <p:spPr/>
        <p:txBody>
          <a:bodyPr/>
          <a:lstStyle/>
          <a:p>
            <a:r>
              <a:rPr lang="en-US" dirty="0"/>
              <a:t>Software Test Automation for High Quality Software</a:t>
            </a:r>
          </a:p>
        </p:txBody>
      </p:sp>
      <p:pic>
        <p:nvPicPr>
          <p:cNvPr id="5" name="Picture Placeholder 4">
            <a:extLst>
              <a:ext uri="{FF2B5EF4-FFF2-40B4-BE49-F238E27FC236}">
                <a16:creationId xmlns:a16="http://schemas.microsoft.com/office/drawing/2014/main" id="{4C3790E2-4A8E-48FE-A193-1E933FD86F0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p:spPr>
      </p:pic>
    </p:spTree>
    <p:extLst>
      <p:ext uri="{BB962C8B-B14F-4D97-AF65-F5344CB8AC3E}">
        <p14:creationId xmlns:p14="http://schemas.microsoft.com/office/powerpoint/2010/main" val="3044764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Training Overview</a:t>
            </a:r>
          </a:p>
        </p:txBody>
      </p:sp>
      <p:sp>
        <p:nvSpPr>
          <p:cNvPr id="11" name="Titel 8"/>
          <p:cNvSpPr>
            <a:spLocks noGrp="1"/>
          </p:cNvSpPr>
          <p:nvPr>
            <p:ph type="title"/>
          </p:nvPr>
        </p:nvSpPr>
        <p:spPr/>
        <p:txBody>
          <a:bodyPr/>
          <a:lstStyle/>
          <a:p>
            <a:r>
              <a:rPr lang="en-US" dirty="0"/>
              <a:t>VectorCAST</a:t>
            </a:r>
          </a:p>
        </p:txBody>
      </p:sp>
      <p:sp>
        <p:nvSpPr>
          <p:cNvPr id="3" name="Picture Placeholder 2">
            <a:extLst>
              <a:ext uri="{FF2B5EF4-FFF2-40B4-BE49-F238E27FC236}">
                <a16:creationId xmlns:a16="http://schemas.microsoft.com/office/drawing/2014/main" id="{D22C6B5B-DF13-49CE-AE94-54C398EECFC3}"/>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B8797EDF-957F-43AB-BB39-37FE0FD7B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4550201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Inhaltsplatzhalter 20">
            <a:extLst>
              <a:ext uri="{FF2B5EF4-FFF2-40B4-BE49-F238E27FC236}">
                <a16:creationId xmlns:a16="http://schemas.microsoft.com/office/drawing/2014/main" id="{7BF86317-B3A3-43DC-98C3-66FB5DDEAA74}"/>
              </a:ext>
            </a:extLst>
          </p:cNvPr>
          <p:cNvSpPr>
            <a:spLocks noGrp="1"/>
          </p:cNvSpPr>
          <p:nvPr>
            <p:ph sz="quarter" idx="13"/>
          </p:nvPr>
        </p:nvSpPr>
        <p:spPr/>
        <p:txBody>
          <a:bodyPr/>
          <a:lstStyle/>
          <a:p>
            <a:pPr lvl="1"/>
            <a:r>
              <a:rPr lang="en-US" dirty="0"/>
              <a:t>Note CBA lines selected in Blue and corresponding notes </a:t>
            </a:r>
          </a:p>
        </p:txBody>
      </p:sp>
      <p:sp>
        <p:nvSpPr>
          <p:cNvPr id="20" name="Textplatzhalter 19">
            <a:extLst>
              <a:ext uri="{FF2B5EF4-FFF2-40B4-BE49-F238E27FC236}">
                <a16:creationId xmlns:a16="http://schemas.microsoft.com/office/drawing/2014/main" id="{D6C5A044-E306-4046-9571-35CE3AA2932D}"/>
              </a:ext>
            </a:extLst>
          </p:cNvPr>
          <p:cNvSpPr>
            <a:spLocks noGrp="1"/>
          </p:cNvSpPr>
          <p:nvPr>
            <p:ph type="body" sz="quarter" idx="12"/>
          </p:nvPr>
        </p:nvSpPr>
        <p:spPr/>
        <p:txBody>
          <a:bodyPr/>
          <a:lstStyle/>
          <a:p>
            <a:r>
              <a:rPr lang="en-US" dirty="0"/>
              <a:t>CBA Screenshot</a:t>
            </a:r>
          </a:p>
        </p:txBody>
      </p:sp>
      <p:sp>
        <p:nvSpPr>
          <p:cNvPr id="16389" name="Rectangle 4"/>
          <p:cNvSpPr>
            <a:spLocks noGrp="1" noChangeArrowheads="1"/>
          </p:cNvSpPr>
          <p:nvPr>
            <p:ph type="title"/>
          </p:nvPr>
        </p:nvSpPr>
        <p:spPr/>
        <p:txBody>
          <a:bodyPr/>
          <a:lstStyle/>
          <a:p>
            <a:r>
              <a:rPr lang="en-US"/>
              <a:t>Lecture: Code Coverage Basics</a:t>
            </a:r>
            <a:endParaRPr lang="en-US" dirty="0"/>
          </a:p>
        </p:txBody>
      </p:sp>
      <p:pic>
        <p:nvPicPr>
          <p:cNvPr id="18" name="Picture 2">
            <a:extLst>
              <a:ext uri="{FF2B5EF4-FFF2-40B4-BE49-F238E27FC236}">
                <a16:creationId xmlns:a16="http://schemas.microsoft.com/office/drawing/2014/main" id="{3ECD3863-B42D-46DA-AC04-F95EF146D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7343" y="1918852"/>
            <a:ext cx="7655897" cy="4561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62371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5C7ADDD9-1877-4A7C-8ED4-BA8BDFB723DF}"/>
              </a:ext>
            </a:extLst>
          </p:cNvPr>
          <p:cNvSpPr>
            <a:spLocks noGrp="1"/>
          </p:cNvSpPr>
          <p:nvPr>
            <p:ph sz="quarter" idx="13"/>
          </p:nvPr>
        </p:nvSpPr>
        <p:spPr/>
        <p:txBody>
          <a:bodyPr/>
          <a:lstStyle/>
          <a:p>
            <a:pPr lvl="1"/>
            <a:r>
              <a:rPr lang="en-US" dirty="0"/>
              <a:t>“Analysis” line shows CBA Metrics</a:t>
            </a:r>
          </a:p>
        </p:txBody>
      </p:sp>
      <p:sp>
        <p:nvSpPr>
          <p:cNvPr id="9" name="Textplatzhalter 8">
            <a:extLst>
              <a:ext uri="{FF2B5EF4-FFF2-40B4-BE49-F238E27FC236}">
                <a16:creationId xmlns:a16="http://schemas.microsoft.com/office/drawing/2014/main" id="{C14A9615-8D20-4E3D-AC2A-6AA082F3F8D4}"/>
              </a:ext>
            </a:extLst>
          </p:cNvPr>
          <p:cNvSpPr>
            <a:spLocks noGrp="1"/>
          </p:cNvSpPr>
          <p:nvPr>
            <p:ph type="body" sz="quarter" idx="12"/>
          </p:nvPr>
        </p:nvSpPr>
        <p:spPr/>
        <p:txBody>
          <a:bodyPr/>
          <a:lstStyle/>
          <a:p>
            <a:r>
              <a:rPr lang="en-US" dirty="0"/>
              <a:t>CBA Report</a:t>
            </a:r>
          </a:p>
        </p:txBody>
      </p:sp>
      <p:sp>
        <p:nvSpPr>
          <p:cNvPr id="16389" name="Rectangle 4"/>
          <p:cNvSpPr>
            <a:spLocks noGrp="1" noChangeArrowheads="1"/>
          </p:cNvSpPr>
          <p:nvPr>
            <p:ph type="title"/>
          </p:nvPr>
        </p:nvSpPr>
        <p:spPr/>
        <p:txBody>
          <a:bodyPr/>
          <a:lstStyle/>
          <a:p>
            <a:r>
              <a:rPr lang="en-US"/>
              <a:t>Lecture: Code Coverage Basics</a:t>
            </a:r>
            <a:endParaRPr lang="en-US" dirty="0"/>
          </a:p>
        </p:txBody>
      </p:sp>
      <p:pic>
        <p:nvPicPr>
          <p:cNvPr id="2" name="Picture 1">
            <a:extLst>
              <a:ext uri="{FF2B5EF4-FFF2-40B4-BE49-F238E27FC236}">
                <a16:creationId xmlns:a16="http://schemas.microsoft.com/office/drawing/2014/main" id="{B079811C-5472-40D7-B0D7-4985DB7E7E78}"/>
              </a:ext>
            </a:extLst>
          </p:cNvPr>
          <p:cNvPicPr>
            <a:picLocks noChangeAspect="1"/>
          </p:cNvPicPr>
          <p:nvPr/>
        </p:nvPicPr>
        <p:blipFill>
          <a:blip r:embed="rId3"/>
          <a:stretch>
            <a:fillRect/>
          </a:stretch>
        </p:blipFill>
        <p:spPr>
          <a:xfrm>
            <a:off x="2499243" y="1845149"/>
            <a:ext cx="6691092" cy="4238409"/>
          </a:xfrm>
          <a:prstGeom prst="rect">
            <a:avLst/>
          </a:prstGeom>
        </p:spPr>
      </p:pic>
    </p:spTree>
    <p:extLst>
      <p:ext uri="{BB962C8B-B14F-4D97-AF65-F5344CB8AC3E}">
        <p14:creationId xmlns:p14="http://schemas.microsoft.com/office/powerpoint/2010/main" val="28255780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US" dirty="0"/>
              <a:t>VectorCAST uses source code instrumentation</a:t>
            </a:r>
          </a:p>
          <a:p>
            <a:pPr lvl="1"/>
            <a:endParaRPr lang="en-US" dirty="0"/>
          </a:p>
          <a:p>
            <a:pPr lvl="1"/>
            <a:r>
              <a:rPr lang="en-US" dirty="0"/>
              <a:t>We take the original source file, and change it</a:t>
            </a:r>
          </a:p>
          <a:p>
            <a:pPr lvl="1"/>
            <a:endParaRPr lang="en-US" dirty="0"/>
          </a:p>
          <a:p>
            <a:pPr lvl="1"/>
            <a:r>
              <a:rPr lang="en-US" dirty="0"/>
              <a:t>Basically we define a bit for each statement and/or decision point, and these get flipped in memory as program runs.</a:t>
            </a:r>
          </a:p>
          <a:p>
            <a:pPr lvl="1"/>
            <a:endParaRPr lang="en-US" dirty="0"/>
          </a:p>
          <a:p>
            <a:pPr lvl="1"/>
            <a:r>
              <a:rPr lang="en-US" dirty="0"/>
              <a:t>Instrumentation is highly optimized for size and speed.</a:t>
            </a:r>
          </a:p>
          <a:p>
            <a:pPr lvl="1"/>
            <a:endParaRPr lang="en-US" dirty="0"/>
          </a:p>
          <a:p>
            <a:pPr lvl="1"/>
            <a:endParaRPr lang="en-US" dirty="0"/>
          </a:p>
          <a:p>
            <a:pPr lvl="1"/>
            <a:endParaRPr lang="en-US" dirty="0"/>
          </a:p>
        </p:txBody>
      </p:sp>
      <p:sp>
        <p:nvSpPr>
          <p:cNvPr id="2" name="Textplatzhalter 1">
            <a:extLst>
              <a:ext uri="{FF2B5EF4-FFF2-40B4-BE49-F238E27FC236}">
                <a16:creationId xmlns:a16="http://schemas.microsoft.com/office/drawing/2014/main" id="{CDAD3B6E-1DD6-4FF4-83B2-AA98A7182F7F}"/>
              </a:ext>
            </a:extLst>
          </p:cNvPr>
          <p:cNvSpPr>
            <a:spLocks noGrp="1"/>
          </p:cNvSpPr>
          <p:nvPr>
            <p:ph type="body" sz="quarter" idx="12"/>
          </p:nvPr>
        </p:nvSpPr>
        <p:spPr/>
        <p:txBody>
          <a:bodyPr/>
          <a:lstStyle/>
          <a:p>
            <a:r>
              <a:rPr lang="en-US" dirty="0"/>
              <a:t>Collecting Coverage Data</a:t>
            </a:r>
          </a:p>
        </p:txBody>
      </p:sp>
      <p:sp>
        <p:nvSpPr>
          <p:cNvPr id="3" name="Title 2"/>
          <p:cNvSpPr>
            <a:spLocks noGrp="1"/>
          </p:cNvSpPr>
          <p:nvPr>
            <p:ph type="title"/>
          </p:nvPr>
        </p:nvSpPr>
        <p:spPr/>
        <p:txBody>
          <a:bodyPr/>
          <a:lstStyle/>
          <a:p>
            <a:r>
              <a:rPr lang="en-US"/>
              <a:t>Lecture: Code Coverage Basics</a:t>
            </a:r>
            <a:endParaRPr lang="en-US" dirty="0"/>
          </a:p>
        </p:txBody>
      </p:sp>
    </p:spTree>
    <p:extLst>
      <p:ext uri="{BB962C8B-B14F-4D97-AF65-F5344CB8AC3E}">
        <p14:creationId xmlns:p14="http://schemas.microsoft.com/office/powerpoint/2010/main" val="37917790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Avionics (DO-178 B/C)</a:t>
            </a:r>
          </a:p>
          <a:p>
            <a:pPr lvl="3"/>
            <a:r>
              <a:rPr lang="en-US" dirty="0"/>
              <a:t>Level A (Statement, Branch, MC/DC), Level B (Statement, Branch), Level C (Statement)</a:t>
            </a:r>
          </a:p>
          <a:p>
            <a:pPr lvl="1"/>
            <a:r>
              <a:rPr lang="en-US" dirty="0"/>
              <a:t>Automotive  (ISO-26262)</a:t>
            </a:r>
          </a:p>
          <a:p>
            <a:pPr lvl="3"/>
            <a:r>
              <a:rPr lang="en-US" dirty="0"/>
              <a:t>ASIL D (Statement, Branch, MC/DC), ASIL B/C (Statement, Branch), ASIL A (Statement)</a:t>
            </a:r>
          </a:p>
          <a:p>
            <a:pPr lvl="1"/>
            <a:r>
              <a:rPr lang="en-US" dirty="0"/>
              <a:t>Industrial (IEC-61508)</a:t>
            </a:r>
          </a:p>
          <a:p>
            <a:pPr lvl="3"/>
            <a:r>
              <a:rPr lang="en-US" dirty="0"/>
              <a:t>SIL4 (Statement, Branch, MC/DC), SIL3 (Statement, Branch), SIL 1/2 (Statement)</a:t>
            </a:r>
          </a:p>
          <a:p>
            <a:pPr lvl="1"/>
            <a:r>
              <a:rPr lang="en-US" dirty="0"/>
              <a:t>Railway (EN-50128)</a:t>
            </a:r>
          </a:p>
          <a:p>
            <a:pPr lvl="3"/>
            <a:r>
              <a:rPr lang="en-US" dirty="0"/>
              <a:t>SIL4 (Statement, Branch, MC/DC), SIL3 (Statement, Branch), SIL 1/2 (Statement)</a:t>
            </a:r>
          </a:p>
          <a:p>
            <a:pPr lvl="1"/>
            <a:r>
              <a:rPr lang="en-US" dirty="0"/>
              <a:t>Medical (IEC-62304 )</a:t>
            </a:r>
          </a:p>
          <a:p>
            <a:pPr lvl="3"/>
            <a:r>
              <a:rPr lang="en-US" dirty="0"/>
              <a:t>Class C (Statement, Branch, MC/DC), Class B (Statement, Branch), Class A (Statement)</a:t>
            </a:r>
          </a:p>
          <a:p>
            <a:pPr lvl="1"/>
            <a:r>
              <a:rPr lang="en-US" dirty="0"/>
              <a:t>Default</a:t>
            </a:r>
          </a:p>
          <a:p>
            <a:pPr lvl="3"/>
            <a:r>
              <a:rPr lang="en-US" dirty="0"/>
              <a:t>Statement+MC/DC, Statement+Branch, MC/DC, Branch, Statement, Basis Path</a:t>
            </a:r>
          </a:p>
        </p:txBody>
      </p:sp>
      <p:sp>
        <p:nvSpPr>
          <p:cNvPr id="4" name="Textplatzhalter 3">
            <a:extLst>
              <a:ext uri="{FF2B5EF4-FFF2-40B4-BE49-F238E27FC236}">
                <a16:creationId xmlns:a16="http://schemas.microsoft.com/office/drawing/2014/main" id="{52F38902-4813-4898-B693-A1A5E32EAA0B}"/>
              </a:ext>
            </a:extLst>
          </p:cNvPr>
          <p:cNvSpPr>
            <a:spLocks noGrp="1"/>
          </p:cNvSpPr>
          <p:nvPr>
            <p:ph type="body" sz="quarter" idx="12"/>
          </p:nvPr>
        </p:nvSpPr>
        <p:spPr/>
        <p:txBody>
          <a:bodyPr/>
          <a:lstStyle/>
          <a:p>
            <a:r>
              <a:rPr lang="en-US" dirty="0"/>
              <a:t>Industry Specific Coverage Types</a:t>
            </a:r>
          </a:p>
        </p:txBody>
      </p:sp>
      <p:sp>
        <p:nvSpPr>
          <p:cNvPr id="3" name="Title 2"/>
          <p:cNvSpPr>
            <a:spLocks noGrp="1"/>
          </p:cNvSpPr>
          <p:nvPr>
            <p:ph type="title"/>
          </p:nvPr>
        </p:nvSpPr>
        <p:spPr/>
        <p:txBody>
          <a:bodyPr/>
          <a:lstStyle/>
          <a:p>
            <a:r>
              <a:rPr lang="en-US"/>
              <a:t>Lecture: Code Coverage Basics</a:t>
            </a:r>
            <a:endParaRPr lang="en-US" dirty="0"/>
          </a:p>
        </p:txBody>
      </p:sp>
    </p:spTree>
    <p:extLst>
      <p:ext uri="{BB962C8B-B14F-4D97-AF65-F5344CB8AC3E}">
        <p14:creationId xmlns:p14="http://schemas.microsoft.com/office/powerpoint/2010/main" val="32046418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endParaRPr lang="en-US" dirty="0"/>
          </a:p>
          <a:p>
            <a:endParaRPr lang="en-US" dirty="0"/>
          </a:p>
          <a:p>
            <a:endParaRPr lang="en-US" dirty="0"/>
          </a:p>
        </p:txBody>
      </p:sp>
      <p:sp>
        <p:nvSpPr>
          <p:cNvPr id="2" name="Textplatzhalter 1">
            <a:extLst>
              <a:ext uri="{FF2B5EF4-FFF2-40B4-BE49-F238E27FC236}">
                <a16:creationId xmlns:a16="http://schemas.microsoft.com/office/drawing/2014/main" id="{F8E98952-BC7A-4335-B13A-DA4FE896EC60}"/>
              </a:ext>
            </a:extLst>
          </p:cNvPr>
          <p:cNvSpPr>
            <a:spLocks noGrp="1"/>
          </p:cNvSpPr>
          <p:nvPr>
            <p:ph type="body" sz="quarter" idx="12"/>
          </p:nvPr>
        </p:nvSpPr>
        <p:spPr/>
        <p:txBody>
          <a:bodyPr/>
          <a:lstStyle/>
          <a:p>
            <a:r>
              <a:rPr lang="en-US" dirty="0"/>
              <a:t>How do you enable Coverage?</a:t>
            </a:r>
          </a:p>
        </p:txBody>
      </p:sp>
      <p:sp>
        <p:nvSpPr>
          <p:cNvPr id="3" name="Title 2"/>
          <p:cNvSpPr>
            <a:spLocks noGrp="1"/>
          </p:cNvSpPr>
          <p:nvPr>
            <p:ph type="title"/>
          </p:nvPr>
        </p:nvSpPr>
        <p:spPr/>
        <p:txBody>
          <a:bodyPr/>
          <a:lstStyle/>
          <a:p>
            <a:r>
              <a:rPr lang="en-US"/>
              <a:t>Lecture: Code Coverage Basics</a:t>
            </a:r>
            <a:endParaRPr lang="en-US"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703" y="3745428"/>
            <a:ext cx="6096000"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915449" y="3023384"/>
            <a:ext cx="2532425" cy="369332"/>
          </a:xfrm>
          <a:prstGeom prst="rect">
            <a:avLst/>
          </a:prstGeom>
          <a:noFill/>
        </p:spPr>
        <p:txBody>
          <a:bodyPr wrap="none" rtlCol="0">
            <a:spAutoFit/>
          </a:bodyPr>
          <a:lstStyle/>
          <a:p>
            <a:r>
              <a:rPr lang="en-US" dirty="0"/>
              <a:t>Environment Wizard</a:t>
            </a: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1514" y="2572306"/>
            <a:ext cx="1809750"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8856036" y="2037211"/>
            <a:ext cx="1975477" cy="369332"/>
          </a:xfrm>
          <a:prstGeom prst="rect">
            <a:avLst/>
          </a:prstGeom>
          <a:noFill/>
        </p:spPr>
        <p:txBody>
          <a:bodyPr wrap="none" rtlCol="0">
            <a:spAutoFit/>
          </a:bodyPr>
          <a:lstStyle/>
          <a:p>
            <a:r>
              <a:rPr lang="en-US" dirty="0"/>
              <a:t>Coverage Menu</a:t>
            </a:r>
          </a:p>
        </p:txBody>
      </p:sp>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9013" y="6223000"/>
            <a:ext cx="409575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6069012" y="5893911"/>
            <a:ext cx="1404552" cy="369332"/>
          </a:xfrm>
          <a:prstGeom prst="rect">
            <a:avLst/>
          </a:prstGeom>
          <a:noFill/>
        </p:spPr>
        <p:txBody>
          <a:bodyPr wrap="none" rtlCol="0">
            <a:spAutoFit/>
          </a:bodyPr>
          <a:lstStyle/>
          <a:p>
            <a:r>
              <a:rPr lang="en-US" dirty="0"/>
              <a:t>Status Bar</a:t>
            </a:r>
          </a:p>
        </p:txBody>
      </p:sp>
      <p:pic>
        <p:nvPicPr>
          <p:cNvPr id="6" name="Picture 5">
            <a:extLst>
              <a:ext uri="{FF2B5EF4-FFF2-40B4-BE49-F238E27FC236}">
                <a16:creationId xmlns:a16="http://schemas.microsoft.com/office/drawing/2014/main" id="{7AE12C26-FF1A-485B-B0F2-4DAB74A1EEE4}"/>
              </a:ext>
            </a:extLst>
          </p:cNvPr>
          <p:cNvPicPr>
            <a:picLocks noChangeAspect="1"/>
          </p:cNvPicPr>
          <p:nvPr/>
        </p:nvPicPr>
        <p:blipFill>
          <a:blip r:embed="rId6"/>
          <a:stretch>
            <a:fillRect/>
          </a:stretch>
        </p:blipFill>
        <p:spPr>
          <a:xfrm>
            <a:off x="915449" y="1953846"/>
            <a:ext cx="6068988" cy="536062"/>
          </a:xfrm>
          <a:prstGeom prst="rect">
            <a:avLst/>
          </a:prstGeom>
        </p:spPr>
      </p:pic>
      <p:sp>
        <p:nvSpPr>
          <p:cNvPr id="16" name="TextBox 15">
            <a:extLst>
              <a:ext uri="{FF2B5EF4-FFF2-40B4-BE49-F238E27FC236}">
                <a16:creationId xmlns:a16="http://schemas.microsoft.com/office/drawing/2014/main" id="{80615446-8C34-4636-BF0A-BD86CD7A9BA0}"/>
              </a:ext>
            </a:extLst>
          </p:cNvPr>
          <p:cNvSpPr txBox="1"/>
          <p:nvPr/>
        </p:nvSpPr>
        <p:spPr>
          <a:xfrm>
            <a:off x="941070" y="1413537"/>
            <a:ext cx="2628412" cy="369332"/>
          </a:xfrm>
          <a:prstGeom prst="rect">
            <a:avLst/>
          </a:prstGeom>
          <a:noFill/>
        </p:spPr>
        <p:txBody>
          <a:bodyPr wrap="none" rtlCol="0">
            <a:spAutoFit/>
          </a:bodyPr>
          <a:lstStyle/>
          <a:p>
            <a:r>
              <a:rPr lang="en-US" dirty="0"/>
              <a:t>Project Configuration</a:t>
            </a:r>
          </a:p>
        </p:txBody>
      </p:sp>
    </p:spTree>
    <p:extLst>
      <p:ext uri="{BB962C8B-B14F-4D97-AF65-F5344CB8AC3E}">
        <p14:creationId xmlns:p14="http://schemas.microsoft.com/office/powerpoint/2010/main" val="6662316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Metrics report also shows the cyclomatic complexity V(g) value for each sub-program.</a:t>
            </a:r>
          </a:p>
          <a:p>
            <a:pPr lvl="1"/>
            <a:endParaRPr lang="en-US" dirty="0"/>
          </a:p>
          <a:p>
            <a:pPr lvl="1"/>
            <a:r>
              <a:rPr lang="en-US" dirty="0"/>
              <a:t>Cyclomatic Complexity refers to the number of unique paths through the code.</a:t>
            </a:r>
          </a:p>
          <a:p>
            <a:pPr lvl="1"/>
            <a:endParaRPr lang="en-US" dirty="0"/>
          </a:p>
          <a:p>
            <a:pPr lvl="1"/>
            <a:r>
              <a:rPr lang="en-US" dirty="0"/>
              <a:t>Based on research done by Tom McCabe in the 1970’s</a:t>
            </a:r>
          </a:p>
          <a:p>
            <a:pPr lvl="1"/>
            <a:endParaRPr lang="en-US" dirty="0"/>
          </a:p>
          <a:p>
            <a:pPr lvl="1"/>
            <a:r>
              <a:rPr lang="en-US" dirty="0"/>
              <a:t>In general a number less than 10 is considered “maintainable” code</a:t>
            </a:r>
          </a:p>
        </p:txBody>
      </p:sp>
      <p:sp>
        <p:nvSpPr>
          <p:cNvPr id="4" name="Textplatzhalter 3">
            <a:extLst>
              <a:ext uri="{FF2B5EF4-FFF2-40B4-BE49-F238E27FC236}">
                <a16:creationId xmlns:a16="http://schemas.microsoft.com/office/drawing/2014/main" id="{FF016A89-D8B3-428F-8F44-6CE1DC80A4BD}"/>
              </a:ext>
            </a:extLst>
          </p:cNvPr>
          <p:cNvSpPr>
            <a:spLocks noGrp="1"/>
          </p:cNvSpPr>
          <p:nvPr>
            <p:ph type="body" sz="quarter" idx="12"/>
          </p:nvPr>
        </p:nvSpPr>
        <p:spPr/>
        <p:txBody>
          <a:bodyPr/>
          <a:lstStyle/>
          <a:p>
            <a:r>
              <a:rPr lang="en-US" dirty="0"/>
              <a:t>Cyclomatic Complexity</a:t>
            </a:r>
          </a:p>
        </p:txBody>
      </p:sp>
      <p:sp>
        <p:nvSpPr>
          <p:cNvPr id="3" name="Title 2"/>
          <p:cNvSpPr>
            <a:spLocks noGrp="1"/>
          </p:cNvSpPr>
          <p:nvPr>
            <p:ph type="title"/>
          </p:nvPr>
        </p:nvSpPr>
        <p:spPr/>
        <p:txBody>
          <a:bodyPr/>
          <a:lstStyle/>
          <a:p>
            <a:r>
              <a:rPr lang="en-US"/>
              <a:t>Lecture: Code Coverage Basics</a:t>
            </a:r>
            <a:endParaRPr lang="en-US" dirty="0"/>
          </a:p>
        </p:txBody>
      </p:sp>
    </p:spTree>
    <p:extLst>
      <p:ext uri="{BB962C8B-B14F-4D97-AF65-F5344CB8AC3E}">
        <p14:creationId xmlns:p14="http://schemas.microsoft.com/office/powerpoint/2010/main" val="7514395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A Basis Path identifies a unique path through the code</a:t>
            </a:r>
          </a:p>
          <a:p>
            <a:pPr lvl="1"/>
            <a:r>
              <a:rPr lang="en-US" dirty="0"/>
              <a:t># of Basis Paths correlates to Cyclomatic Complexity</a:t>
            </a:r>
          </a:p>
          <a:p>
            <a:pPr lvl="1"/>
            <a:r>
              <a:rPr lang="en-US" dirty="0"/>
              <a:t>Basis Path Tests can be auto generated</a:t>
            </a:r>
          </a:p>
          <a:p>
            <a:pPr lvl="1"/>
            <a:r>
              <a:rPr lang="en-US" dirty="0"/>
              <a:t>To View Basis Path Analysis, go to:</a:t>
            </a:r>
          </a:p>
          <a:p>
            <a:pPr lvl="2"/>
            <a:r>
              <a:rPr lang="en-US" dirty="0"/>
              <a:t>Tools-&gt;BasisPath-&gt;ViewAnalysisReport</a:t>
            </a:r>
          </a:p>
          <a:p>
            <a:endParaRPr lang="en-US" dirty="0"/>
          </a:p>
        </p:txBody>
      </p:sp>
      <p:sp>
        <p:nvSpPr>
          <p:cNvPr id="4" name="Textplatzhalter 3">
            <a:extLst>
              <a:ext uri="{FF2B5EF4-FFF2-40B4-BE49-F238E27FC236}">
                <a16:creationId xmlns:a16="http://schemas.microsoft.com/office/drawing/2014/main" id="{BC34F5F8-8293-4794-9F81-E9DE1CD9595D}"/>
              </a:ext>
            </a:extLst>
          </p:cNvPr>
          <p:cNvSpPr>
            <a:spLocks noGrp="1"/>
          </p:cNvSpPr>
          <p:nvPr>
            <p:ph type="body" sz="quarter" idx="12"/>
          </p:nvPr>
        </p:nvSpPr>
        <p:spPr/>
        <p:txBody>
          <a:bodyPr/>
          <a:lstStyle/>
          <a:p>
            <a:r>
              <a:rPr lang="en-US" dirty="0"/>
              <a:t>Basis Paths</a:t>
            </a:r>
          </a:p>
        </p:txBody>
      </p:sp>
      <p:sp>
        <p:nvSpPr>
          <p:cNvPr id="3" name="Title 2"/>
          <p:cNvSpPr>
            <a:spLocks noGrp="1"/>
          </p:cNvSpPr>
          <p:nvPr>
            <p:ph type="title"/>
          </p:nvPr>
        </p:nvSpPr>
        <p:spPr/>
        <p:txBody>
          <a:bodyPr/>
          <a:lstStyle/>
          <a:p>
            <a:r>
              <a:rPr lang="en-US"/>
              <a:t>Lecture: Code Coverage Basics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950" y="3090439"/>
            <a:ext cx="8420100" cy="313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54037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US" dirty="0"/>
              <a:t>Every time you run a test with coverage “active”, coverage data is captured and stored into the database.</a:t>
            </a:r>
          </a:p>
          <a:p>
            <a:pPr lvl="1"/>
            <a:r>
              <a:rPr lang="en-US" dirty="0"/>
              <a:t>Coverage can be viewed by selecting any function or module and then RightMouse-&gt;ViewCoverage</a:t>
            </a:r>
          </a:p>
          <a:p>
            <a:pPr lvl="1"/>
            <a:r>
              <a:rPr lang="en-US" dirty="0"/>
              <a:t>Changing a test does not invalidate coverage for other tests.</a:t>
            </a:r>
          </a:p>
          <a:p>
            <a:pPr lvl="1"/>
            <a:r>
              <a:rPr lang="en-US" dirty="0"/>
              <a:t>Coverage is maintained on a per-test case basis.  The checkbox indicates Coverage Data is present</a:t>
            </a:r>
          </a:p>
          <a:p>
            <a:pPr lvl="1"/>
            <a:endParaRPr lang="en-US" dirty="0"/>
          </a:p>
          <a:p>
            <a:pPr lvl="1"/>
            <a:endParaRPr lang="en-US" dirty="0"/>
          </a:p>
          <a:p>
            <a:pPr lvl="1"/>
            <a:endParaRPr lang="en-US" dirty="0"/>
          </a:p>
          <a:p>
            <a:pPr lvl="1"/>
            <a:endParaRPr lang="en-US" dirty="0"/>
          </a:p>
          <a:p>
            <a:pPr lvl="1"/>
            <a:r>
              <a:rPr lang="en-US" dirty="0"/>
              <a:t>The Checkboxes only affect the Coverage Viewer</a:t>
            </a:r>
          </a:p>
          <a:p>
            <a:pPr lvl="1"/>
            <a:r>
              <a:rPr lang="en-US" dirty="0"/>
              <a:t>Deselecting a checkbox only removes it from the Viewer, not the database</a:t>
            </a:r>
          </a:p>
          <a:p>
            <a:pPr lvl="1"/>
            <a:r>
              <a:rPr lang="en-US" dirty="0"/>
              <a:t>To Remove Coverage Data from the database, do</a:t>
            </a:r>
          </a:p>
          <a:p>
            <a:pPr lvl="3"/>
            <a:r>
              <a:rPr lang="en-US" dirty="0"/>
              <a:t>Coverage-&gt;RemoveAllCoverageData</a:t>
            </a:r>
          </a:p>
          <a:p>
            <a:endParaRPr lang="en-US" dirty="0"/>
          </a:p>
          <a:p>
            <a:endParaRPr lang="en-US" dirty="0"/>
          </a:p>
          <a:p>
            <a:endParaRPr lang="en-US" dirty="0"/>
          </a:p>
          <a:p>
            <a:endParaRPr lang="en-US" dirty="0"/>
          </a:p>
          <a:p>
            <a:endParaRPr lang="en-US" dirty="0"/>
          </a:p>
        </p:txBody>
      </p:sp>
      <p:sp>
        <p:nvSpPr>
          <p:cNvPr id="2" name="Textplatzhalter 1">
            <a:extLst>
              <a:ext uri="{FF2B5EF4-FFF2-40B4-BE49-F238E27FC236}">
                <a16:creationId xmlns:a16="http://schemas.microsoft.com/office/drawing/2014/main" id="{9C3C015A-5705-42B5-B0A0-F3592643CA76}"/>
              </a:ext>
            </a:extLst>
          </p:cNvPr>
          <p:cNvSpPr>
            <a:spLocks noGrp="1"/>
          </p:cNvSpPr>
          <p:nvPr>
            <p:ph type="body" sz="quarter" idx="12"/>
          </p:nvPr>
        </p:nvSpPr>
        <p:spPr/>
        <p:txBody>
          <a:bodyPr/>
          <a:lstStyle/>
          <a:p>
            <a:r>
              <a:rPr lang="en-US" dirty="0"/>
              <a:t>Accessing the Coverage Viewer</a:t>
            </a:r>
          </a:p>
        </p:txBody>
      </p:sp>
      <p:sp>
        <p:nvSpPr>
          <p:cNvPr id="3" name="Title 2"/>
          <p:cNvSpPr>
            <a:spLocks noGrp="1"/>
          </p:cNvSpPr>
          <p:nvPr>
            <p:ph type="title"/>
          </p:nvPr>
        </p:nvSpPr>
        <p:spPr/>
        <p:txBody>
          <a:bodyPr/>
          <a:lstStyle/>
          <a:p>
            <a:r>
              <a:rPr lang="en-US"/>
              <a:t>Lecture: Code Coverage Basics</a:t>
            </a:r>
            <a:endParaRPr lang="en-US" dirty="0"/>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75" y="3075515"/>
            <a:ext cx="344805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68668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53AE2ECD-2301-4513-80E5-1B588BEEE410}"/>
              </a:ext>
            </a:extLst>
          </p:cNvPr>
          <p:cNvSpPr>
            <a:spLocks noGrp="1"/>
          </p:cNvSpPr>
          <p:nvPr>
            <p:ph type="body" sz="quarter" idx="12"/>
          </p:nvPr>
        </p:nvSpPr>
        <p:spPr/>
        <p:txBody>
          <a:bodyPr/>
          <a:lstStyle/>
          <a:p>
            <a:r>
              <a:rPr lang="en-US" dirty="0"/>
              <a:t>Code Coverage Viewer</a:t>
            </a:r>
          </a:p>
        </p:txBody>
      </p:sp>
      <p:sp>
        <p:nvSpPr>
          <p:cNvPr id="3" name="Title 2"/>
          <p:cNvSpPr>
            <a:spLocks noGrp="1"/>
          </p:cNvSpPr>
          <p:nvPr>
            <p:ph type="title"/>
          </p:nvPr>
        </p:nvSpPr>
        <p:spPr/>
        <p:txBody>
          <a:bodyPr/>
          <a:lstStyle/>
          <a:p>
            <a:r>
              <a:rPr lang="en-US"/>
              <a:t>Lecture: Code Coverage Basics</a:t>
            </a:r>
            <a:endParaRPr lang="en-US" dirty="0"/>
          </a:p>
        </p:txBody>
      </p:sp>
      <p:pic>
        <p:nvPicPr>
          <p:cNvPr id="12" name="Picture 2">
            <a:extLst>
              <a:ext uri="{FF2B5EF4-FFF2-40B4-BE49-F238E27FC236}">
                <a16:creationId xmlns:a16="http://schemas.microsoft.com/office/drawing/2014/main" id="{EE13600C-8A84-4D8C-B663-58BF406D638A}"/>
              </a:ext>
            </a:extLst>
          </p:cNvPr>
          <p:cNvPicPr>
            <a:picLocks noGrp="1" noChangeAspect="1" noChangeArrowheads="1"/>
          </p:cNvPicPr>
          <p:nvPr>
            <p:ph sz="quarter" idx="4294967295"/>
          </p:nvPr>
        </p:nvPicPr>
        <p:blipFill rotWithShape="1">
          <a:blip r:embed="rId4">
            <a:extLst>
              <a:ext uri="{28A0092B-C50C-407E-A947-70E740481C1C}">
                <a14:useLocalDpi xmlns:a14="http://schemas.microsoft.com/office/drawing/2010/main" val="0"/>
              </a:ext>
            </a:extLst>
          </a:blip>
          <a:srcRect/>
          <a:stretch/>
        </p:blipFill>
        <p:spPr bwMode="auto">
          <a:xfrm>
            <a:off x="3950139" y="2124312"/>
            <a:ext cx="4914900" cy="410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feld 10">
            <a:extLst>
              <a:ext uri="{FF2B5EF4-FFF2-40B4-BE49-F238E27FC236}">
                <a16:creationId xmlns:a16="http://schemas.microsoft.com/office/drawing/2014/main" id="{08F7576B-1B19-4E5D-8C55-853CF8D09331}"/>
              </a:ext>
            </a:extLst>
          </p:cNvPr>
          <p:cNvSpPr txBox="1"/>
          <p:nvPr>
            <p:custDataLst>
              <p:tags r:id="rId1"/>
            </p:custDataLst>
          </p:nvPr>
        </p:nvSpPr>
        <p:spPr>
          <a:xfrm>
            <a:off x="852097" y="1628300"/>
            <a:ext cx="2633857" cy="5229700"/>
          </a:xfrm>
          <a:prstGeom prst="rect">
            <a:avLst/>
          </a:prstGeom>
        </p:spPr>
        <p:txBody>
          <a:bodyPr vert="horz" lIns="0" tIns="0" rIns="0" bIns="0" rtlCol="0">
            <a:noAutofit/>
          </a:bodyPr>
          <a:lstStyle>
            <a:lvl1pPr lvl="0" indent="0">
              <a:lnSpc>
                <a:spcPct val="100000"/>
              </a:lnSpc>
              <a:spcBef>
                <a:spcPts val="800"/>
              </a:spcBef>
              <a:buClr>
                <a:srgbClr val="B70032"/>
              </a:buClr>
              <a:buSzPct val="75000"/>
              <a:buFont typeface="Calibri" panose="020F0502020204030204" pitchFamily="34" charset="0"/>
              <a:buChar char="​"/>
              <a:defRPr sz="1600"/>
            </a:lvl1pPr>
            <a:lvl2pPr marL="252000" indent="-252000">
              <a:lnSpc>
                <a:spcPct val="100000"/>
              </a:lnSpc>
              <a:spcBef>
                <a:spcPts val="800"/>
              </a:spcBef>
              <a:buClr>
                <a:srgbClr val="B70032"/>
              </a:buClr>
              <a:buSzPct val="75000"/>
              <a:buFont typeface="Wingdings 3" panose="05040102010807070707" pitchFamily="18" charset="2"/>
              <a:buChar char="u"/>
              <a:defRPr sz="1600"/>
            </a:lvl2pPr>
            <a:lvl3pPr marL="504000" indent="-252000">
              <a:lnSpc>
                <a:spcPct val="100000"/>
              </a:lnSpc>
              <a:spcBef>
                <a:spcPts val="400"/>
              </a:spcBef>
              <a:buClr>
                <a:srgbClr val="B70032"/>
              </a:buClr>
              <a:buSzPct val="75000"/>
              <a:buFont typeface="Wingdings 3" panose="05040102010807070707" pitchFamily="18" charset="2"/>
              <a:buChar char="u"/>
              <a:defRPr sz="1600"/>
            </a:lvl3pPr>
            <a:lvl4pPr marL="720000" indent="-216000">
              <a:lnSpc>
                <a:spcPct val="100000"/>
              </a:lnSpc>
              <a:spcBef>
                <a:spcPts val="200"/>
              </a:spcBef>
              <a:buClr>
                <a:srgbClr val="B70032"/>
              </a:buClr>
              <a:buSzPct val="75000"/>
              <a:buFont typeface="Verdana" panose="020B0604030504040204" pitchFamily="34" charset="0"/>
              <a:buChar char="&gt;"/>
              <a:defRPr sz="1400"/>
            </a:lvl4pPr>
            <a:lvl5pPr marL="936000" indent="-216000">
              <a:lnSpc>
                <a:spcPct val="100000"/>
              </a:lnSpc>
              <a:spcBef>
                <a:spcPts val="200"/>
              </a:spcBef>
              <a:buClr>
                <a:srgbClr val="B70032"/>
              </a:buClr>
              <a:buSzPct val="75000"/>
              <a:buFont typeface="Verdana" panose="020B0604030504040204" pitchFamily="34" charset="0"/>
              <a:buChar char="&gt;"/>
              <a:defRPr sz="1400"/>
            </a:lvl5pPr>
            <a:lvl6pPr marL="1152000" indent="-216000">
              <a:lnSpc>
                <a:spcPct val="100000"/>
              </a:lnSpc>
              <a:spcBef>
                <a:spcPts val="200"/>
              </a:spcBef>
              <a:buClr>
                <a:srgbClr val="B70032"/>
              </a:buClr>
              <a:buSzPct val="75000"/>
              <a:buFont typeface="Verdana" panose="020B0604030504040204" pitchFamily="34" charset="0"/>
              <a:buChar char="&gt;"/>
              <a:defRPr sz="1400"/>
            </a:lvl6pPr>
            <a:lvl7pPr marL="1368000" indent="-216000">
              <a:lnSpc>
                <a:spcPct val="100000"/>
              </a:lnSpc>
              <a:spcBef>
                <a:spcPts val="200"/>
              </a:spcBef>
              <a:buClr>
                <a:srgbClr val="B70032"/>
              </a:buClr>
              <a:buSzPct val="75000"/>
              <a:buFont typeface="Verdana" panose="020B0604030504040204" pitchFamily="34" charset="0"/>
              <a:buChar char="&gt;"/>
              <a:defRPr sz="1400"/>
            </a:lvl7pPr>
            <a:lvl8pPr marL="1584000" indent="-216000">
              <a:lnSpc>
                <a:spcPct val="100000"/>
              </a:lnSpc>
              <a:spcBef>
                <a:spcPts val="200"/>
              </a:spcBef>
              <a:buClr>
                <a:srgbClr val="B70032"/>
              </a:buClr>
              <a:buSzPct val="75000"/>
              <a:buFont typeface="Verdana" panose="020B0604030504040204" pitchFamily="34" charset="0"/>
              <a:buChar char="&gt;"/>
              <a:defRPr sz="1200"/>
            </a:lvl8pPr>
            <a:lvl9pPr marL="1800000" indent="-216000">
              <a:lnSpc>
                <a:spcPct val="100000"/>
              </a:lnSpc>
              <a:spcBef>
                <a:spcPts val="200"/>
              </a:spcBef>
              <a:buClr>
                <a:srgbClr val="B70032"/>
              </a:buClr>
              <a:buSzPct val="75000"/>
              <a:buFont typeface="Verdana" panose="020B0604030504040204" pitchFamily="34" charset="0"/>
              <a:buChar char="&gt;"/>
              <a:defRPr sz="1200"/>
            </a:lvl9pPr>
          </a:lstStyle>
          <a:p>
            <a:pPr algn="r"/>
            <a:endParaRPr lang="en-US" sz="1400" dirty="0"/>
          </a:p>
          <a:p>
            <a:pPr algn="r"/>
            <a:r>
              <a:rPr lang="en-US" sz="1400" dirty="0"/>
              <a:t> </a:t>
            </a:r>
          </a:p>
          <a:p>
            <a:pPr algn="r"/>
            <a:endParaRPr lang="en-US" sz="1400" dirty="0"/>
          </a:p>
          <a:p>
            <a:pPr algn="r"/>
            <a:endParaRPr lang="en-US" sz="1400" dirty="0"/>
          </a:p>
          <a:p>
            <a:pPr algn="r"/>
            <a:r>
              <a:rPr lang="en-US" sz="1400" dirty="0"/>
              <a:t>Expand/Collapse Controls</a:t>
            </a:r>
          </a:p>
          <a:p>
            <a:pPr algn="r"/>
            <a:endParaRPr lang="en-US" sz="1400" dirty="0"/>
          </a:p>
          <a:p>
            <a:pPr algn="r"/>
            <a:r>
              <a:rPr lang="en-US" sz="1400" dirty="0"/>
              <a:t>Sub-program number Statement number</a:t>
            </a:r>
          </a:p>
          <a:p>
            <a:pPr algn="r"/>
            <a:endParaRPr lang="en-US" sz="1400" dirty="0"/>
          </a:p>
          <a:p>
            <a:pPr algn="r"/>
            <a:r>
              <a:rPr lang="en-US" sz="1400" dirty="0"/>
              <a:t>Asterisk / Green = Covered</a:t>
            </a:r>
          </a:p>
          <a:p>
            <a:pPr algn="r"/>
            <a:endParaRPr lang="en-US" sz="1400" dirty="0"/>
          </a:p>
          <a:p>
            <a:pPr algn="r"/>
            <a:r>
              <a:rPr lang="en-US" sz="1400" dirty="0"/>
              <a:t>View is dynamic, checking the coverage checkbox next to a test name will update the viewer</a:t>
            </a:r>
          </a:p>
        </p:txBody>
      </p:sp>
      <p:grpSp>
        <p:nvGrpSpPr>
          <p:cNvPr id="8" name="Group 7">
            <a:extLst>
              <a:ext uri="{FF2B5EF4-FFF2-40B4-BE49-F238E27FC236}">
                <a16:creationId xmlns:a16="http://schemas.microsoft.com/office/drawing/2014/main" id="{CFEB4010-B200-4E20-813F-FB6F90B1FBA5}"/>
              </a:ext>
            </a:extLst>
          </p:cNvPr>
          <p:cNvGrpSpPr/>
          <p:nvPr/>
        </p:nvGrpSpPr>
        <p:grpSpPr>
          <a:xfrm>
            <a:off x="9192484" y="4243150"/>
            <a:ext cx="1771650" cy="836057"/>
            <a:chOff x="10090785" y="3183279"/>
            <a:chExt cx="1771650" cy="836057"/>
          </a:xfrm>
        </p:grpSpPr>
        <p:sp>
          <p:nvSpPr>
            <p:cNvPr id="9" name="Rectangle 8">
              <a:extLst>
                <a:ext uri="{FF2B5EF4-FFF2-40B4-BE49-F238E27FC236}">
                  <a16:creationId xmlns:a16="http://schemas.microsoft.com/office/drawing/2014/main" id="{3F10C444-F04B-4F45-B0ED-DD3F6764C418}"/>
                </a:ext>
              </a:extLst>
            </p:cNvPr>
            <p:cNvSpPr/>
            <p:nvPr/>
          </p:nvSpPr>
          <p:spPr>
            <a:xfrm>
              <a:off x="10227526" y="3183279"/>
              <a:ext cx="1498167" cy="369332"/>
            </a:xfrm>
            <a:prstGeom prst="rect">
              <a:avLst/>
            </a:prstGeom>
          </p:spPr>
          <p:txBody>
            <a:bodyPr wrap="none">
              <a:spAutoFit/>
            </a:bodyPr>
            <a:lstStyle/>
            <a:p>
              <a:r>
                <a:rPr lang="en-US" dirty="0"/>
                <a:t>Hover Over</a:t>
              </a:r>
            </a:p>
          </p:txBody>
        </p:sp>
        <p:pic>
          <p:nvPicPr>
            <p:cNvPr id="13" name="Picture 4">
              <a:extLst>
                <a:ext uri="{FF2B5EF4-FFF2-40B4-BE49-F238E27FC236}">
                  <a16:creationId xmlns:a16="http://schemas.microsoft.com/office/drawing/2014/main" id="{3875843E-7533-4D8B-ADD3-AA0BDD4BFA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90785" y="3552611"/>
              <a:ext cx="17716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4" name="Group 13">
            <a:extLst>
              <a:ext uri="{FF2B5EF4-FFF2-40B4-BE49-F238E27FC236}">
                <a16:creationId xmlns:a16="http://schemas.microsoft.com/office/drawing/2014/main" id="{1BED45B3-B614-48CE-8B53-83530292CF53}"/>
              </a:ext>
            </a:extLst>
          </p:cNvPr>
          <p:cNvGrpSpPr/>
          <p:nvPr/>
        </p:nvGrpSpPr>
        <p:grpSpPr>
          <a:xfrm>
            <a:off x="3950139" y="1354490"/>
            <a:ext cx="3785539" cy="369332"/>
            <a:chOff x="4876384" y="1389122"/>
            <a:chExt cx="3785539" cy="369332"/>
          </a:xfrm>
        </p:grpSpPr>
        <p:pic>
          <p:nvPicPr>
            <p:cNvPr id="15" name="Picture 2">
              <a:extLst>
                <a:ext uri="{FF2B5EF4-FFF2-40B4-BE49-F238E27FC236}">
                  <a16:creationId xmlns:a16="http://schemas.microsoft.com/office/drawing/2014/main" id="{1DF04135-E496-4BBA-9062-762BD7FF52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384" y="1444979"/>
              <a:ext cx="1381125"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a:extLst>
                <a:ext uri="{FF2B5EF4-FFF2-40B4-BE49-F238E27FC236}">
                  <a16:creationId xmlns:a16="http://schemas.microsoft.com/office/drawing/2014/main" id="{5867967B-A91A-4D0F-95E0-D4E1E9BDAF7B}"/>
                </a:ext>
              </a:extLst>
            </p:cNvPr>
            <p:cNvSpPr txBox="1"/>
            <p:nvPr/>
          </p:nvSpPr>
          <p:spPr>
            <a:xfrm>
              <a:off x="6580071" y="1389122"/>
              <a:ext cx="2081852" cy="369332"/>
            </a:xfrm>
            <a:prstGeom prst="rect">
              <a:avLst/>
            </a:prstGeom>
            <a:noFill/>
          </p:spPr>
          <p:txBody>
            <a:bodyPr wrap="none" rtlCol="0">
              <a:spAutoFit/>
            </a:bodyPr>
            <a:lstStyle/>
            <a:p>
              <a:r>
                <a:rPr lang="en-US" dirty="0"/>
                <a:t>ToolBar Controls</a:t>
              </a:r>
            </a:p>
          </p:txBody>
        </p:sp>
      </p:grpSp>
    </p:spTree>
    <p:extLst>
      <p:ext uri="{BB962C8B-B14F-4D97-AF65-F5344CB8AC3E}">
        <p14:creationId xmlns:p14="http://schemas.microsoft.com/office/powerpoint/2010/main" val="9779239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lvl="1"/>
            <a:r>
              <a:rPr lang="en-US" dirty="0"/>
              <a:t>Each column is Sortable</a:t>
            </a:r>
          </a:p>
          <a:p>
            <a:pPr lvl="1"/>
            <a:r>
              <a:rPr lang="en-US" dirty="0"/>
              <a:t>Reflects the current contents of the Coverage Database</a:t>
            </a:r>
          </a:p>
          <a:p>
            <a:pPr lvl="1"/>
            <a:r>
              <a:rPr lang="en-US" dirty="0"/>
              <a:t>Vg stands for the Complexity Metric</a:t>
            </a:r>
          </a:p>
          <a:p>
            <a:pPr lvl="1"/>
            <a:r>
              <a:rPr lang="en-US" dirty="0"/>
              <a:t>Each Column can be filtered</a:t>
            </a:r>
          </a:p>
          <a:p>
            <a:pPr lvl="2"/>
            <a:r>
              <a:rPr lang="en-US" dirty="0"/>
              <a:t>E.g., enter “&gt;10” at the top of the Vg column to see functions greater than 3</a:t>
            </a:r>
          </a:p>
          <a:p>
            <a:pPr>
              <a:buNone/>
            </a:pPr>
            <a:endParaRPr lang="en-US" dirty="0"/>
          </a:p>
          <a:p>
            <a:endParaRPr lang="en-US" dirty="0"/>
          </a:p>
        </p:txBody>
      </p:sp>
      <p:sp>
        <p:nvSpPr>
          <p:cNvPr id="4" name="Textplatzhalter 3">
            <a:extLst>
              <a:ext uri="{FF2B5EF4-FFF2-40B4-BE49-F238E27FC236}">
                <a16:creationId xmlns:a16="http://schemas.microsoft.com/office/drawing/2014/main" id="{1A9598FB-4F30-4651-B5B2-A90BFAFCC614}"/>
              </a:ext>
            </a:extLst>
          </p:cNvPr>
          <p:cNvSpPr>
            <a:spLocks noGrp="1"/>
          </p:cNvSpPr>
          <p:nvPr>
            <p:ph type="body" sz="quarter" idx="12"/>
          </p:nvPr>
        </p:nvSpPr>
        <p:spPr/>
        <p:txBody>
          <a:bodyPr/>
          <a:lstStyle/>
          <a:p>
            <a:r>
              <a:rPr lang="en-US" dirty="0"/>
              <a:t>Code Coverage Summary (from Coverage Menu)</a:t>
            </a:r>
          </a:p>
        </p:txBody>
      </p:sp>
      <p:sp>
        <p:nvSpPr>
          <p:cNvPr id="3" name="Title 2"/>
          <p:cNvSpPr>
            <a:spLocks noGrp="1"/>
          </p:cNvSpPr>
          <p:nvPr>
            <p:ph type="title"/>
          </p:nvPr>
        </p:nvSpPr>
        <p:spPr/>
        <p:txBody>
          <a:bodyPr/>
          <a:lstStyle/>
          <a:p>
            <a:r>
              <a:rPr lang="en-US"/>
              <a:t>Lecture: Code Coverage Basics</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7241" y="1255716"/>
            <a:ext cx="8026021" cy="3146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7059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2"/>
            <a:r>
              <a:rPr lang="en-US" dirty="0"/>
              <a:t>Training Structure</a:t>
            </a:r>
          </a:p>
          <a:p>
            <a:pPr lvl="3"/>
            <a:r>
              <a:rPr lang="en-US" dirty="0"/>
              <a:t>Multiple Modules</a:t>
            </a:r>
          </a:p>
          <a:p>
            <a:pPr lvl="3"/>
            <a:r>
              <a:rPr lang="en-US" dirty="0"/>
              <a:t>Module Format</a:t>
            </a:r>
          </a:p>
          <a:p>
            <a:pPr lvl="4"/>
            <a:r>
              <a:rPr lang="en-US" dirty="0"/>
              <a:t>15-20 minutes of lecture with slides</a:t>
            </a:r>
          </a:p>
          <a:p>
            <a:pPr lvl="4"/>
            <a:r>
              <a:rPr lang="en-US" dirty="0"/>
              <a:t>20-30 minutes of exercises</a:t>
            </a:r>
          </a:p>
          <a:p>
            <a:pPr lvl="4"/>
            <a:r>
              <a:rPr lang="en-US" dirty="0"/>
              <a:t>1 or 2 quiz questions</a:t>
            </a:r>
          </a:p>
          <a:p>
            <a:pPr lvl="2"/>
            <a:endParaRPr lang="en-US" dirty="0"/>
          </a:p>
          <a:p>
            <a:pPr lvl="2"/>
            <a:r>
              <a:rPr lang="en-US" dirty="0"/>
              <a:t>Training Deliverables (zip file should be on your machine)</a:t>
            </a:r>
          </a:p>
          <a:p>
            <a:pPr lvl="3"/>
            <a:r>
              <a:rPr lang="en-US" dirty="0"/>
              <a:t>VectorCAST Product Installation Package</a:t>
            </a:r>
          </a:p>
          <a:p>
            <a:pPr lvl="3"/>
            <a:r>
              <a:rPr lang="en-US" dirty="0"/>
              <a:t>VectorCAST Evaluation License Key</a:t>
            </a:r>
          </a:p>
          <a:p>
            <a:pPr lvl="3"/>
            <a:r>
              <a:rPr lang="en-US" dirty="0"/>
              <a:t>PDF File which contains all of the Training Slides</a:t>
            </a:r>
          </a:p>
          <a:p>
            <a:pPr lvl="3"/>
            <a:r>
              <a:rPr lang="en-US" dirty="0"/>
              <a:t>Source Code For Exercises</a:t>
            </a:r>
          </a:p>
          <a:p>
            <a:pPr lvl="2"/>
            <a:endParaRPr lang="en-US" dirty="0"/>
          </a:p>
          <a:p>
            <a:pPr lvl="2"/>
            <a:r>
              <a:rPr lang="en-US" dirty="0"/>
              <a:t>Let’s Go!</a:t>
            </a:r>
          </a:p>
          <a:p>
            <a:pPr lvl="3"/>
            <a:r>
              <a:rPr lang="en-US" dirty="0"/>
              <a:t>Install VectorCAST</a:t>
            </a:r>
          </a:p>
          <a:p>
            <a:pPr lvl="3"/>
            <a:r>
              <a:rPr lang="en-US" dirty="0"/>
              <a:t>Verify the License</a:t>
            </a:r>
          </a:p>
          <a:p>
            <a:pPr lvl="3"/>
            <a:r>
              <a:rPr lang="en-US" dirty="0"/>
              <a:t>Start VectorCAST</a:t>
            </a:r>
          </a:p>
          <a:p>
            <a:pPr lvl="1"/>
            <a:endParaRPr lang="en-US" dirty="0"/>
          </a:p>
        </p:txBody>
      </p:sp>
      <p:sp>
        <p:nvSpPr>
          <p:cNvPr id="3" name="Textplatzhalter 2">
            <a:extLst>
              <a:ext uri="{FF2B5EF4-FFF2-40B4-BE49-F238E27FC236}">
                <a16:creationId xmlns:a16="http://schemas.microsoft.com/office/drawing/2014/main" id="{39E30B9E-1FF2-43EE-A255-6FF6DBC54A21}"/>
              </a:ext>
            </a:extLst>
          </p:cNvPr>
          <p:cNvSpPr>
            <a:spLocks noGrp="1"/>
          </p:cNvSpPr>
          <p:nvPr>
            <p:ph type="body" sz="quarter" idx="12"/>
          </p:nvPr>
        </p:nvSpPr>
        <p:spPr/>
        <p:txBody>
          <a:bodyPr/>
          <a:lstStyle/>
          <a:p>
            <a:r>
              <a:rPr lang="en-US" dirty="0"/>
              <a:t>Training Structure</a:t>
            </a:r>
          </a:p>
        </p:txBody>
      </p:sp>
      <p:sp>
        <p:nvSpPr>
          <p:cNvPr id="2" name="Title 1"/>
          <p:cNvSpPr>
            <a:spLocks noGrp="1"/>
          </p:cNvSpPr>
          <p:nvPr>
            <p:ph type="title"/>
          </p:nvPr>
        </p:nvSpPr>
        <p:spPr/>
        <p:txBody>
          <a:bodyPr/>
          <a:lstStyle/>
          <a:p>
            <a:r>
              <a:rPr lang="en-US"/>
              <a:t>Unit Testing Overview</a:t>
            </a:r>
            <a:endParaRPr lang="en-US" dirty="0"/>
          </a:p>
        </p:txBody>
      </p:sp>
    </p:spTree>
    <p:extLst>
      <p:ext uri="{BB962C8B-B14F-4D97-AF65-F5344CB8AC3E}">
        <p14:creationId xmlns:p14="http://schemas.microsoft.com/office/powerpoint/2010/main" val="5727988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9C62BDD3-5E75-486D-9E87-9907BB52C80C}"/>
              </a:ext>
            </a:extLst>
          </p:cNvPr>
          <p:cNvSpPr>
            <a:spLocks noGrp="1"/>
          </p:cNvSpPr>
          <p:nvPr>
            <p:ph type="body" sz="quarter" idx="12"/>
          </p:nvPr>
        </p:nvSpPr>
        <p:spPr/>
        <p:txBody>
          <a:bodyPr/>
          <a:lstStyle/>
          <a:p>
            <a:r>
              <a:rPr lang="en-US" dirty="0"/>
              <a:t>Code Coverage Reports</a:t>
            </a:r>
          </a:p>
        </p:txBody>
      </p:sp>
      <p:sp>
        <p:nvSpPr>
          <p:cNvPr id="3" name="Title 2"/>
          <p:cNvSpPr>
            <a:spLocks noGrp="1"/>
          </p:cNvSpPr>
          <p:nvPr>
            <p:ph type="title"/>
          </p:nvPr>
        </p:nvSpPr>
        <p:spPr/>
        <p:txBody>
          <a:bodyPr/>
          <a:lstStyle/>
          <a:p>
            <a:r>
              <a:rPr lang="en-US"/>
              <a:t>Lecture: Code Coverage Basics</a:t>
            </a:r>
            <a:endParaRPr lang="en-US"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350" y="1356244"/>
            <a:ext cx="35242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17180" y="970456"/>
            <a:ext cx="1439048" cy="369332"/>
          </a:xfrm>
          <a:prstGeom prst="rect">
            <a:avLst/>
          </a:prstGeom>
          <a:noFill/>
        </p:spPr>
        <p:txBody>
          <a:bodyPr wrap="none" rtlCol="0">
            <a:spAutoFit/>
          </a:bodyPr>
          <a:lstStyle/>
          <a:p>
            <a:r>
              <a:rPr lang="en-US" dirty="0"/>
              <a:t>Test Menu </a:t>
            </a:r>
          </a:p>
        </p:txBody>
      </p:sp>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3942" y="3687643"/>
            <a:ext cx="14763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717180" y="3299936"/>
            <a:ext cx="1334981" cy="369332"/>
          </a:xfrm>
          <a:prstGeom prst="rect">
            <a:avLst/>
          </a:prstGeom>
          <a:noFill/>
        </p:spPr>
        <p:txBody>
          <a:bodyPr wrap="none" rtlCol="0">
            <a:spAutoFit/>
          </a:bodyPr>
          <a:lstStyle/>
          <a:p>
            <a:r>
              <a:rPr lang="en-US" dirty="0"/>
              <a:t>Save Icon</a:t>
            </a:r>
          </a:p>
        </p:txBody>
      </p:sp>
      <p:pic>
        <p:nvPicPr>
          <p:cNvPr id="615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5026" y="3840043"/>
            <a:ext cx="1857375"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1671204" y="5116393"/>
            <a:ext cx="1605889" cy="369332"/>
          </a:xfrm>
          <a:prstGeom prst="rect">
            <a:avLst/>
          </a:prstGeom>
          <a:noFill/>
        </p:spPr>
        <p:txBody>
          <a:bodyPr wrap="none" rtlCol="0">
            <a:spAutoFit/>
          </a:bodyPr>
          <a:lstStyle/>
          <a:p>
            <a:r>
              <a:rPr lang="en-US" dirty="0"/>
              <a:t>File -&gt; Save</a:t>
            </a:r>
          </a:p>
        </p:txBody>
      </p:sp>
      <p:pic>
        <p:nvPicPr>
          <p:cNvPr id="2" name="Picture 1">
            <a:extLst>
              <a:ext uri="{FF2B5EF4-FFF2-40B4-BE49-F238E27FC236}">
                <a16:creationId xmlns:a16="http://schemas.microsoft.com/office/drawing/2014/main" id="{50225DD3-9AFC-41BD-87B1-C5EF468BC54C}"/>
              </a:ext>
            </a:extLst>
          </p:cNvPr>
          <p:cNvPicPr>
            <a:picLocks noChangeAspect="1"/>
          </p:cNvPicPr>
          <p:nvPr/>
        </p:nvPicPr>
        <p:blipFill>
          <a:blip r:embed="rId6"/>
          <a:stretch>
            <a:fillRect/>
          </a:stretch>
        </p:blipFill>
        <p:spPr>
          <a:xfrm>
            <a:off x="5630863" y="1549955"/>
            <a:ext cx="5915025" cy="4238625"/>
          </a:xfrm>
          <a:prstGeom prst="rect">
            <a:avLst/>
          </a:prstGeom>
        </p:spPr>
      </p:pic>
    </p:spTree>
    <p:extLst>
      <p:ext uri="{BB962C8B-B14F-4D97-AF65-F5344CB8AC3E}">
        <p14:creationId xmlns:p14="http://schemas.microsoft.com/office/powerpoint/2010/main" val="14080653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AB64EF13-DCBB-46D0-B93D-027039E7D4B7}"/>
              </a:ext>
            </a:extLst>
          </p:cNvPr>
          <p:cNvSpPr>
            <a:spLocks noGrp="1"/>
          </p:cNvSpPr>
          <p:nvPr>
            <p:ph type="body" sz="quarter" idx="12"/>
          </p:nvPr>
        </p:nvSpPr>
        <p:spPr/>
        <p:txBody>
          <a:bodyPr/>
          <a:lstStyle/>
          <a:p>
            <a:r>
              <a:rPr lang="en-US" dirty="0"/>
              <a:t>Executing Tests with Coverage on or off</a:t>
            </a:r>
          </a:p>
        </p:txBody>
      </p:sp>
      <p:sp>
        <p:nvSpPr>
          <p:cNvPr id="3" name="Title 2"/>
          <p:cNvSpPr>
            <a:spLocks noGrp="1"/>
          </p:cNvSpPr>
          <p:nvPr>
            <p:ph type="title"/>
          </p:nvPr>
        </p:nvSpPr>
        <p:spPr/>
        <p:txBody>
          <a:bodyPr/>
          <a:lstStyle/>
          <a:p>
            <a:r>
              <a:rPr lang="en-US"/>
              <a:t>Lecture: Code Coverage Basics</a:t>
            </a:r>
            <a:endParaRPr lang="en-US" dirty="0"/>
          </a:p>
        </p:txBody>
      </p:sp>
      <p:pic>
        <p:nvPicPr>
          <p:cNvPr id="9" name="Picture 2">
            <a:extLst>
              <a:ext uri="{FF2B5EF4-FFF2-40B4-BE49-F238E27FC236}">
                <a16:creationId xmlns:a16="http://schemas.microsoft.com/office/drawing/2014/main" id="{8462D159-6BE7-4A3E-95AC-EBF07CB772A9}"/>
              </a:ext>
            </a:extLst>
          </p:cNvPr>
          <p:cNvPicPr>
            <a:picLocks noGrp="1" noChangeAspect="1" noChangeArrowheads="1"/>
          </p:cNvPicPr>
          <p:nvPr>
            <p:ph sz="quarter" idx="4294967295"/>
          </p:nvPr>
        </p:nvPicPr>
        <p:blipFill rotWithShape="1">
          <a:blip r:embed="rId4">
            <a:extLst>
              <a:ext uri="{28A0092B-C50C-407E-A947-70E740481C1C}">
                <a14:useLocalDpi xmlns:a14="http://schemas.microsoft.com/office/drawing/2010/main" val="0"/>
              </a:ext>
            </a:extLst>
          </a:blip>
          <a:srcRect/>
          <a:stretch/>
        </p:blipFill>
        <p:spPr bwMode="auto">
          <a:xfrm>
            <a:off x="5627239" y="1588850"/>
            <a:ext cx="18192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9364" y="5236786"/>
            <a:ext cx="409575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feld 11">
            <a:extLst>
              <a:ext uri="{FF2B5EF4-FFF2-40B4-BE49-F238E27FC236}">
                <a16:creationId xmlns:a16="http://schemas.microsoft.com/office/drawing/2014/main" id="{FD29B7A9-7D41-4E63-ABA2-7AF4C7DC3CD0}"/>
              </a:ext>
            </a:extLst>
          </p:cNvPr>
          <p:cNvSpPr txBox="1"/>
          <p:nvPr>
            <p:custDataLst>
              <p:tags r:id="rId1"/>
            </p:custDataLst>
          </p:nvPr>
        </p:nvSpPr>
        <p:spPr>
          <a:xfrm>
            <a:off x="2027240" y="1260000"/>
            <a:ext cx="3599999" cy="5229700"/>
          </a:xfrm>
          <a:prstGeom prst="rect">
            <a:avLst/>
          </a:prstGeom>
        </p:spPr>
        <p:txBody>
          <a:bodyPr vert="horz" lIns="0" tIns="0" rIns="0" bIns="0" rtlCol="0">
            <a:noAutofit/>
          </a:bodyPr>
          <a:lstStyle>
            <a:lvl1pPr lvl="0" indent="0">
              <a:lnSpc>
                <a:spcPct val="100000"/>
              </a:lnSpc>
              <a:spcBef>
                <a:spcPts val="800"/>
              </a:spcBef>
              <a:buClr>
                <a:srgbClr val="B70032"/>
              </a:buClr>
              <a:buSzPct val="75000"/>
              <a:buFont typeface="Calibri" panose="020F0502020204030204" pitchFamily="34" charset="0"/>
              <a:buChar char="​"/>
              <a:defRPr sz="1600"/>
            </a:lvl1pPr>
            <a:lvl2pPr marL="252000" indent="-252000">
              <a:lnSpc>
                <a:spcPct val="100000"/>
              </a:lnSpc>
              <a:spcBef>
                <a:spcPts val="800"/>
              </a:spcBef>
              <a:buClr>
                <a:srgbClr val="B70032"/>
              </a:buClr>
              <a:buSzPct val="75000"/>
              <a:buFont typeface="Wingdings 3" panose="05040102010807070707" pitchFamily="18" charset="2"/>
              <a:buChar char="u"/>
              <a:defRPr sz="1600"/>
            </a:lvl2pPr>
            <a:lvl3pPr marL="504000" indent="-252000">
              <a:lnSpc>
                <a:spcPct val="100000"/>
              </a:lnSpc>
              <a:spcBef>
                <a:spcPts val="400"/>
              </a:spcBef>
              <a:buClr>
                <a:srgbClr val="B70032"/>
              </a:buClr>
              <a:buSzPct val="75000"/>
              <a:buFont typeface="Wingdings 3" panose="05040102010807070707" pitchFamily="18" charset="2"/>
              <a:buChar char="u"/>
              <a:defRPr sz="1600"/>
            </a:lvl3pPr>
            <a:lvl4pPr marL="720000" indent="-216000">
              <a:lnSpc>
                <a:spcPct val="100000"/>
              </a:lnSpc>
              <a:spcBef>
                <a:spcPts val="200"/>
              </a:spcBef>
              <a:buClr>
                <a:srgbClr val="B70032"/>
              </a:buClr>
              <a:buSzPct val="75000"/>
              <a:buFont typeface="Verdana" panose="020B0604030504040204" pitchFamily="34" charset="0"/>
              <a:buChar char="&gt;"/>
              <a:defRPr sz="1400"/>
            </a:lvl4pPr>
            <a:lvl5pPr marL="936000" indent="-216000">
              <a:lnSpc>
                <a:spcPct val="100000"/>
              </a:lnSpc>
              <a:spcBef>
                <a:spcPts val="200"/>
              </a:spcBef>
              <a:buClr>
                <a:srgbClr val="B70032"/>
              </a:buClr>
              <a:buSzPct val="75000"/>
              <a:buFont typeface="Verdana" panose="020B0604030504040204" pitchFamily="34" charset="0"/>
              <a:buChar char="&gt;"/>
              <a:defRPr sz="1400"/>
            </a:lvl5pPr>
            <a:lvl6pPr marL="1152000" indent="-216000">
              <a:lnSpc>
                <a:spcPct val="100000"/>
              </a:lnSpc>
              <a:spcBef>
                <a:spcPts val="200"/>
              </a:spcBef>
              <a:buClr>
                <a:srgbClr val="B70032"/>
              </a:buClr>
              <a:buSzPct val="75000"/>
              <a:buFont typeface="Verdana" panose="020B0604030504040204" pitchFamily="34" charset="0"/>
              <a:buChar char="&gt;"/>
              <a:defRPr sz="1400"/>
            </a:lvl6pPr>
            <a:lvl7pPr marL="1368000" indent="-216000">
              <a:lnSpc>
                <a:spcPct val="100000"/>
              </a:lnSpc>
              <a:spcBef>
                <a:spcPts val="200"/>
              </a:spcBef>
              <a:buClr>
                <a:srgbClr val="B70032"/>
              </a:buClr>
              <a:buSzPct val="75000"/>
              <a:buFont typeface="Verdana" panose="020B0604030504040204" pitchFamily="34" charset="0"/>
              <a:buChar char="&gt;"/>
              <a:defRPr sz="1400"/>
            </a:lvl7pPr>
            <a:lvl8pPr marL="1584000" indent="-216000">
              <a:lnSpc>
                <a:spcPct val="100000"/>
              </a:lnSpc>
              <a:spcBef>
                <a:spcPts val="200"/>
              </a:spcBef>
              <a:buClr>
                <a:srgbClr val="B70032"/>
              </a:buClr>
              <a:buSzPct val="75000"/>
              <a:buFont typeface="Verdana" panose="020B0604030504040204" pitchFamily="34" charset="0"/>
              <a:buChar char="&gt;"/>
              <a:defRPr sz="1200"/>
            </a:lvl8pPr>
            <a:lvl9pPr marL="1800000" indent="-216000">
              <a:lnSpc>
                <a:spcPct val="100000"/>
              </a:lnSpc>
              <a:spcBef>
                <a:spcPts val="200"/>
              </a:spcBef>
              <a:buClr>
                <a:srgbClr val="B70032"/>
              </a:buClr>
              <a:buSzPct val="75000"/>
              <a:buFont typeface="Verdana" panose="020B0604030504040204" pitchFamily="34" charset="0"/>
              <a:buChar char="&gt;"/>
              <a:defRPr sz="1200"/>
            </a:lvl9pPr>
          </a:lstStyle>
          <a:p>
            <a:endParaRPr lang="en-US" dirty="0"/>
          </a:p>
          <a:p>
            <a:pPr lvl="1"/>
            <a:r>
              <a:rPr lang="en-US" dirty="0"/>
              <a:t>Use the Coverage Menu to Disable/Enable Coverage</a:t>
            </a:r>
          </a:p>
          <a:p>
            <a:endParaRPr lang="en-US" dirty="0"/>
          </a:p>
          <a:p>
            <a:endParaRPr lang="en-US" dirty="0"/>
          </a:p>
          <a:p>
            <a:endParaRPr lang="en-US" dirty="0"/>
          </a:p>
          <a:p>
            <a:endParaRPr lang="en-US" dirty="0"/>
          </a:p>
          <a:p>
            <a:endParaRPr lang="en-US" dirty="0"/>
          </a:p>
          <a:p>
            <a:endParaRPr lang="en-US" dirty="0"/>
          </a:p>
          <a:p>
            <a:pPr lvl="1"/>
            <a:r>
              <a:rPr lang="en-US" dirty="0"/>
              <a:t>Remember the status bar at bottom of Coverage Viewer</a:t>
            </a:r>
          </a:p>
          <a:p>
            <a:endParaRPr lang="en-US" dirty="0"/>
          </a:p>
        </p:txBody>
      </p:sp>
    </p:spTree>
    <p:extLst>
      <p:ext uri="{BB962C8B-B14F-4D97-AF65-F5344CB8AC3E}">
        <p14:creationId xmlns:p14="http://schemas.microsoft.com/office/powerpoint/2010/main" val="5740775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hlinkClick r:id="" action="ppaction://customshow?id=28&amp;return=true"/>
              </a:rPr>
              <a:t>Link to Lab:  Code Coverage Basics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61FD60EC-AF6A-440A-BF8F-DC575ABB259C}"/>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3C3757AE-83EB-4CA1-96D5-8836620271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40419119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C6C4AE4-1129-4E72-BA86-D8D036328308}"/>
              </a:ext>
            </a:extLst>
          </p:cNvPr>
          <p:cNvSpPr>
            <a:spLocks noGrp="1"/>
          </p:cNvSpPr>
          <p:nvPr>
            <p:ph type="body" sz="quarter" idx="12"/>
          </p:nvPr>
        </p:nvSpPr>
        <p:spPr/>
        <p:txBody>
          <a:bodyPr/>
          <a:lstStyle/>
          <a:p>
            <a:r>
              <a:rPr lang="en-US" dirty="0"/>
              <a:t>The Cyclomatic Complexity Value Correlates to:</a:t>
            </a:r>
          </a:p>
        </p:txBody>
      </p:sp>
      <p:sp>
        <p:nvSpPr>
          <p:cNvPr id="4" name="Title 3"/>
          <p:cNvSpPr>
            <a:spLocks noGrp="1"/>
          </p:cNvSpPr>
          <p:nvPr>
            <p:ph type="title"/>
          </p:nvPr>
        </p:nvSpPr>
        <p:spPr/>
        <p:txBody>
          <a:bodyPr>
            <a:normAutofit/>
          </a:bodyPr>
          <a:lstStyle/>
          <a:p>
            <a:r>
              <a:rPr lang="en-US"/>
              <a:t>Lecture: Code Coverage Basics</a:t>
            </a:r>
            <a:endParaRPr lang="en-US" dirty="0"/>
          </a:p>
        </p:txBody>
      </p:sp>
      <p:sp>
        <p:nvSpPr>
          <p:cNvPr id="5" name="Action Button: Custom 4">
            <a:hlinkClick r:id="" action="ppaction://macro?name=Wrong" highlightClick="1"/>
          </p:cNvPr>
          <p:cNvSpPr/>
          <p:nvPr/>
        </p:nvSpPr>
        <p:spPr>
          <a:xfrm>
            <a:off x="2543176" y="16144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Correct" highlightClick="1"/>
          </p:cNvPr>
          <p:cNvSpPr/>
          <p:nvPr/>
        </p:nvSpPr>
        <p:spPr>
          <a:xfrm>
            <a:off x="2543176" y="2405064"/>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8" name="Action Button: Custom 7">
            <a:hlinkClick r:id="" action="ppaction://macro?name=Wrong" highlightClick="1"/>
          </p:cNvPr>
          <p:cNvSpPr/>
          <p:nvPr/>
        </p:nvSpPr>
        <p:spPr>
          <a:xfrm>
            <a:off x="2543176" y="4100513"/>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D</a:t>
            </a:r>
          </a:p>
        </p:txBody>
      </p:sp>
      <p:sp>
        <p:nvSpPr>
          <p:cNvPr id="10" name="TextBox 9"/>
          <p:cNvSpPr txBox="1"/>
          <p:nvPr/>
        </p:nvSpPr>
        <p:spPr>
          <a:xfrm>
            <a:off x="3543298" y="1659266"/>
            <a:ext cx="6758942" cy="461665"/>
          </a:xfrm>
          <a:prstGeom prst="rect">
            <a:avLst/>
          </a:prstGeom>
          <a:noFill/>
        </p:spPr>
        <p:txBody>
          <a:bodyPr wrap="square" rtlCol="0">
            <a:spAutoFit/>
          </a:bodyPr>
          <a:lstStyle/>
          <a:p>
            <a:r>
              <a:rPr lang="en-US" sz="2400" dirty="0"/>
              <a:t>Number of unique paths through the code</a:t>
            </a:r>
          </a:p>
        </p:txBody>
      </p:sp>
      <p:sp>
        <p:nvSpPr>
          <p:cNvPr id="11" name="TextBox 10"/>
          <p:cNvSpPr txBox="1"/>
          <p:nvPr/>
        </p:nvSpPr>
        <p:spPr>
          <a:xfrm>
            <a:off x="3543301" y="2484766"/>
            <a:ext cx="6115051" cy="461665"/>
          </a:xfrm>
          <a:prstGeom prst="rect">
            <a:avLst/>
          </a:prstGeom>
          <a:noFill/>
        </p:spPr>
        <p:txBody>
          <a:bodyPr wrap="square" rtlCol="0">
            <a:spAutoFit/>
          </a:bodyPr>
          <a:lstStyle/>
          <a:p>
            <a:r>
              <a:rPr lang="en-US" sz="2400" dirty="0"/>
              <a:t>Number of statements in the code</a:t>
            </a:r>
          </a:p>
        </p:txBody>
      </p:sp>
      <p:sp>
        <p:nvSpPr>
          <p:cNvPr id="12" name="TextBox 11"/>
          <p:cNvSpPr txBox="1"/>
          <p:nvPr/>
        </p:nvSpPr>
        <p:spPr>
          <a:xfrm>
            <a:off x="3543301" y="3310266"/>
            <a:ext cx="6115051" cy="461665"/>
          </a:xfrm>
          <a:prstGeom prst="rect">
            <a:avLst/>
          </a:prstGeom>
          <a:noFill/>
        </p:spPr>
        <p:txBody>
          <a:bodyPr wrap="square" rtlCol="0">
            <a:spAutoFit/>
          </a:bodyPr>
          <a:lstStyle/>
          <a:p>
            <a:r>
              <a:rPr lang="en-US" sz="2400" dirty="0"/>
              <a:t>Number of “if” statements</a:t>
            </a:r>
          </a:p>
        </p:txBody>
      </p:sp>
      <p:sp>
        <p:nvSpPr>
          <p:cNvPr id="13" name="TextBox 12"/>
          <p:cNvSpPr txBox="1"/>
          <p:nvPr/>
        </p:nvSpPr>
        <p:spPr>
          <a:xfrm>
            <a:off x="3543301" y="4100514"/>
            <a:ext cx="6919429" cy="461665"/>
          </a:xfrm>
          <a:prstGeom prst="rect">
            <a:avLst/>
          </a:prstGeom>
          <a:noFill/>
        </p:spPr>
        <p:txBody>
          <a:bodyPr wrap="square" rtlCol="0">
            <a:spAutoFit/>
          </a:bodyPr>
          <a:lstStyle/>
          <a:p>
            <a:r>
              <a:rPr lang="en-US" sz="2400" dirty="0"/>
              <a:t>Number of function calls made </a:t>
            </a:r>
          </a:p>
        </p:txBody>
      </p:sp>
    </p:spTree>
    <p:extLst>
      <p:ext uri="{BB962C8B-B14F-4D97-AF65-F5344CB8AC3E}">
        <p14:creationId xmlns:p14="http://schemas.microsoft.com/office/powerpoint/2010/main" val="412263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1C7C619-02B5-4CDF-B8B5-CDABB31DDBA7}"/>
              </a:ext>
            </a:extLst>
          </p:cNvPr>
          <p:cNvSpPr>
            <a:spLocks noGrp="1"/>
          </p:cNvSpPr>
          <p:nvPr>
            <p:ph type="body" sz="quarter" idx="12"/>
          </p:nvPr>
        </p:nvSpPr>
        <p:spPr/>
        <p:txBody>
          <a:bodyPr/>
          <a:lstStyle/>
          <a:p>
            <a:r>
              <a:rPr lang="en-US" dirty="0"/>
              <a:t>How does VectorCAST collect Coverage Data?</a:t>
            </a:r>
          </a:p>
        </p:txBody>
      </p:sp>
      <p:sp>
        <p:nvSpPr>
          <p:cNvPr id="4" name="Title 3"/>
          <p:cNvSpPr>
            <a:spLocks noGrp="1"/>
          </p:cNvSpPr>
          <p:nvPr>
            <p:ph type="title"/>
          </p:nvPr>
        </p:nvSpPr>
        <p:spPr/>
        <p:txBody>
          <a:bodyPr>
            <a:normAutofit/>
          </a:bodyPr>
          <a:lstStyle/>
          <a:p>
            <a:r>
              <a:rPr lang="en-US"/>
              <a:t>Lecture: Code Coverage Basics</a:t>
            </a:r>
            <a:endParaRPr lang="en-US" dirty="0"/>
          </a:p>
        </p:txBody>
      </p:sp>
      <p:sp>
        <p:nvSpPr>
          <p:cNvPr id="5" name="Action Button: Custom 4">
            <a:hlinkClick r:id="" action="ppaction://macro?name=Wrong" highlightClick="1"/>
          </p:cNvPr>
          <p:cNvSpPr/>
          <p:nvPr/>
        </p:nvSpPr>
        <p:spPr>
          <a:xfrm>
            <a:off x="2543176" y="16144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Wrong" highlightClick="1"/>
          </p:cNvPr>
          <p:cNvSpPr/>
          <p:nvPr/>
        </p:nvSpPr>
        <p:spPr>
          <a:xfrm>
            <a:off x="2543176" y="2405064"/>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8" name="Action Button: Custom 7">
            <a:hlinkClick r:id="" action="ppaction://macro?name=Correct" highlightClick="1"/>
          </p:cNvPr>
          <p:cNvSpPr/>
          <p:nvPr/>
        </p:nvSpPr>
        <p:spPr>
          <a:xfrm>
            <a:off x="2543176" y="4100513"/>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D</a:t>
            </a:r>
          </a:p>
        </p:txBody>
      </p:sp>
      <p:sp>
        <p:nvSpPr>
          <p:cNvPr id="10" name="TextBox 9"/>
          <p:cNvSpPr txBox="1"/>
          <p:nvPr/>
        </p:nvSpPr>
        <p:spPr>
          <a:xfrm>
            <a:off x="3543301" y="1659266"/>
            <a:ext cx="6115051" cy="461665"/>
          </a:xfrm>
          <a:prstGeom prst="rect">
            <a:avLst/>
          </a:prstGeom>
          <a:noFill/>
        </p:spPr>
        <p:txBody>
          <a:bodyPr wrap="square" rtlCol="0">
            <a:spAutoFit/>
          </a:bodyPr>
          <a:lstStyle/>
          <a:p>
            <a:r>
              <a:rPr lang="en-US" sz="2400" dirty="0"/>
              <a:t>Object Code Instrumentation</a:t>
            </a:r>
          </a:p>
        </p:txBody>
      </p:sp>
      <p:sp>
        <p:nvSpPr>
          <p:cNvPr id="11" name="TextBox 10"/>
          <p:cNvSpPr txBox="1"/>
          <p:nvPr/>
        </p:nvSpPr>
        <p:spPr>
          <a:xfrm>
            <a:off x="3543298" y="2484766"/>
            <a:ext cx="6572252" cy="461665"/>
          </a:xfrm>
          <a:prstGeom prst="rect">
            <a:avLst/>
          </a:prstGeom>
          <a:noFill/>
        </p:spPr>
        <p:txBody>
          <a:bodyPr wrap="square" rtlCol="0">
            <a:spAutoFit/>
          </a:bodyPr>
          <a:lstStyle/>
          <a:p>
            <a:r>
              <a:rPr lang="en-US" sz="2400" dirty="0"/>
              <a:t>Object Code Analysis</a:t>
            </a:r>
          </a:p>
        </p:txBody>
      </p:sp>
      <p:sp>
        <p:nvSpPr>
          <p:cNvPr id="12" name="TextBox 11"/>
          <p:cNvSpPr txBox="1"/>
          <p:nvPr/>
        </p:nvSpPr>
        <p:spPr>
          <a:xfrm>
            <a:off x="3543301" y="3310266"/>
            <a:ext cx="6115051" cy="461665"/>
          </a:xfrm>
          <a:prstGeom prst="rect">
            <a:avLst/>
          </a:prstGeom>
          <a:noFill/>
        </p:spPr>
        <p:txBody>
          <a:bodyPr wrap="square" rtlCol="0">
            <a:spAutoFit/>
          </a:bodyPr>
          <a:lstStyle/>
          <a:p>
            <a:r>
              <a:rPr lang="en-US" sz="2400" dirty="0"/>
              <a:t>Source Code Analysis</a:t>
            </a:r>
          </a:p>
        </p:txBody>
      </p:sp>
      <p:sp>
        <p:nvSpPr>
          <p:cNvPr id="13" name="TextBox 12"/>
          <p:cNvSpPr txBox="1"/>
          <p:nvPr/>
        </p:nvSpPr>
        <p:spPr>
          <a:xfrm>
            <a:off x="3543301" y="4100514"/>
            <a:ext cx="6115051" cy="461665"/>
          </a:xfrm>
          <a:prstGeom prst="rect">
            <a:avLst/>
          </a:prstGeom>
          <a:noFill/>
        </p:spPr>
        <p:txBody>
          <a:bodyPr wrap="square" rtlCol="0">
            <a:spAutoFit/>
          </a:bodyPr>
          <a:lstStyle/>
          <a:p>
            <a:r>
              <a:rPr lang="en-US" sz="2400" dirty="0"/>
              <a:t>Source Code Instrumentation</a:t>
            </a:r>
          </a:p>
        </p:txBody>
      </p:sp>
    </p:spTree>
    <p:extLst>
      <p:ext uri="{BB962C8B-B14F-4D97-AF65-F5344CB8AC3E}">
        <p14:creationId xmlns:p14="http://schemas.microsoft.com/office/powerpoint/2010/main" val="15377068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Test Reports and Options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3294FB0A-93BF-4038-BBD6-4FAF920BDC85}"/>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B04C14D-BBF8-4F24-A261-50984D6E77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4665183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GB" dirty="0"/>
              <a:t>High Level Project Report</a:t>
            </a:r>
          </a:p>
          <a:p>
            <a:pPr lvl="1"/>
            <a:r>
              <a:rPr lang="en-GB" dirty="0"/>
              <a:t>Individual Reports for each Test</a:t>
            </a:r>
          </a:p>
          <a:p>
            <a:pPr lvl="1"/>
            <a:r>
              <a:rPr lang="en-GB" dirty="0"/>
              <a:t>Reports that span multiple Tests</a:t>
            </a:r>
          </a:p>
          <a:p>
            <a:pPr lvl="1"/>
            <a:r>
              <a:rPr lang="en-GB" dirty="0"/>
              <a:t>Coverage Reports</a:t>
            </a:r>
          </a:p>
          <a:p>
            <a:pPr lvl="1"/>
            <a:r>
              <a:rPr lang="en-US" dirty="0"/>
              <a:t>Report Configuration Options</a:t>
            </a:r>
          </a:p>
          <a:p>
            <a:pPr lvl="1"/>
            <a:r>
              <a:rPr lang="en-GB" dirty="0"/>
              <a:t>Capturing stdout and stderr</a:t>
            </a:r>
            <a:endParaRPr lang="en-US" dirty="0"/>
          </a:p>
          <a:p>
            <a:pPr lvl="1"/>
            <a:r>
              <a:rPr lang="en-GB" dirty="0"/>
              <a:t>Controlling Data Item Printing</a:t>
            </a:r>
            <a:endParaRPr lang="en-US" dirty="0"/>
          </a:p>
          <a:p>
            <a:pPr lvl="1"/>
            <a:endParaRPr lang="en-US" dirty="0"/>
          </a:p>
          <a:p>
            <a:pPr lvl="2"/>
            <a:endParaRPr lang="en-US" dirty="0"/>
          </a:p>
        </p:txBody>
      </p:sp>
      <p:sp>
        <p:nvSpPr>
          <p:cNvPr id="2" name="Textplatzhalter 1">
            <a:extLst>
              <a:ext uri="{FF2B5EF4-FFF2-40B4-BE49-F238E27FC236}">
                <a16:creationId xmlns:a16="http://schemas.microsoft.com/office/drawing/2014/main" id="{C3B812EE-2F5D-49AA-98AE-A5F35645E510}"/>
              </a:ext>
            </a:extLst>
          </p:cNvPr>
          <p:cNvSpPr>
            <a:spLocks noGrp="1"/>
          </p:cNvSpPr>
          <p:nvPr>
            <p:ph type="body" sz="quarter" idx="12"/>
          </p:nvPr>
        </p:nvSpPr>
        <p:spPr/>
        <p:txBody>
          <a:bodyPr/>
          <a:lstStyle/>
          <a:p>
            <a:r>
              <a:rPr lang="en-US" dirty="0"/>
              <a:t>Test Report Topics</a:t>
            </a:r>
          </a:p>
        </p:txBody>
      </p:sp>
      <p:sp>
        <p:nvSpPr>
          <p:cNvPr id="3" name="Title 2"/>
          <p:cNvSpPr>
            <a:spLocks noGrp="1"/>
          </p:cNvSpPr>
          <p:nvPr>
            <p:ph type="title"/>
          </p:nvPr>
        </p:nvSpPr>
        <p:spPr/>
        <p:txBody>
          <a:bodyPr/>
          <a:lstStyle/>
          <a:p>
            <a:r>
              <a:rPr lang="en-US"/>
              <a:t>Lecture:  Test Reports and Options</a:t>
            </a:r>
            <a:endParaRPr lang="en-US" dirty="0"/>
          </a:p>
        </p:txBody>
      </p:sp>
    </p:spTree>
    <p:extLst>
      <p:ext uri="{BB962C8B-B14F-4D97-AF65-F5344CB8AC3E}">
        <p14:creationId xmlns:p14="http://schemas.microsoft.com/office/powerpoint/2010/main" val="11972642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2BDBE926-4226-4246-8740-44204DED60B3}"/>
              </a:ext>
            </a:extLst>
          </p:cNvPr>
          <p:cNvPicPr>
            <a:picLocks noGrp="1" noChangeAspect="1" noChangeArrowheads="1"/>
          </p:cNvPicPr>
          <p:nvPr>
            <p:ph sz="quarter" idx="13"/>
          </p:nvPr>
        </p:nvPicPr>
        <p:blipFill rotWithShape="1">
          <a:blip r:embed="rId4">
            <a:extLst>
              <a:ext uri="{28A0092B-C50C-407E-A947-70E740481C1C}">
                <a14:useLocalDpi xmlns:a14="http://schemas.microsoft.com/office/drawing/2010/main" val="0"/>
              </a:ext>
            </a:extLst>
          </a:blip>
          <a:srcRect/>
          <a:stretch/>
        </p:blipFill>
        <p:spPr bwMode="auto">
          <a:xfrm>
            <a:off x="2027242" y="1856739"/>
            <a:ext cx="7854932" cy="4761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platzhalter 1">
            <a:extLst>
              <a:ext uri="{FF2B5EF4-FFF2-40B4-BE49-F238E27FC236}">
                <a16:creationId xmlns:a16="http://schemas.microsoft.com/office/drawing/2014/main" id="{A5935CBD-CB10-4AAE-A1ED-BFE6B47AE948}"/>
              </a:ext>
            </a:extLst>
          </p:cNvPr>
          <p:cNvSpPr>
            <a:spLocks noGrp="1"/>
          </p:cNvSpPr>
          <p:nvPr>
            <p:ph type="body" sz="quarter" idx="12"/>
          </p:nvPr>
        </p:nvSpPr>
        <p:spPr/>
        <p:txBody>
          <a:bodyPr/>
          <a:lstStyle/>
          <a:p>
            <a:r>
              <a:rPr lang="en-US" dirty="0"/>
              <a:t>VectorCAST Project Report</a:t>
            </a:r>
          </a:p>
        </p:txBody>
      </p:sp>
      <p:sp>
        <p:nvSpPr>
          <p:cNvPr id="3" name="Title 2"/>
          <p:cNvSpPr>
            <a:spLocks noGrp="1"/>
          </p:cNvSpPr>
          <p:nvPr>
            <p:ph type="title"/>
          </p:nvPr>
        </p:nvSpPr>
        <p:spPr/>
        <p:txBody>
          <a:bodyPr/>
          <a:lstStyle/>
          <a:p>
            <a:r>
              <a:rPr lang="en-US"/>
              <a:t>Lecture:  Test Reports and Options</a:t>
            </a:r>
            <a:endParaRPr lang="en-US" dirty="0"/>
          </a:p>
        </p:txBody>
      </p:sp>
      <p:sp>
        <p:nvSpPr>
          <p:cNvPr id="4" name="TextBox 3">
            <a:extLst>
              <a:ext uri="{FF2B5EF4-FFF2-40B4-BE49-F238E27FC236}">
                <a16:creationId xmlns:a16="http://schemas.microsoft.com/office/drawing/2014/main" id="{AEC77868-54C0-49DA-B54A-C591F1060220}"/>
              </a:ext>
            </a:extLst>
          </p:cNvPr>
          <p:cNvSpPr txBox="1"/>
          <p:nvPr>
            <p:custDataLst>
              <p:tags r:id="rId1"/>
            </p:custDataLst>
          </p:nvPr>
        </p:nvSpPr>
        <p:spPr>
          <a:xfrm>
            <a:off x="876300" y="1274634"/>
            <a:ext cx="5600700" cy="914400"/>
          </a:xfrm>
          <a:prstGeom prst="rect">
            <a:avLst/>
          </a:prstGeom>
        </p:spPr>
        <p:txBody>
          <a:bodyPr vert="horz" lIns="0" tIns="0" rIns="0" bIns="0" rtlCol="0">
            <a:noAutofit/>
          </a:bodyPr>
          <a:lstStyle>
            <a:lvl1pPr marL="0" lvl="0" indent="0" defTabSz="914400" eaLnBrk="1" latinLnBrk="0" hangingPunct="1">
              <a:lnSpc>
                <a:spcPct val="100000"/>
              </a:lnSpc>
              <a:spcBef>
                <a:spcPts val="800"/>
              </a:spcBef>
              <a:buClr>
                <a:srgbClr val="B70032"/>
              </a:buClr>
              <a:buSzPct val="75000"/>
              <a:buFont typeface="Calibri" panose="020F0502020204030204" pitchFamily="34" charset="0"/>
              <a:buChar char="​"/>
              <a:defRPr sz="1600">
                <a:latin typeface="+mn-lt"/>
              </a:defRPr>
            </a:lvl1pPr>
            <a:lvl2pPr marL="252000" indent="-252000" defTabSz="914400" eaLnBrk="1" latinLnBrk="0" hangingPunct="1">
              <a:lnSpc>
                <a:spcPct val="100000"/>
              </a:lnSpc>
              <a:spcBef>
                <a:spcPts val="800"/>
              </a:spcBef>
              <a:buClr>
                <a:srgbClr val="B70032"/>
              </a:buClr>
              <a:buSzPct val="75000"/>
              <a:buFont typeface="Wingdings 3" panose="05040102010807070707" pitchFamily="18" charset="2"/>
              <a:buChar char="u"/>
              <a:defRPr sz="1600">
                <a:latin typeface="+mn-lt"/>
              </a:defRPr>
            </a:lvl2pPr>
            <a:lvl3pPr marL="504000" indent="-252000" defTabSz="914400" eaLnBrk="1" latinLnBrk="0" hangingPunct="1">
              <a:lnSpc>
                <a:spcPct val="100000"/>
              </a:lnSpc>
              <a:spcBef>
                <a:spcPts val="400"/>
              </a:spcBef>
              <a:buClr>
                <a:srgbClr val="B70032"/>
              </a:buClr>
              <a:buSzPct val="75000"/>
              <a:buFont typeface="Wingdings 3" panose="05040102010807070707" pitchFamily="18" charset="2"/>
              <a:buChar char="u"/>
              <a:defRPr sz="1600">
                <a:latin typeface="+mn-lt"/>
              </a:defRPr>
            </a:lvl3pPr>
            <a:lvl4pPr marL="720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defRPr>
            </a:lvl4pPr>
            <a:lvl5pPr marL="936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defRPr>
            </a:lvl5pPr>
            <a:lvl6pPr marL="1152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6pPr>
            <a:lvl7pPr marL="1368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7pPr>
            <a:lvl8pPr marL="1584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8pPr>
            <a:lvl9pPr marL="1800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9pPr>
          </a:lstStyle>
          <a:p>
            <a:pPr lvl="1"/>
            <a:r>
              <a:rPr lang="en-US" sz="2000" dirty="0"/>
              <a:t>Right Mouse -&gt; Reporting</a:t>
            </a:r>
          </a:p>
        </p:txBody>
      </p:sp>
    </p:spTree>
    <p:extLst>
      <p:ext uri="{BB962C8B-B14F-4D97-AF65-F5344CB8AC3E}">
        <p14:creationId xmlns:p14="http://schemas.microsoft.com/office/powerpoint/2010/main" val="5882325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5935CBD-CB10-4AAE-A1ED-BFE6B47AE948}"/>
              </a:ext>
            </a:extLst>
          </p:cNvPr>
          <p:cNvSpPr>
            <a:spLocks noGrp="1"/>
          </p:cNvSpPr>
          <p:nvPr>
            <p:ph type="body" sz="quarter" idx="12"/>
          </p:nvPr>
        </p:nvSpPr>
        <p:spPr/>
        <p:txBody>
          <a:bodyPr/>
          <a:lstStyle/>
          <a:p>
            <a:r>
              <a:rPr lang="en-US" dirty="0"/>
              <a:t>Environment Reports</a:t>
            </a:r>
          </a:p>
        </p:txBody>
      </p:sp>
      <p:sp>
        <p:nvSpPr>
          <p:cNvPr id="3" name="Title 2"/>
          <p:cNvSpPr>
            <a:spLocks noGrp="1"/>
          </p:cNvSpPr>
          <p:nvPr>
            <p:ph type="title"/>
          </p:nvPr>
        </p:nvSpPr>
        <p:spPr/>
        <p:txBody>
          <a:bodyPr/>
          <a:lstStyle/>
          <a:p>
            <a:r>
              <a:rPr lang="en-US"/>
              <a:t>Lecture:  Test Reports and Options</a:t>
            </a:r>
            <a:endParaRPr lang="en-US" dirty="0"/>
          </a:p>
        </p:txBody>
      </p:sp>
      <p:sp>
        <p:nvSpPr>
          <p:cNvPr id="4" name="TextBox 3">
            <a:extLst>
              <a:ext uri="{FF2B5EF4-FFF2-40B4-BE49-F238E27FC236}">
                <a16:creationId xmlns:a16="http://schemas.microsoft.com/office/drawing/2014/main" id="{AEC77868-54C0-49DA-B54A-C591F1060220}"/>
              </a:ext>
            </a:extLst>
          </p:cNvPr>
          <p:cNvSpPr txBox="1"/>
          <p:nvPr>
            <p:custDataLst>
              <p:tags r:id="rId1"/>
            </p:custDataLst>
          </p:nvPr>
        </p:nvSpPr>
        <p:spPr>
          <a:xfrm>
            <a:off x="876300" y="1274634"/>
            <a:ext cx="5600700" cy="914400"/>
          </a:xfrm>
          <a:prstGeom prst="rect">
            <a:avLst/>
          </a:prstGeom>
        </p:spPr>
        <p:txBody>
          <a:bodyPr vert="horz" lIns="0" tIns="0" rIns="0" bIns="0" rtlCol="0">
            <a:noAutofit/>
          </a:bodyPr>
          <a:lstStyle>
            <a:lvl1pPr marL="0" lvl="0" indent="0" defTabSz="914400" eaLnBrk="1" latinLnBrk="0" hangingPunct="1">
              <a:lnSpc>
                <a:spcPct val="100000"/>
              </a:lnSpc>
              <a:spcBef>
                <a:spcPts val="800"/>
              </a:spcBef>
              <a:buClr>
                <a:srgbClr val="B70032"/>
              </a:buClr>
              <a:buSzPct val="75000"/>
              <a:buFont typeface="Calibri" panose="020F0502020204030204" pitchFamily="34" charset="0"/>
              <a:buChar char="​"/>
              <a:defRPr sz="1600">
                <a:latin typeface="+mn-lt"/>
              </a:defRPr>
            </a:lvl1pPr>
            <a:lvl2pPr marL="252000" indent="-252000" defTabSz="914400" eaLnBrk="1" latinLnBrk="0" hangingPunct="1">
              <a:lnSpc>
                <a:spcPct val="100000"/>
              </a:lnSpc>
              <a:spcBef>
                <a:spcPts val="800"/>
              </a:spcBef>
              <a:buClr>
                <a:srgbClr val="B70032"/>
              </a:buClr>
              <a:buSzPct val="75000"/>
              <a:buFont typeface="Wingdings 3" panose="05040102010807070707" pitchFamily="18" charset="2"/>
              <a:buChar char="u"/>
              <a:defRPr sz="1600">
                <a:latin typeface="+mn-lt"/>
              </a:defRPr>
            </a:lvl2pPr>
            <a:lvl3pPr marL="504000" indent="-252000" defTabSz="914400" eaLnBrk="1" latinLnBrk="0" hangingPunct="1">
              <a:lnSpc>
                <a:spcPct val="100000"/>
              </a:lnSpc>
              <a:spcBef>
                <a:spcPts val="400"/>
              </a:spcBef>
              <a:buClr>
                <a:srgbClr val="B70032"/>
              </a:buClr>
              <a:buSzPct val="75000"/>
              <a:buFont typeface="Wingdings 3" panose="05040102010807070707" pitchFamily="18" charset="2"/>
              <a:buChar char="u"/>
              <a:defRPr sz="1600">
                <a:latin typeface="+mn-lt"/>
              </a:defRPr>
            </a:lvl3pPr>
            <a:lvl4pPr marL="720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defRPr>
            </a:lvl4pPr>
            <a:lvl5pPr marL="936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defRPr>
            </a:lvl5pPr>
            <a:lvl6pPr marL="1152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6pPr>
            <a:lvl7pPr marL="1368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7pPr>
            <a:lvl8pPr marL="1584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8pPr>
            <a:lvl9pPr marL="1800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9pPr>
          </a:lstStyle>
          <a:p>
            <a:pPr lvl="1"/>
            <a:r>
              <a:rPr lang="en-US" sz="2000" dirty="0"/>
              <a:t>Test-&gt;View</a:t>
            </a:r>
          </a:p>
        </p:txBody>
      </p:sp>
      <p:pic>
        <p:nvPicPr>
          <p:cNvPr id="8" name="Content Placeholder 7">
            <a:extLst>
              <a:ext uri="{FF2B5EF4-FFF2-40B4-BE49-F238E27FC236}">
                <a16:creationId xmlns:a16="http://schemas.microsoft.com/office/drawing/2014/main" id="{4EE72FBA-17E2-47C9-9408-092DB088F434}"/>
              </a:ext>
            </a:extLst>
          </p:cNvPr>
          <p:cNvPicPr>
            <a:picLocks noGrp="1" noChangeAspect="1"/>
          </p:cNvPicPr>
          <p:nvPr>
            <p:ph sz="quarter" idx="13"/>
          </p:nvPr>
        </p:nvPicPr>
        <p:blipFill rotWithShape="1">
          <a:blip r:embed="rId4"/>
          <a:srcRect/>
          <a:stretch/>
        </p:blipFill>
        <p:spPr>
          <a:xfrm>
            <a:off x="2692400" y="1847461"/>
            <a:ext cx="6272342" cy="4432689"/>
          </a:xfrm>
          <a:prstGeom prst="rect">
            <a:avLst/>
          </a:prstGeom>
        </p:spPr>
      </p:pic>
    </p:spTree>
    <p:extLst>
      <p:ext uri="{BB962C8B-B14F-4D97-AF65-F5344CB8AC3E}">
        <p14:creationId xmlns:p14="http://schemas.microsoft.com/office/powerpoint/2010/main" val="12564534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Test Reports are Accessed Via: Test-&gt;View Menu</a:t>
            </a:r>
          </a:p>
          <a:p>
            <a:pPr lvl="1"/>
            <a:r>
              <a:rPr lang="en-US" dirty="0"/>
              <a:t>Reports are context sensitive for selected Test Cases for:</a:t>
            </a:r>
          </a:p>
          <a:p>
            <a:pPr lvl="2"/>
            <a:r>
              <a:rPr lang="en-US" dirty="0"/>
              <a:t>Test Case Data</a:t>
            </a:r>
          </a:p>
          <a:p>
            <a:pPr lvl="2"/>
            <a:r>
              <a:rPr lang="en-US" dirty="0"/>
              <a:t>Execution Results</a:t>
            </a:r>
          </a:p>
          <a:p>
            <a:pPr lvl="2"/>
            <a:r>
              <a:rPr lang="en-US" dirty="0"/>
              <a:t>Full Report</a:t>
            </a:r>
          </a:p>
          <a:p>
            <a:endParaRPr lang="en-US" dirty="0"/>
          </a:p>
          <a:p>
            <a:pPr lvl="1"/>
            <a:r>
              <a:rPr lang="en-US" dirty="0"/>
              <a:t>All Other Reports reflect all tests regardless of selection</a:t>
            </a:r>
          </a:p>
          <a:p>
            <a:pPr lvl="1"/>
            <a:endParaRPr lang="en-US" dirty="0"/>
          </a:p>
          <a:p>
            <a:pPr lvl="1"/>
            <a:r>
              <a:rPr lang="en-US" dirty="0"/>
              <a:t>“Always use all results…” pertains to coverage checkboxes</a:t>
            </a:r>
          </a:p>
          <a:p>
            <a:endParaRPr lang="en-US" dirty="0"/>
          </a:p>
          <a:p>
            <a:endParaRPr lang="en-US" dirty="0"/>
          </a:p>
          <a:p>
            <a:endParaRPr lang="en-US" dirty="0"/>
          </a:p>
          <a:p>
            <a:endParaRPr lang="en-US" dirty="0"/>
          </a:p>
          <a:p>
            <a:pPr lvl="1"/>
            <a:endParaRPr lang="en-US" dirty="0"/>
          </a:p>
          <a:p>
            <a:pPr lvl="1"/>
            <a:endParaRPr lang="en-US" dirty="0"/>
          </a:p>
          <a:p>
            <a:pPr lvl="1"/>
            <a:endParaRPr lang="en-US" dirty="0"/>
          </a:p>
          <a:p>
            <a:pPr lvl="1"/>
            <a:endParaRPr lang="en-US" dirty="0"/>
          </a:p>
        </p:txBody>
      </p:sp>
      <p:sp>
        <p:nvSpPr>
          <p:cNvPr id="4" name="Textplatzhalter 3">
            <a:extLst>
              <a:ext uri="{FF2B5EF4-FFF2-40B4-BE49-F238E27FC236}">
                <a16:creationId xmlns:a16="http://schemas.microsoft.com/office/drawing/2014/main" id="{952F73DD-BE63-4E38-AE2B-526B27456315}"/>
              </a:ext>
            </a:extLst>
          </p:cNvPr>
          <p:cNvSpPr>
            <a:spLocks noGrp="1"/>
          </p:cNvSpPr>
          <p:nvPr>
            <p:ph type="body" sz="quarter" idx="12"/>
          </p:nvPr>
        </p:nvSpPr>
        <p:spPr/>
        <p:txBody>
          <a:bodyPr/>
          <a:lstStyle/>
          <a:p>
            <a:r>
              <a:rPr lang="en-US" dirty="0"/>
              <a:t>Test Reports Overview</a:t>
            </a:r>
          </a:p>
        </p:txBody>
      </p:sp>
      <p:sp>
        <p:nvSpPr>
          <p:cNvPr id="3" name="Title 2"/>
          <p:cNvSpPr>
            <a:spLocks noGrp="1"/>
          </p:cNvSpPr>
          <p:nvPr>
            <p:ph type="title"/>
          </p:nvPr>
        </p:nvSpPr>
        <p:spPr/>
        <p:txBody>
          <a:bodyPr/>
          <a:lstStyle/>
          <a:p>
            <a:r>
              <a:rPr lang="en-US"/>
              <a:t>Lecture:  Test Reports and Options</a:t>
            </a:r>
            <a:endParaRPr lang="en-US" dirty="0"/>
          </a:p>
        </p:txBody>
      </p:sp>
      <p:pic>
        <p:nvPicPr>
          <p:cNvPr id="5" name="Picture 4"/>
          <p:cNvPicPr>
            <a:picLocks noChangeAspect="1"/>
          </p:cNvPicPr>
          <p:nvPr/>
        </p:nvPicPr>
        <p:blipFill>
          <a:blip r:embed="rId3"/>
          <a:stretch>
            <a:fillRect/>
          </a:stretch>
        </p:blipFill>
        <p:spPr>
          <a:xfrm>
            <a:off x="7899752" y="1674000"/>
            <a:ext cx="2483222" cy="3050816"/>
          </a:xfrm>
          <a:prstGeom prst="rect">
            <a:avLst/>
          </a:prstGeom>
        </p:spPr>
      </p:pic>
    </p:spTree>
    <p:extLst>
      <p:ext uri="{BB962C8B-B14F-4D97-AF65-F5344CB8AC3E}">
        <p14:creationId xmlns:p14="http://schemas.microsoft.com/office/powerpoint/2010/main" val="416122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2"/>
            <a:r>
              <a:rPr lang="en-US" sz="2400" dirty="0"/>
              <a:t>Day 1</a:t>
            </a:r>
          </a:p>
          <a:p>
            <a:pPr lvl="4"/>
            <a:r>
              <a:rPr lang="en-US" sz="2000" dirty="0"/>
              <a:t>Core Features</a:t>
            </a:r>
          </a:p>
          <a:p>
            <a:pPr lvl="2"/>
            <a:endParaRPr lang="en-US" sz="2400" dirty="0"/>
          </a:p>
          <a:p>
            <a:pPr lvl="2"/>
            <a:r>
              <a:rPr lang="en-US" sz="2400" dirty="0"/>
              <a:t>Day 2</a:t>
            </a:r>
          </a:p>
          <a:p>
            <a:pPr lvl="4"/>
            <a:r>
              <a:rPr lang="en-US" sz="2000" dirty="0"/>
              <a:t>Core Features, Continued</a:t>
            </a:r>
          </a:p>
          <a:p>
            <a:pPr lvl="4"/>
            <a:endParaRPr lang="en-US" sz="2000" dirty="0"/>
          </a:p>
          <a:p>
            <a:pPr lvl="2"/>
            <a:r>
              <a:rPr lang="en-US" sz="2400" dirty="0"/>
              <a:t>Day 3, Optional</a:t>
            </a:r>
          </a:p>
          <a:p>
            <a:pPr lvl="4"/>
            <a:r>
              <a:rPr lang="en-US" sz="2000" dirty="0"/>
              <a:t>Advanced Topics and/or Consulting</a:t>
            </a:r>
          </a:p>
          <a:p>
            <a:pPr lvl="2"/>
            <a:endParaRPr lang="en-US" sz="2400" dirty="0"/>
          </a:p>
          <a:p>
            <a:pPr lvl="2"/>
            <a:r>
              <a:rPr lang="en-US" sz="2400" dirty="0"/>
              <a:t>Day 4, Optional</a:t>
            </a:r>
          </a:p>
          <a:p>
            <a:pPr lvl="4"/>
            <a:r>
              <a:rPr lang="en-US" sz="2000" dirty="0"/>
              <a:t>Consulting</a:t>
            </a:r>
          </a:p>
          <a:p>
            <a:pPr lvl="4"/>
            <a:endParaRPr lang="en-US" sz="2000" dirty="0"/>
          </a:p>
          <a:p>
            <a:pPr lvl="2"/>
            <a:endParaRPr lang="en-US" dirty="0"/>
          </a:p>
        </p:txBody>
      </p:sp>
      <p:sp>
        <p:nvSpPr>
          <p:cNvPr id="7" name="Textplatzhalter 6">
            <a:extLst>
              <a:ext uri="{FF2B5EF4-FFF2-40B4-BE49-F238E27FC236}">
                <a16:creationId xmlns:a16="http://schemas.microsoft.com/office/drawing/2014/main" id="{5A291494-FA66-4031-8E66-35E434B9D2C9}"/>
              </a:ext>
            </a:extLst>
          </p:cNvPr>
          <p:cNvSpPr>
            <a:spLocks noGrp="1"/>
          </p:cNvSpPr>
          <p:nvPr>
            <p:ph type="body" sz="quarter" idx="12"/>
          </p:nvPr>
        </p:nvSpPr>
        <p:spPr/>
        <p:txBody>
          <a:bodyPr/>
          <a:lstStyle/>
          <a:p>
            <a:r>
              <a:rPr lang="en-US" dirty="0"/>
              <a:t>Training Agenda</a:t>
            </a:r>
          </a:p>
        </p:txBody>
      </p:sp>
      <p:sp>
        <p:nvSpPr>
          <p:cNvPr id="3" name="Title 2"/>
          <p:cNvSpPr>
            <a:spLocks noGrp="1"/>
          </p:cNvSpPr>
          <p:nvPr>
            <p:ph type="title"/>
          </p:nvPr>
        </p:nvSpPr>
        <p:spPr/>
        <p:txBody>
          <a:bodyPr/>
          <a:lstStyle/>
          <a:p>
            <a:r>
              <a:rPr lang="en-US"/>
              <a:t>Unit Testing Overview</a:t>
            </a:r>
            <a:endParaRPr lang="en-US" dirty="0"/>
          </a:p>
        </p:txBody>
      </p:sp>
    </p:spTree>
    <p:extLst>
      <p:ext uri="{BB962C8B-B14F-4D97-AF65-F5344CB8AC3E}">
        <p14:creationId xmlns:p14="http://schemas.microsoft.com/office/powerpoint/2010/main" val="406787928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Each Report has a Table of Contents with Hyperlinked Sections</a:t>
            </a:r>
          </a:p>
          <a:p>
            <a:endParaRPr lang="en-US" dirty="0"/>
          </a:p>
          <a:p>
            <a:endParaRPr lang="en-US" dirty="0"/>
          </a:p>
          <a:p>
            <a:endParaRPr lang="en-US" dirty="0"/>
          </a:p>
          <a:p>
            <a:endParaRPr lang="en-US" dirty="0"/>
          </a:p>
          <a:p>
            <a:pPr lvl="1"/>
            <a:endParaRPr lang="en-US" dirty="0"/>
          </a:p>
          <a:p>
            <a:pPr lvl="1"/>
            <a:endParaRPr lang="en-US" dirty="0"/>
          </a:p>
          <a:p>
            <a:pPr lvl="1"/>
            <a:endParaRPr lang="en-US" dirty="0"/>
          </a:p>
          <a:p>
            <a:pPr lvl="1"/>
            <a:endParaRPr lang="en-US" dirty="0"/>
          </a:p>
        </p:txBody>
      </p:sp>
      <p:sp>
        <p:nvSpPr>
          <p:cNvPr id="4" name="Textplatzhalter 3">
            <a:extLst>
              <a:ext uri="{FF2B5EF4-FFF2-40B4-BE49-F238E27FC236}">
                <a16:creationId xmlns:a16="http://schemas.microsoft.com/office/drawing/2014/main" id="{952F73DD-BE63-4E38-AE2B-526B27456315}"/>
              </a:ext>
            </a:extLst>
          </p:cNvPr>
          <p:cNvSpPr>
            <a:spLocks noGrp="1"/>
          </p:cNvSpPr>
          <p:nvPr>
            <p:ph type="body" sz="quarter" idx="12"/>
          </p:nvPr>
        </p:nvSpPr>
        <p:spPr/>
        <p:txBody>
          <a:bodyPr/>
          <a:lstStyle/>
          <a:p>
            <a:r>
              <a:rPr lang="en-US" dirty="0"/>
              <a:t>Test Reports Overview</a:t>
            </a:r>
          </a:p>
        </p:txBody>
      </p:sp>
      <p:sp>
        <p:nvSpPr>
          <p:cNvPr id="3" name="Title 2"/>
          <p:cNvSpPr>
            <a:spLocks noGrp="1"/>
          </p:cNvSpPr>
          <p:nvPr>
            <p:ph type="title"/>
          </p:nvPr>
        </p:nvSpPr>
        <p:spPr/>
        <p:txBody>
          <a:bodyPr/>
          <a:lstStyle/>
          <a:p>
            <a:r>
              <a:rPr lang="en-US"/>
              <a:t>Lecture:  Test Reports and Options</a:t>
            </a:r>
            <a:endParaRPr lang="en-US" dirty="0"/>
          </a:p>
        </p:txBody>
      </p:sp>
      <p:pic>
        <p:nvPicPr>
          <p:cNvPr id="6" name="Picture 5">
            <a:extLst>
              <a:ext uri="{FF2B5EF4-FFF2-40B4-BE49-F238E27FC236}">
                <a16:creationId xmlns:a16="http://schemas.microsoft.com/office/drawing/2014/main" id="{963B5745-E833-486F-A8F9-5BF7BD242140}"/>
              </a:ext>
            </a:extLst>
          </p:cNvPr>
          <p:cNvPicPr>
            <a:picLocks noChangeAspect="1"/>
          </p:cNvPicPr>
          <p:nvPr/>
        </p:nvPicPr>
        <p:blipFill>
          <a:blip r:embed="rId3"/>
          <a:stretch>
            <a:fillRect/>
          </a:stretch>
        </p:blipFill>
        <p:spPr>
          <a:xfrm>
            <a:off x="1722470" y="1674000"/>
            <a:ext cx="7373855" cy="4597199"/>
          </a:xfrm>
          <a:prstGeom prst="rect">
            <a:avLst/>
          </a:prstGeom>
        </p:spPr>
      </p:pic>
    </p:spTree>
    <p:extLst>
      <p:ext uri="{BB962C8B-B14F-4D97-AF65-F5344CB8AC3E}">
        <p14:creationId xmlns:p14="http://schemas.microsoft.com/office/powerpoint/2010/main" val="29046947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rotWithShape="1">
          <a:blip r:embed="rId3"/>
          <a:srcRect/>
          <a:stretch/>
        </p:blipFill>
        <p:spPr>
          <a:xfrm>
            <a:off x="6343050" y="1255713"/>
            <a:ext cx="4669098" cy="5219700"/>
          </a:xfrm>
          <a:prstGeom prst="rect">
            <a:avLst/>
          </a:prstGeom>
        </p:spPr>
      </p:pic>
      <p:sp>
        <p:nvSpPr>
          <p:cNvPr id="2" name="Textplatzhalter 1">
            <a:extLst>
              <a:ext uri="{FF2B5EF4-FFF2-40B4-BE49-F238E27FC236}">
                <a16:creationId xmlns:a16="http://schemas.microsoft.com/office/drawing/2014/main" id="{737ACBD6-6FBD-439F-B031-88D21B6B695E}"/>
              </a:ext>
            </a:extLst>
          </p:cNvPr>
          <p:cNvSpPr>
            <a:spLocks noGrp="1"/>
          </p:cNvSpPr>
          <p:nvPr>
            <p:ph type="body" sz="quarter" idx="12"/>
          </p:nvPr>
        </p:nvSpPr>
        <p:spPr/>
        <p:txBody>
          <a:bodyPr/>
          <a:lstStyle/>
          <a:p>
            <a:r>
              <a:rPr lang="en-US" dirty="0"/>
              <a:t>Report Configuration Options</a:t>
            </a:r>
          </a:p>
        </p:txBody>
      </p:sp>
      <p:sp>
        <p:nvSpPr>
          <p:cNvPr id="3" name="Title 2"/>
          <p:cNvSpPr>
            <a:spLocks noGrp="1"/>
          </p:cNvSpPr>
          <p:nvPr>
            <p:ph type="title"/>
          </p:nvPr>
        </p:nvSpPr>
        <p:spPr/>
        <p:txBody>
          <a:bodyPr/>
          <a:lstStyle/>
          <a:p>
            <a:r>
              <a:rPr lang="en-US"/>
              <a:t>Lecture:  Test Reports and Options</a:t>
            </a:r>
            <a:endParaRPr lang="en-US" dirty="0"/>
          </a:p>
        </p:txBody>
      </p:sp>
      <p:sp>
        <p:nvSpPr>
          <p:cNvPr id="6" name="TextBox 5">
            <a:extLst>
              <a:ext uri="{FF2B5EF4-FFF2-40B4-BE49-F238E27FC236}">
                <a16:creationId xmlns:a16="http://schemas.microsoft.com/office/drawing/2014/main" id="{2B66E5AC-0A0E-4258-BF5D-57006553C00F}"/>
              </a:ext>
            </a:extLst>
          </p:cNvPr>
          <p:cNvSpPr txBox="1"/>
          <p:nvPr/>
        </p:nvSpPr>
        <p:spPr>
          <a:xfrm>
            <a:off x="895739" y="1604865"/>
            <a:ext cx="4953212" cy="4441372"/>
          </a:xfrm>
          <a:prstGeom prst="rect">
            <a:avLst/>
          </a:prstGeom>
          <a:noFill/>
        </p:spPr>
        <p:txBody>
          <a:bodyPr wrap="square" lIns="0" tIns="0" rIns="0" bIns="0" rtlCol="0">
            <a:noAutofit/>
          </a:bodyPr>
          <a:lstStyle/>
          <a:p>
            <a:pPr algn="l"/>
            <a:endParaRPr lang="en-US" sz="1600" dirty="0"/>
          </a:p>
          <a:p>
            <a:pPr marL="285750" indent="-285750" algn="l">
              <a:buFont typeface="Wingdings" panose="05000000000000000000" pitchFamily="2" charset="2"/>
              <a:buChar char="Ø"/>
            </a:pPr>
            <a:r>
              <a:rPr lang="en-US" sz="1600" dirty="0"/>
              <a:t>Tools-&gt;Options-&gt;Report</a:t>
            </a:r>
          </a:p>
          <a:p>
            <a:pPr marL="285750" indent="-285750" algn="l">
              <a:buFont typeface="Wingdings" panose="05000000000000000000" pitchFamily="2" charset="2"/>
              <a:buChar char="Ø"/>
            </a:pPr>
            <a:endParaRPr lang="en-US" sz="1600" dirty="0"/>
          </a:p>
          <a:p>
            <a:pPr marL="285750" indent="-285750" algn="l">
              <a:buFont typeface="Wingdings" panose="05000000000000000000" pitchFamily="2" charset="2"/>
              <a:buChar char="Ø"/>
            </a:pPr>
            <a:r>
              <a:rPr lang="en-US" sz="1600" dirty="0"/>
              <a:t>Applies to all Tests in this Environment</a:t>
            </a:r>
          </a:p>
          <a:p>
            <a:pPr marL="285750" indent="-285750" algn="l">
              <a:buFont typeface="Wingdings" panose="05000000000000000000" pitchFamily="2" charset="2"/>
              <a:buChar char="Ø"/>
            </a:pPr>
            <a:endParaRPr lang="en-US" sz="1600" dirty="0"/>
          </a:p>
          <a:p>
            <a:pPr marL="285750" indent="-285750" algn="l">
              <a:buFont typeface="Wingdings" panose="05000000000000000000" pitchFamily="2" charset="2"/>
              <a:buChar char="Ø"/>
            </a:pPr>
            <a:r>
              <a:rPr lang="en-US" sz="1600" dirty="0"/>
              <a:t>Some options can be overridden in individual Test Cases</a:t>
            </a:r>
          </a:p>
        </p:txBody>
      </p:sp>
      <p:pic>
        <p:nvPicPr>
          <p:cNvPr id="4" name="Picture 3">
            <a:extLst>
              <a:ext uri="{FF2B5EF4-FFF2-40B4-BE49-F238E27FC236}">
                <a16:creationId xmlns:a16="http://schemas.microsoft.com/office/drawing/2014/main" id="{84565EAF-0B3E-4D86-A0FC-F66DC7FC046B}"/>
              </a:ext>
            </a:extLst>
          </p:cNvPr>
          <p:cNvPicPr>
            <a:picLocks noChangeAspect="1"/>
          </p:cNvPicPr>
          <p:nvPr/>
        </p:nvPicPr>
        <p:blipFill>
          <a:blip r:embed="rId4"/>
          <a:stretch>
            <a:fillRect/>
          </a:stretch>
        </p:blipFill>
        <p:spPr>
          <a:xfrm>
            <a:off x="3193305" y="4383249"/>
            <a:ext cx="2371725" cy="666750"/>
          </a:xfrm>
          <a:prstGeom prst="rect">
            <a:avLst/>
          </a:prstGeom>
        </p:spPr>
      </p:pic>
      <p:pic>
        <p:nvPicPr>
          <p:cNvPr id="7" name="Picture 6">
            <a:extLst>
              <a:ext uri="{FF2B5EF4-FFF2-40B4-BE49-F238E27FC236}">
                <a16:creationId xmlns:a16="http://schemas.microsoft.com/office/drawing/2014/main" id="{BBA9A528-AA8D-46D0-BEE2-B199B63CFA61}"/>
              </a:ext>
            </a:extLst>
          </p:cNvPr>
          <p:cNvPicPr>
            <a:picLocks noChangeAspect="1"/>
          </p:cNvPicPr>
          <p:nvPr/>
        </p:nvPicPr>
        <p:blipFill>
          <a:blip r:embed="rId5"/>
          <a:stretch>
            <a:fillRect/>
          </a:stretch>
        </p:blipFill>
        <p:spPr>
          <a:xfrm>
            <a:off x="1046276" y="5253135"/>
            <a:ext cx="1885772" cy="581025"/>
          </a:xfrm>
          <a:prstGeom prst="rect">
            <a:avLst/>
          </a:prstGeom>
        </p:spPr>
      </p:pic>
    </p:spTree>
    <p:extLst>
      <p:ext uri="{BB962C8B-B14F-4D97-AF65-F5344CB8AC3E}">
        <p14:creationId xmlns:p14="http://schemas.microsoft.com/office/powerpoint/2010/main" val="19849935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37ACBD6-6FBD-439F-B031-88D21B6B695E}"/>
              </a:ext>
            </a:extLst>
          </p:cNvPr>
          <p:cNvSpPr>
            <a:spLocks noGrp="1"/>
          </p:cNvSpPr>
          <p:nvPr>
            <p:ph type="body" sz="quarter" idx="12"/>
          </p:nvPr>
        </p:nvSpPr>
        <p:spPr/>
        <p:txBody>
          <a:bodyPr/>
          <a:lstStyle/>
          <a:p>
            <a:r>
              <a:rPr lang="en-US" dirty="0"/>
              <a:t>Test Case Data Report</a:t>
            </a:r>
          </a:p>
        </p:txBody>
      </p:sp>
      <p:sp>
        <p:nvSpPr>
          <p:cNvPr id="3" name="Title 2"/>
          <p:cNvSpPr>
            <a:spLocks noGrp="1"/>
          </p:cNvSpPr>
          <p:nvPr>
            <p:ph type="title"/>
          </p:nvPr>
        </p:nvSpPr>
        <p:spPr/>
        <p:txBody>
          <a:bodyPr/>
          <a:lstStyle/>
          <a:p>
            <a:r>
              <a:rPr lang="en-US"/>
              <a:t>Lecture:  Test Reports and Options</a:t>
            </a:r>
            <a:endParaRPr lang="en-US" dirty="0"/>
          </a:p>
        </p:txBody>
      </p:sp>
      <p:sp>
        <p:nvSpPr>
          <p:cNvPr id="6" name="TextBox 5">
            <a:extLst>
              <a:ext uri="{FF2B5EF4-FFF2-40B4-BE49-F238E27FC236}">
                <a16:creationId xmlns:a16="http://schemas.microsoft.com/office/drawing/2014/main" id="{2B66E5AC-0A0E-4258-BF5D-57006553C00F}"/>
              </a:ext>
            </a:extLst>
          </p:cNvPr>
          <p:cNvSpPr txBox="1"/>
          <p:nvPr/>
        </p:nvSpPr>
        <p:spPr>
          <a:xfrm>
            <a:off x="895739" y="1604865"/>
            <a:ext cx="4953212" cy="4441372"/>
          </a:xfrm>
          <a:prstGeom prst="rect">
            <a:avLst/>
          </a:prstGeom>
          <a:noFill/>
        </p:spPr>
        <p:txBody>
          <a:bodyPr wrap="square" lIns="0" tIns="0" rIns="0" bIns="0" rtlCol="0">
            <a:noAutofit/>
          </a:bodyPr>
          <a:lstStyle/>
          <a:p>
            <a:pPr algn="l"/>
            <a:endParaRPr lang="en-US" sz="1600" dirty="0"/>
          </a:p>
          <a:p>
            <a:pPr marL="285750" indent="-285750" algn="l">
              <a:buFont typeface="Wingdings" panose="05000000000000000000" pitchFamily="2" charset="2"/>
              <a:buChar char="Ø"/>
            </a:pPr>
            <a:r>
              <a:rPr lang="en-US" sz="1600" dirty="0"/>
              <a:t>Shows all Input and Expected Values for Globals and Input Parameters on both the FUT &amp; Stubs</a:t>
            </a:r>
          </a:p>
          <a:p>
            <a:pPr marL="285750" indent="-285750" algn="l">
              <a:buFont typeface="Wingdings" panose="05000000000000000000" pitchFamily="2" charset="2"/>
              <a:buChar char="Ø"/>
            </a:pPr>
            <a:endParaRPr lang="en-US" sz="1600" dirty="0"/>
          </a:p>
        </p:txBody>
      </p:sp>
      <p:pic>
        <p:nvPicPr>
          <p:cNvPr id="8" name="Content Placeholder 7">
            <a:extLst>
              <a:ext uri="{FF2B5EF4-FFF2-40B4-BE49-F238E27FC236}">
                <a16:creationId xmlns:a16="http://schemas.microsoft.com/office/drawing/2014/main" id="{8001B4DF-5DAE-4528-BC76-C8AC0A41735C}"/>
              </a:ext>
            </a:extLst>
          </p:cNvPr>
          <p:cNvPicPr>
            <a:picLocks noGrp="1" noChangeAspect="1"/>
          </p:cNvPicPr>
          <p:nvPr>
            <p:ph sz="quarter" idx="13"/>
          </p:nvPr>
        </p:nvPicPr>
        <p:blipFill rotWithShape="1">
          <a:blip r:embed="rId3"/>
          <a:srcRect/>
          <a:stretch/>
        </p:blipFill>
        <p:spPr>
          <a:xfrm>
            <a:off x="6649455" y="1270000"/>
            <a:ext cx="4646806" cy="5219700"/>
          </a:xfrm>
          <a:prstGeom prst="rect">
            <a:avLst/>
          </a:prstGeom>
        </p:spPr>
      </p:pic>
    </p:spTree>
    <p:extLst>
      <p:ext uri="{BB962C8B-B14F-4D97-AF65-F5344CB8AC3E}">
        <p14:creationId xmlns:p14="http://schemas.microsoft.com/office/powerpoint/2010/main" val="11211431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37ACBD6-6FBD-439F-B031-88D21B6B695E}"/>
              </a:ext>
            </a:extLst>
          </p:cNvPr>
          <p:cNvSpPr>
            <a:spLocks noGrp="1"/>
          </p:cNvSpPr>
          <p:nvPr>
            <p:ph type="body" sz="quarter" idx="12"/>
          </p:nvPr>
        </p:nvSpPr>
        <p:spPr/>
        <p:txBody>
          <a:bodyPr/>
          <a:lstStyle/>
          <a:p>
            <a:r>
              <a:rPr lang="en-US" dirty="0"/>
              <a:t>Test Case Execution Report</a:t>
            </a:r>
          </a:p>
        </p:txBody>
      </p:sp>
      <p:sp>
        <p:nvSpPr>
          <p:cNvPr id="4" name="Content Placeholder 3">
            <a:extLst>
              <a:ext uri="{FF2B5EF4-FFF2-40B4-BE49-F238E27FC236}">
                <a16:creationId xmlns:a16="http://schemas.microsoft.com/office/drawing/2014/main" id="{2D88B03E-4238-4020-89D8-D43B9AE25D96}"/>
              </a:ext>
            </a:extLst>
          </p:cNvPr>
          <p:cNvSpPr>
            <a:spLocks noGrp="1"/>
          </p:cNvSpPr>
          <p:nvPr>
            <p:ph sz="quarter" idx="13"/>
          </p:nvPr>
        </p:nvSpPr>
        <p:spPr/>
        <p:txBody>
          <a:bodyPr/>
          <a:lstStyle/>
          <a:p>
            <a:endParaRPr lang="en-US" dirty="0"/>
          </a:p>
        </p:txBody>
      </p:sp>
      <p:sp>
        <p:nvSpPr>
          <p:cNvPr id="3" name="Title 2"/>
          <p:cNvSpPr>
            <a:spLocks noGrp="1"/>
          </p:cNvSpPr>
          <p:nvPr>
            <p:ph type="title"/>
          </p:nvPr>
        </p:nvSpPr>
        <p:spPr/>
        <p:txBody>
          <a:bodyPr/>
          <a:lstStyle/>
          <a:p>
            <a:r>
              <a:rPr lang="en-US"/>
              <a:t>Lecture:  Test Reports and Options</a:t>
            </a:r>
            <a:endParaRPr lang="en-US" dirty="0"/>
          </a:p>
        </p:txBody>
      </p:sp>
      <p:sp>
        <p:nvSpPr>
          <p:cNvPr id="6" name="TextBox 5">
            <a:extLst>
              <a:ext uri="{FF2B5EF4-FFF2-40B4-BE49-F238E27FC236}">
                <a16:creationId xmlns:a16="http://schemas.microsoft.com/office/drawing/2014/main" id="{2B66E5AC-0A0E-4258-BF5D-57006553C00F}"/>
              </a:ext>
            </a:extLst>
          </p:cNvPr>
          <p:cNvSpPr txBox="1"/>
          <p:nvPr/>
        </p:nvSpPr>
        <p:spPr>
          <a:xfrm>
            <a:off x="895739" y="1604865"/>
            <a:ext cx="4953212" cy="4441372"/>
          </a:xfrm>
          <a:prstGeom prst="rect">
            <a:avLst/>
          </a:prstGeom>
          <a:noFill/>
        </p:spPr>
        <p:txBody>
          <a:bodyPr wrap="square" lIns="0" tIns="0" rIns="0" bIns="0" rtlCol="0">
            <a:noAutofit/>
          </a:bodyPr>
          <a:lstStyle/>
          <a:p>
            <a:pPr algn="l"/>
            <a:endParaRPr lang="en-US" sz="1600" dirty="0"/>
          </a:p>
          <a:p>
            <a:pPr marL="285750" indent="-285750" algn="l">
              <a:buFont typeface="Wingdings" panose="05000000000000000000" pitchFamily="2" charset="2"/>
              <a:buChar char="Ø"/>
            </a:pPr>
            <a:r>
              <a:rPr lang="en-US" sz="1600" dirty="0"/>
              <a:t>Execution Report for all selected tests</a:t>
            </a:r>
          </a:p>
          <a:p>
            <a:pPr algn="l"/>
            <a:r>
              <a:rPr lang="en-US" sz="1600" dirty="0"/>
              <a:t> </a:t>
            </a:r>
          </a:p>
          <a:p>
            <a:pPr marL="285750" indent="-285750" algn="l">
              <a:buFont typeface="Wingdings" panose="05000000000000000000" pitchFamily="2" charset="2"/>
              <a:buChar char="Ø"/>
            </a:pPr>
            <a:r>
              <a:rPr lang="en-US" sz="1600" dirty="0"/>
              <a:t>Shows Event and Data flow through the entire Test</a:t>
            </a:r>
          </a:p>
          <a:p>
            <a:pPr algn="l"/>
            <a:endParaRPr lang="en-US" sz="1600" dirty="0"/>
          </a:p>
          <a:p>
            <a:pPr marL="285750" indent="-285750">
              <a:buFont typeface="Wingdings" panose="05000000000000000000" pitchFamily="2" charset="2"/>
              <a:buChar char="Ø"/>
            </a:pPr>
            <a:r>
              <a:rPr lang="en-US" sz="1600" dirty="0"/>
              <a:t>Same Report as “Execution Results Tab”</a:t>
            </a:r>
          </a:p>
          <a:p>
            <a:pPr marL="285750" indent="-285750" algn="l">
              <a:buFont typeface="Wingdings" panose="05000000000000000000" pitchFamily="2" charset="2"/>
              <a:buChar char="Ø"/>
            </a:pPr>
            <a:endParaRPr lang="en-US" sz="1600" dirty="0"/>
          </a:p>
          <a:p>
            <a:pPr marL="285750" indent="-285750" algn="l">
              <a:buFont typeface="Wingdings" panose="05000000000000000000" pitchFamily="2" charset="2"/>
              <a:buChar char="Ø"/>
            </a:pPr>
            <a:endParaRPr lang="en-US" sz="1600" dirty="0"/>
          </a:p>
        </p:txBody>
      </p:sp>
      <p:pic>
        <p:nvPicPr>
          <p:cNvPr id="7" name="Picture 6">
            <a:extLst>
              <a:ext uri="{FF2B5EF4-FFF2-40B4-BE49-F238E27FC236}">
                <a16:creationId xmlns:a16="http://schemas.microsoft.com/office/drawing/2014/main" id="{00EEDCD4-A951-4226-BC2B-C574E39564AE}"/>
              </a:ext>
            </a:extLst>
          </p:cNvPr>
          <p:cNvPicPr>
            <a:picLocks noChangeAspect="1"/>
          </p:cNvPicPr>
          <p:nvPr/>
        </p:nvPicPr>
        <p:blipFill>
          <a:blip r:embed="rId3"/>
          <a:stretch>
            <a:fillRect/>
          </a:stretch>
        </p:blipFill>
        <p:spPr>
          <a:xfrm>
            <a:off x="6078690" y="1159787"/>
            <a:ext cx="4390257" cy="5320213"/>
          </a:xfrm>
          <a:prstGeom prst="rect">
            <a:avLst/>
          </a:prstGeom>
        </p:spPr>
      </p:pic>
    </p:spTree>
    <p:extLst>
      <p:ext uri="{BB962C8B-B14F-4D97-AF65-F5344CB8AC3E}">
        <p14:creationId xmlns:p14="http://schemas.microsoft.com/office/powerpoint/2010/main" val="28640637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37ACBD6-6FBD-439F-B031-88D21B6B695E}"/>
              </a:ext>
            </a:extLst>
          </p:cNvPr>
          <p:cNvSpPr>
            <a:spLocks noGrp="1"/>
          </p:cNvSpPr>
          <p:nvPr>
            <p:ph type="body" sz="quarter" idx="12"/>
          </p:nvPr>
        </p:nvSpPr>
        <p:spPr/>
        <p:txBody>
          <a:bodyPr/>
          <a:lstStyle/>
          <a:p>
            <a:r>
              <a:rPr lang="en-US" dirty="0"/>
              <a:t>Full Report</a:t>
            </a:r>
          </a:p>
        </p:txBody>
      </p:sp>
      <p:sp>
        <p:nvSpPr>
          <p:cNvPr id="3" name="Title 2"/>
          <p:cNvSpPr>
            <a:spLocks noGrp="1"/>
          </p:cNvSpPr>
          <p:nvPr>
            <p:ph type="title"/>
          </p:nvPr>
        </p:nvSpPr>
        <p:spPr/>
        <p:txBody>
          <a:bodyPr/>
          <a:lstStyle/>
          <a:p>
            <a:r>
              <a:rPr lang="en-US"/>
              <a:t>Lecture:  Test Reports and Options</a:t>
            </a:r>
            <a:endParaRPr lang="en-US" dirty="0"/>
          </a:p>
        </p:txBody>
      </p:sp>
      <p:sp>
        <p:nvSpPr>
          <p:cNvPr id="6" name="TextBox 5">
            <a:extLst>
              <a:ext uri="{FF2B5EF4-FFF2-40B4-BE49-F238E27FC236}">
                <a16:creationId xmlns:a16="http://schemas.microsoft.com/office/drawing/2014/main" id="{2B66E5AC-0A0E-4258-BF5D-57006553C00F}"/>
              </a:ext>
            </a:extLst>
          </p:cNvPr>
          <p:cNvSpPr txBox="1"/>
          <p:nvPr/>
        </p:nvSpPr>
        <p:spPr>
          <a:xfrm>
            <a:off x="895739" y="1604865"/>
            <a:ext cx="4953212" cy="4441372"/>
          </a:xfrm>
          <a:prstGeom prst="rect">
            <a:avLst/>
          </a:prstGeom>
          <a:noFill/>
        </p:spPr>
        <p:txBody>
          <a:bodyPr wrap="square" lIns="0" tIns="0" rIns="0" bIns="0" rtlCol="0">
            <a:noAutofit/>
          </a:bodyPr>
          <a:lstStyle/>
          <a:p>
            <a:pPr algn="l"/>
            <a:endParaRPr lang="en-US" sz="1600" dirty="0"/>
          </a:p>
          <a:p>
            <a:pPr marL="285750" indent="-285750" algn="l">
              <a:buFont typeface="Wingdings" panose="05000000000000000000" pitchFamily="2" charset="2"/>
              <a:buChar char="Ø"/>
            </a:pPr>
            <a:r>
              <a:rPr lang="en-US" sz="1600" dirty="0"/>
              <a:t>Shows everything related to the selected Tests</a:t>
            </a:r>
          </a:p>
          <a:p>
            <a:pPr marL="285750" indent="-285750" algn="l">
              <a:buFont typeface="Wingdings" panose="05000000000000000000" pitchFamily="2" charset="2"/>
              <a:buChar char="Ø"/>
            </a:pPr>
            <a:r>
              <a:rPr lang="en-US" sz="1600" dirty="0"/>
              <a:t>Note that the Contents are Hyperlinked</a:t>
            </a:r>
          </a:p>
          <a:p>
            <a:pPr marL="285750" indent="-285750" algn="l">
              <a:buFont typeface="Wingdings" panose="05000000000000000000" pitchFamily="2" charset="2"/>
              <a:buChar char="Ø"/>
            </a:pPr>
            <a:endParaRPr lang="en-US" sz="1600" dirty="0"/>
          </a:p>
        </p:txBody>
      </p:sp>
      <p:pic>
        <p:nvPicPr>
          <p:cNvPr id="4" name="Content Placeholder 3">
            <a:extLst>
              <a:ext uri="{FF2B5EF4-FFF2-40B4-BE49-F238E27FC236}">
                <a16:creationId xmlns:a16="http://schemas.microsoft.com/office/drawing/2014/main" id="{FB01AF03-15EA-4C08-A871-7FBCA4B94FFF}"/>
              </a:ext>
            </a:extLst>
          </p:cNvPr>
          <p:cNvPicPr>
            <a:picLocks noGrp="1" noChangeAspect="1"/>
          </p:cNvPicPr>
          <p:nvPr>
            <p:ph sz="quarter" idx="13"/>
          </p:nvPr>
        </p:nvPicPr>
        <p:blipFill rotWithShape="1">
          <a:blip r:embed="rId3"/>
          <a:srcRect/>
          <a:stretch/>
        </p:blipFill>
        <p:spPr>
          <a:xfrm>
            <a:off x="6096000" y="1341907"/>
            <a:ext cx="5300373" cy="4967288"/>
          </a:xfrm>
          <a:prstGeom prst="rect">
            <a:avLst/>
          </a:prstGeom>
        </p:spPr>
      </p:pic>
    </p:spTree>
    <p:extLst>
      <p:ext uri="{BB962C8B-B14F-4D97-AF65-F5344CB8AC3E}">
        <p14:creationId xmlns:p14="http://schemas.microsoft.com/office/powerpoint/2010/main" val="5829520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37ACBD6-6FBD-439F-B031-88D21B6B695E}"/>
              </a:ext>
            </a:extLst>
          </p:cNvPr>
          <p:cNvSpPr>
            <a:spLocks noGrp="1"/>
          </p:cNvSpPr>
          <p:nvPr>
            <p:ph type="body" sz="quarter" idx="12"/>
          </p:nvPr>
        </p:nvSpPr>
        <p:spPr/>
        <p:txBody>
          <a:bodyPr/>
          <a:lstStyle/>
          <a:p>
            <a:r>
              <a:rPr lang="en-US" dirty="0"/>
              <a:t>Test Case Management Report</a:t>
            </a:r>
          </a:p>
        </p:txBody>
      </p:sp>
      <p:sp>
        <p:nvSpPr>
          <p:cNvPr id="3" name="Title 2"/>
          <p:cNvSpPr>
            <a:spLocks noGrp="1"/>
          </p:cNvSpPr>
          <p:nvPr>
            <p:ph type="title"/>
          </p:nvPr>
        </p:nvSpPr>
        <p:spPr/>
        <p:txBody>
          <a:bodyPr/>
          <a:lstStyle/>
          <a:p>
            <a:r>
              <a:rPr lang="en-US"/>
              <a:t>Lecture:  Test Reports and Options</a:t>
            </a:r>
            <a:endParaRPr lang="en-US" dirty="0"/>
          </a:p>
        </p:txBody>
      </p:sp>
      <p:sp>
        <p:nvSpPr>
          <p:cNvPr id="6" name="TextBox 5">
            <a:extLst>
              <a:ext uri="{FF2B5EF4-FFF2-40B4-BE49-F238E27FC236}">
                <a16:creationId xmlns:a16="http://schemas.microsoft.com/office/drawing/2014/main" id="{2B66E5AC-0A0E-4258-BF5D-57006553C00F}"/>
              </a:ext>
            </a:extLst>
          </p:cNvPr>
          <p:cNvSpPr txBox="1"/>
          <p:nvPr/>
        </p:nvSpPr>
        <p:spPr>
          <a:xfrm>
            <a:off x="895739" y="1604865"/>
            <a:ext cx="3601616" cy="4441372"/>
          </a:xfrm>
          <a:prstGeom prst="rect">
            <a:avLst/>
          </a:prstGeom>
          <a:noFill/>
        </p:spPr>
        <p:txBody>
          <a:bodyPr wrap="square" lIns="0" tIns="0" rIns="0" bIns="0" rtlCol="0">
            <a:noAutofit/>
          </a:bodyPr>
          <a:lstStyle/>
          <a:p>
            <a:pPr algn="l"/>
            <a:endParaRPr lang="en-US" sz="1600" dirty="0"/>
          </a:p>
          <a:p>
            <a:pPr marL="285750" indent="-285750" algn="l">
              <a:buFont typeface="Wingdings" panose="05000000000000000000" pitchFamily="2" charset="2"/>
              <a:buChar char="Ø"/>
            </a:pPr>
            <a:r>
              <a:rPr lang="en-US" sz="1600" dirty="0"/>
              <a:t>Execution and Coverage Summary Report on all Tests</a:t>
            </a:r>
          </a:p>
          <a:p>
            <a:pPr marL="285750" indent="-285750" algn="l">
              <a:buFont typeface="Wingdings" panose="05000000000000000000" pitchFamily="2" charset="2"/>
              <a:buChar char="Ø"/>
            </a:pPr>
            <a:endParaRPr lang="en-US" sz="1600" dirty="0"/>
          </a:p>
        </p:txBody>
      </p:sp>
      <p:pic>
        <p:nvPicPr>
          <p:cNvPr id="4" name="Content Placeholder 3">
            <a:extLst>
              <a:ext uri="{FF2B5EF4-FFF2-40B4-BE49-F238E27FC236}">
                <a16:creationId xmlns:a16="http://schemas.microsoft.com/office/drawing/2014/main" id="{662FFC99-4ABF-47D0-8CAE-2C1885F59CE8}"/>
              </a:ext>
            </a:extLst>
          </p:cNvPr>
          <p:cNvPicPr>
            <a:picLocks noGrp="1" noChangeAspect="1"/>
          </p:cNvPicPr>
          <p:nvPr>
            <p:ph sz="quarter" idx="13"/>
          </p:nvPr>
        </p:nvPicPr>
        <p:blipFill rotWithShape="1">
          <a:blip r:embed="rId3"/>
          <a:srcRect/>
          <a:stretch/>
        </p:blipFill>
        <p:spPr>
          <a:xfrm>
            <a:off x="4753591" y="1255713"/>
            <a:ext cx="6293852" cy="5061645"/>
          </a:xfrm>
          <a:prstGeom prst="rect">
            <a:avLst/>
          </a:prstGeom>
        </p:spPr>
      </p:pic>
    </p:spTree>
    <p:extLst>
      <p:ext uri="{BB962C8B-B14F-4D97-AF65-F5344CB8AC3E}">
        <p14:creationId xmlns:p14="http://schemas.microsoft.com/office/powerpoint/2010/main" val="23104316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37ACBD6-6FBD-439F-B031-88D21B6B695E}"/>
              </a:ext>
            </a:extLst>
          </p:cNvPr>
          <p:cNvSpPr>
            <a:spLocks noGrp="1"/>
          </p:cNvSpPr>
          <p:nvPr>
            <p:ph type="body" sz="quarter" idx="12"/>
          </p:nvPr>
        </p:nvSpPr>
        <p:spPr/>
        <p:txBody>
          <a:bodyPr/>
          <a:lstStyle/>
          <a:p>
            <a:r>
              <a:rPr lang="en-US" dirty="0"/>
              <a:t>Aggregate Coverage Report</a:t>
            </a:r>
          </a:p>
        </p:txBody>
      </p:sp>
      <p:sp>
        <p:nvSpPr>
          <p:cNvPr id="3" name="Title 2"/>
          <p:cNvSpPr>
            <a:spLocks noGrp="1"/>
          </p:cNvSpPr>
          <p:nvPr>
            <p:ph type="title"/>
          </p:nvPr>
        </p:nvSpPr>
        <p:spPr/>
        <p:txBody>
          <a:bodyPr/>
          <a:lstStyle/>
          <a:p>
            <a:r>
              <a:rPr lang="en-US"/>
              <a:t>Lecture:  Test Reports and Options</a:t>
            </a:r>
            <a:endParaRPr lang="en-US" dirty="0"/>
          </a:p>
        </p:txBody>
      </p:sp>
      <p:sp>
        <p:nvSpPr>
          <p:cNvPr id="6" name="TextBox 5">
            <a:extLst>
              <a:ext uri="{FF2B5EF4-FFF2-40B4-BE49-F238E27FC236}">
                <a16:creationId xmlns:a16="http://schemas.microsoft.com/office/drawing/2014/main" id="{2B66E5AC-0A0E-4258-BF5D-57006553C00F}"/>
              </a:ext>
            </a:extLst>
          </p:cNvPr>
          <p:cNvSpPr txBox="1"/>
          <p:nvPr/>
        </p:nvSpPr>
        <p:spPr>
          <a:xfrm>
            <a:off x="895739" y="1604865"/>
            <a:ext cx="3601616" cy="4441372"/>
          </a:xfrm>
          <a:prstGeom prst="rect">
            <a:avLst/>
          </a:prstGeom>
          <a:noFill/>
        </p:spPr>
        <p:txBody>
          <a:bodyPr wrap="square" lIns="0" tIns="0" rIns="0" bIns="0" rtlCol="0">
            <a:noAutofit/>
          </a:bodyPr>
          <a:lstStyle/>
          <a:p>
            <a:pPr algn="l"/>
            <a:endParaRPr lang="en-US" sz="1600" dirty="0"/>
          </a:p>
          <a:p>
            <a:pPr marL="285750" indent="-285750" algn="l">
              <a:buFont typeface="Wingdings" panose="05000000000000000000" pitchFamily="2" charset="2"/>
              <a:buChar char="Ø"/>
            </a:pPr>
            <a:r>
              <a:rPr lang="en-US" sz="1600" dirty="0"/>
              <a:t>Coverage Viewer and Metrics Report for all Units</a:t>
            </a:r>
          </a:p>
          <a:p>
            <a:pPr marL="285750" indent="-285750" algn="l">
              <a:buFont typeface="Wingdings" panose="05000000000000000000" pitchFamily="2" charset="2"/>
              <a:buChar char="Ø"/>
            </a:pPr>
            <a:endParaRPr lang="en-US" sz="1600" dirty="0"/>
          </a:p>
        </p:txBody>
      </p:sp>
      <p:pic>
        <p:nvPicPr>
          <p:cNvPr id="8" name="Content Placeholder 7">
            <a:extLst>
              <a:ext uri="{FF2B5EF4-FFF2-40B4-BE49-F238E27FC236}">
                <a16:creationId xmlns:a16="http://schemas.microsoft.com/office/drawing/2014/main" id="{1D64CF2C-1346-4DBE-898E-9419ABA7BFE0}"/>
              </a:ext>
            </a:extLst>
          </p:cNvPr>
          <p:cNvPicPr>
            <a:picLocks noGrp="1" noChangeAspect="1"/>
          </p:cNvPicPr>
          <p:nvPr>
            <p:ph sz="quarter" idx="13"/>
          </p:nvPr>
        </p:nvPicPr>
        <p:blipFill rotWithShape="1">
          <a:blip r:embed="rId3"/>
          <a:srcRect/>
          <a:stretch/>
        </p:blipFill>
        <p:spPr>
          <a:xfrm>
            <a:off x="4978861" y="1418253"/>
            <a:ext cx="6317400" cy="5080583"/>
          </a:xfrm>
          <a:prstGeom prst="rect">
            <a:avLst/>
          </a:prstGeom>
        </p:spPr>
      </p:pic>
    </p:spTree>
    <p:extLst>
      <p:ext uri="{BB962C8B-B14F-4D97-AF65-F5344CB8AC3E}">
        <p14:creationId xmlns:p14="http://schemas.microsoft.com/office/powerpoint/2010/main" val="16869941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37ACBD6-6FBD-439F-B031-88D21B6B695E}"/>
              </a:ext>
            </a:extLst>
          </p:cNvPr>
          <p:cNvSpPr>
            <a:spLocks noGrp="1"/>
          </p:cNvSpPr>
          <p:nvPr>
            <p:ph type="body" sz="quarter" idx="12"/>
          </p:nvPr>
        </p:nvSpPr>
        <p:spPr/>
        <p:txBody>
          <a:bodyPr/>
          <a:lstStyle/>
          <a:p>
            <a:r>
              <a:rPr lang="en-US" dirty="0"/>
              <a:t>Metrics Coverage Report</a:t>
            </a:r>
          </a:p>
        </p:txBody>
      </p:sp>
      <p:sp>
        <p:nvSpPr>
          <p:cNvPr id="4" name="Content Placeholder 3">
            <a:extLst>
              <a:ext uri="{FF2B5EF4-FFF2-40B4-BE49-F238E27FC236}">
                <a16:creationId xmlns:a16="http://schemas.microsoft.com/office/drawing/2014/main" id="{6192CF83-604A-4867-BDBF-BBEA181C45BF}"/>
              </a:ext>
            </a:extLst>
          </p:cNvPr>
          <p:cNvSpPr>
            <a:spLocks noGrp="1"/>
          </p:cNvSpPr>
          <p:nvPr>
            <p:ph sz="quarter" idx="13"/>
          </p:nvPr>
        </p:nvSpPr>
        <p:spPr/>
        <p:txBody>
          <a:bodyPr/>
          <a:lstStyle/>
          <a:p>
            <a:endParaRPr lang="en-US" dirty="0"/>
          </a:p>
        </p:txBody>
      </p:sp>
      <p:sp>
        <p:nvSpPr>
          <p:cNvPr id="3" name="Title 2"/>
          <p:cNvSpPr>
            <a:spLocks noGrp="1"/>
          </p:cNvSpPr>
          <p:nvPr>
            <p:ph type="title"/>
          </p:nvPr>
        </p:nvSpPr>
        <p:spPr/>
        <p:txBody>
          <a:bodyPr/>
          <a:lstStyle/>
          <a:p>
            <a:r>
              <a:rPr lang="en-US"/>
              <a:t>Lecture:  Test Reports and Options</a:t>
            </a:r>
            <a:endParaRPr lang="en-US" dirty="0"/>
          </a:p>
        </p:txBody>
      </p:sp>
      <p:sp>
        <p:nvSpPr>
          <p:cNvPr id="6" name="TextBox 5">
            <a:extLst>
              <a:ext uri="{FF2B5EF4-FFF2-40B4-BE49-F238E27FC236}">
                <a16:creationId xmlns:a16="http://schemas.microsoft.com/office/drawing/2014/main" id="{2B66E5AC-0A0E-4258-BF5D-57006553C00F}"/>
              </a:ext>
            </a:extLst>
          </p:cNvPr>
          <p:cNvSpPr txBox="1"/>
          <p:nvPr/>
        </p:nvSpPr>
        <p:spPr>
          <a:xfrm>
            <a:off x="895739" y="1604865"/>
            <a:ext cx="3601616" cy="4441372"/>
          </a:xfrm>
          <a:prstGeom prst="rect">
            <a:avLst/>
          </a:prstGeom>
          <a:noFill/>
        </p:spPr>
        <p:txBody>
          <a:bodyPr wrap="square" lIns="0" tIns="0" rIns="0" bIns="0" rtlCol="0">
            <a:noAutofit/>
          </a:bodyPr>
          <a:lstStyle/>
          <a:p>
            <a:pPr algn="l"/>
            <a:endParaRPr lang="en-US" sz="1600" dirty="0"/>
          </a:p>
          <a:p>
            <a:pPr marL="285750" indent="-285750" algn="l">
              <a:buFont typeface="Wingdings" panose="05000000000000000000" pitchFamily="2" charset="2"/>
              <a:buChar char="Ø"/>
            </a:pPr>
            <a:r>
              <a:rPr lang="en-US" sz="1600" dirty="0"/>
              <a:t>Summary Coverage Report for all Units</a:t>
            </a:r>
          </a:p>
          <a:p>
            <a:pPr marL="285750" indent="-285750" algn="l">
              <a:buFont typeface="Wingdings" panose="05000000000000000000" pitchFamily="2" charset="2"/>
              <a:buChar char="Ø"/>
            </a:pPr>
            <a:endParaRPr lang="en-US" sz="1600" dirty="0"/>
          </a:p>
        </p:txBody>
      </p:sp>
      <p:pic>
        <p:nvPicPr>
          <p:cNvPr id="11" name="Picture 10">
            <a:extLst>
              <a:ext uri="{FF2B5EF4-FFF2-40B4-BE49-F238E27FC236}">
                <a16:creationId xmlns:a16="http://schemas.microsoft.com/office/drawing/2014/main" id="{20234071-DD3D-410F-9012-ECEE4FF8F314}"/>
              </a:ext>
            </a:extLst>
          </p:cNvPr>
          <p:cNvPicPr>
            <a:picLocks noChangeAspect="1"/>
          </p:cNvPicPr>
          <p:nvPr/>
        </p:nvPicPr>
        <p:blipFill>
          <a:blip r:embed="rId3"/>
          <a:stretch>
            <a:fillRect/>
          </a:stretch>
        </p:blipFill>
        <p:spPr>
          <a:xfrm>
            <a:off x="4963275" y="1260000"/>
            <a:ext cx="6562725" cy="4524375"/>
          </a:xfrm>
          <a:prstGeom prst="rect">
            <a:avLst/>
          </a:prstGeom>
        </p:spPr>
      </p:pic>
    </p:spTree>
    <p:extLst>
      <p:ext uri="{BB962C8B-B14F-4D97-AF65-F5344CB8AC3E}">
        <p14:creationId xmlns:p14="http://schemas.microsoft.com/office/powerpoint/2010/main" val="19127498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37ACBD6-6FBD-439F-B031-88D21B6B695E}"/>
              </a:ext>
            </a:extLst>
          </p:cNvPr>
          <p:cNvSpPr>
            <a:spLocks noGrp="1"/>
          </p:cNvSpPr>
          <p:nvPr>
            <p:ph type="body" sz="quarter" idx="12"/>
          </p:nvPr>
        </p:nvSpPr>
        <p:spPr/>
        <p:txBody>
          <a:bodyPr/>
          <a:lstStyle/>
          <a:p>
            <a:r>
              <a:rPr lang="en-US" dirty="0"/>
              <a:t>Coverage By Analysis Report</a:t>
            </a:r>
          </a:p>
        </p:txBody>
      </p:sp>
      <p:sp>
        <p:nvSpPr>
          <p:cNvPr id="3" name="Title 2"/>
          <p:cNvSpPr>
            <a:spLocks noGrp="1"/>
          </p:cNvSpPr>
          <p:nvPr>
            <p:ph type="title"/>
          </p:nvPr>
        </p:nvSpPr>
        <p:spPr/>
        <p:txBody>
          <a:bodyPr/>
          <a:lstStyle/>
          <a:p>
            <a:r>
              <a:rPr lang="en-US"/>
              <a:t>Lecture:  Test Reports and Options</a:t>
            </a:r>
            <a:endParaRPr lang="en-US" dirty="0"/>
          </a:p>
        </p:txBody>
      </p:sp>
      <p:pic>
        <p:nvPicPr>
          <p:cNvPr id="4" name="Content Placeholder 3">
            <a:extLst>
              <a:ext uri="{FF2B5EF4-FFF2-40B4-BE49-F238E27FC236}">
                <a16:creationId xmlns:a16="http://schemas.microsoft.com/office/drawing/2014/main" id="{EA6FC947-4FD2-4C16-BCD2-8FD5A4BCDFA8}"/>
              </a:ext>
            </a:extLst>
          </p:cNvPr>
          <p:cNvPicPr>
            <a:picLocks noGrp="1" noChangeAspect="1"/>
          </p:cNvPicPr>
          <p:nvPr>
            <p:ph sz="quarter" idx="13"/>
          </p:nvPr>
        </p:nvPicPr>
        <p:blipFill rotWithShape="1">
          <a:blip r:embed="rId3"/>
          <a:srcRect/>
          <a:stretch/>
        </p:blipFill>
        <p:spPr>
          <a:xfrm>
            <a:off x="2020887" y="1746152"/>
            <a:ext cx="6864733" cy="4188116"/>
          </a:xfrm>
          <a:prstGeom prst="rect">
            <a:avLst/>
          </a:prstGeom>
        </p:spPr>
      </p:pic>
    </p:spTree>
    <p:extLst>
      <p:ext uri="{BB962C8B-B14F-4D97-AF65-F5344CB8AC3E}">
        <p14:creationId xmlns:p14="http://schemas.microsoft.com/office/powerpoint/2010/main" val="5360465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lvl="1">
              <a:lnSpc>
                <a:spcPct val="120000"/>
              </a:lnSpc>
            </a:pPr>
            <a:r>
              <a:rPr lang="en-US" dirty="0"/>
              <a:t>Some application code may have “printf” or “cout” calls</a:t>
            </a:r>
          </a:p>
          <a:p>
            <a:pPr lvl="1">
              <a:lnSpc>
                <a:spcPct val="120000"/>
              </a:lnSpc>
            </a:pPr>
            <a:r>
              <a:rPr lang="en-US" dirty="0"/>
              <a:t>You might want to capture this output to the Execution Report</a:t>
            </a:r>
          </a:p>
          <a:p>
            <a:pPr lvl="1">
              <a:lnSpc>
                <a:spcPct val="120000"/>
              </a:lnSpc>
            </a:pPr>
            <a:r>
              <a:rPr lang="en-US" dirty="0"/>
              <a:t>Use Tools -&gt; Options -&gt; Execute Tab</a:t>
            </a:r>
            <a:br>
              <a:rPr lang="en-US" dirty="0"/>
            </a:br>
            <a:endParaRPr lang="en-US" dirty="0"/>
          </a:p>
          <a:p>
            <a:pPr lvl="1">
              <a:lnSpc>
                <a:spcPct val="120000"/>
              </a:lnSpc>
            </a:pPr>
            <a:r>
              <a:rPr lang="en-US" dirty="0"/>
              <a:t>Output gets appended to the Test Execution Report</a:t>
            </a:r>
          </a:p>
        </p:txBody>
      </p:sp>
      <p:sp>
        <p:nvSpPr>
          <p:cNvPr id="3" name="Textplatzhalter 2">
            <a:extLst>
              <a:ext uri="{FF2B5EF4-FFF2-40B4-BE49-F238E27FC236}">
                <a16:creationId xmlns:a16="http://schemas.microsoft.com/office/drawing/2014/main" id="{7638407A-41FA-4DF9-A8FF-306D206F87C3}"/>
              </a:ext>
            </a:extLst>
          </p:cNvPr>
          <p:cNvSpPr>
            <a:spLocks noGrp="1"/>
          </p:cNvSpPr>
          <p:nvPr>
            <p:ph type="body" sz="quarter" idx="12"/>
          </p:nvPr>
        </p:nvSpPr>
        <p:spPr/>
        <p:txBody>
          <a:bodyPr/>
          <a:lstStyle/>
          <a:p>
            <a:r>
              <a:rPr lang="en-US" dirty="0"/>
              <a:t>Capturing Standard Output</a:t>
            </a:r>
          </a:p>
        </p:txBody>
      </p:sp>
      <p:sp>
        <p:nvSpPr>
          <p:cNvPr id="147458" name="Rectangle 2"/>
          <p:cNvSpPr>
            <a:spLocks noGrp="1" noChangeArrowheads="1"/>
          </p:cNvSpPr>
          <p:nvPr>
            <p:ph type="title"/>
          </p:nvPr>
        </p:nvSpPr>
        <p:spPr/>
        <p:txBody>
          <a:bodyPr/>
          <a:lstStyle/>
          <a:p>
            <a:r>
              <a:rPr lang="en-US"/>
              <a:t>Lecture:  Test Reports and Options</a:t>
            </a:r>
            <a:endParaRPr 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915" y="2027290"/>
            <a:ext cx="1895475"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8F4E5D96-AC1F-47C5-89DF-FD88AF8AFCC3}"/>
              </a:ext>
            </a:extLst>
          </p:cNvPr>
          <p:cNvPicPr>
            <a:picLocks noChangeAspect="1"/>
          </p:cNvPicPr>
          <p:nvPr/>
        </p:nvPicPr>
        <p:blipFill>
          <a:blip r:embed="rId4"/>
          <a:stretch>
            <a:fillRect/>
          </a:stretch>
        </p:blipFill>
        <p:spPr>
          <a:xfrm>
            <a:off x="2546768" y="3273168"/>
            <a:ext cx="5184463" cy="3164844"/>
          </a:xfrm>
          <a:prstGeom prst="rect">
            <a:avLst/>
          </a:prstGeom>
        </p:spPr>
      </p:pic>
    </p:spTree>
    <p:extLst>
      <p:ext uri="{BB962C8B-B14F-4D97-AF65-F5344CB8AC3E}">
        <p14:creationId xmlns:p14="http://schemas.microsoft.com/office/powerpoint/2010/main" val="570341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sz="2000" dirty="0"/>
              <a:t>Test without writing any test code</a:t>
            </a:r>
          </a:p>
          <a:p>
            <a:pPr lvl="2"/>
            <a:r>
              <a:rPr lang="en-US" sz="2000" dirty="0"/>
              <a:t>Sophisticated Test Case Editor</a:t>
            </a:r>
          </a:p>
          <a:p>
            <a:pPr lvl="2"/>
            <a:r>
              <a:rPr lang="en-US" sz="2000" dirty="0"/>
              <a:t>Sophisticated Code Coverage Viewer</a:t>
            </a:r>
          </a:p>
          <a:p>
            <a:pPr lvl="2"/>
            <a:r>
              <a:rPr lang="en-US" sz="2000" dirty="0"/>
              <a:t>Tool Qualification Materials</a:t>
            </a:r>
          </a:p>
          <a:p>
            <a:pPr lvl="3"/>
            <a:r>
              <a:rPr lang="en-US" sz="1800" dirty="0"/>
              <a:t>Avionics: RTCA DO 178B / C</a:t>
            </a:r>
          </a:p>
          <a:p>
            <a:pPr lvl="3"/>
            <a:r>
              <a:rPr lang="en-US" sz="1800" dirty="0"/>
              <a:t>Automotive: ISO-26262</a:t>
            </a:r>
          </a:p>
          <a:p>
            <a:pPr lvl="3"/>
            <a:r>
              <a:rPr lang="en-US" sz="1800" dirty="0"/>
              <a:t>Medical: U.S. FDA</a:t>
            </a:r>
          </a:p>
          <a:p>
            <a:pPr lvl="3"/>
            <a:r>
              <a:rPr lang="en-US" sz="1800" dirty="0"/>
              <a:t>Process Control: IEC-61508</a:t>
            </a:r>
          </a:p>
          <a:p>
            <a:pPr lvl="3"/>
            <a:r>
              <a:rPr lang="en-US" sz="1800" dirty="0"/>
              <a:t>Railway: EN-50128</a:t>
            </a:r>
          </a:p>
          <a:p>
            <a:pPr marL="468000" lvl="3" indent="0">
              <a:buNone/>
            </a:pPr>
            <a:endParaRPr lang="en-US" sz="1800" dirty="0"/>
          </a:p>
          <a:p>
            <a:pPr lvl="2"/>
            <a:r>
              <a:rPr lang="en-US" sz="2000" dirty="0"/>
              <a:t>Built-in Regression Testing</a:t>
            </a:r>
          </a:p>
          <a:p>
            <a:pPr marL="252000" lvl="2" indent="0">
              <a:buNone/>
            </a:pPr>
            <a:endParaRPr lang="en-US" sz="2000" dirty="0"/>
          </a:p>
          <a:p>
            <a:pPr lvl="2"/>
            <a:r>
              <a:rPr lang="en-US" sz="2000" dirty="0"/>
              <a:t>Caveat: Using VectorCAST is more work than not testing!</a:t>
            </a:r>
            <a:endParaRPr lang="en-US" dirty="0"/>
          </a:p>
        </p:txBody>
      </p:sp>
      <p:sp>
        <p:nvSpPr>
          <p:cNvPr id="2" name="Textplatzhalter 1">
            <a:extLst>
              <a:ext uri="{FF2B5EF4-FFF2-40B4-BE49-F238E27FC236}">
                <a16:creationId xmlns:a16="http://schemas.microsoft.com/office/drawing/2014/main" id="{42A9480C-BA2C-4B30-86D9-AF0F312D9F27}"/>
              </a:ext>
            </a:extLst>
          </p:cNvPr>
          <p:cNvSpPr>
            <a:spLocks noGrp="1"/>
          </p:cNvSpPr>
          <p:nvPr>
            <p:ph type="body" sz="quarter" idx="12"/>
          </p:nvPr>
        </p:nvSpPr>
        <p:spPr/>
        <p:txBody>
          <a:bodyPr/>
          <a:lstStyle/>
          <a:p>
            <a:r>
              <a:rPr lang="en-US" dirty="0"/>
              <a:t>Why Use an Automated Test Tool</a:t>
            </a:r>
          </a:p>
        </p:txBody>
      </p:sp>
      <p:sp>
        <p:nvSpPr>
          <p:cNvPr id="3" name="Title 2"/>
          <p:cNvSpPr>
            <a:spLocks noGrp="1"/>
          </p:cNvSpPr>
          <p:nvPr>
            <p:ph type="title"/>
          </p:nvPr>
        </p:nvSpPr>
        <p:spPr/>
        <p:txBody>
          <a:bodyPr/>
          <a:lstStyle/>
          <a:p>
            <a:r>
              <a:rPr lang="en-US"/>
              <a:t>Unit Testing Overview</a:t>
            </a:r>
            <a:endParaRPr lang="en-US" dirty="0"/>
          </a:p>
        </p:txBody>
      </p:sp>
      <p:sp>
        <p:nvSpPr>
          <p:cNvPr id="30" name="Rectangle 3078"/>
          <p:cNvSpPr>
            <a:spLocks noChangeArrowheads="1"/>
          </p:cNvSpPr>
          <p:nvPr/>
        </p:nvSpPr>
        <p:spPr bwMode="auto">
          <a:xfrm>
            <a:off x="5991668" y="5901600"/>
            <a:ext cx="184730" cy="329706"/>
          </a:xfrm>
          <a:prstGeom prst="rect">
            <a:avLst/>
          </a:prstGeom>
          <a:noFill/>
          <a:ln>
            <a:noFill/>
          </a:ln>
          <a:effectLst/>
          <a:extLst>
            <a:ext uri="{909E8E84-426E-40DD-AFC4-6F175D3DCCD1}">
              <a14:hiddenFill xmlns:a14="http://schemas.microsoft.com/office/drawing/2010/main">
                <a:solidFill>
                  <a:srgbClr val="0053A5"/>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pPr algn="ctr">
              <a:lnSpc>
                <a:spcPct val="85000"/>
              </a:lnSpc>
            </a:pPr>
            <a:endParaRPr lang="en-US" spc="260" dirty="0">
              <a:solidFill>
                <a:schemeClr val="accent2"/>
              </a:solidFill>
              <a:latin typeface="Arial Black" pitchFamily="34" charset="0"/>
            </a:endParaRPr>
          </a:p>
        </p:txBody>
      </p:sp>
    </p:spTree>
    <p:extLst>
      <p:ext uri="{BB962C8B-B14F-4D97-AF65-F5344CB8AC3E}">
        <p14:creationId xmlns:p14="http://schemas.microsoft.com/office/powerpoint/2010/main" val="38387503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25038D90-9D69-4852-B39A-0E11E3EAFED3}"/>
              </a:ext>
            </a:extLst>
          </p:cNvPr>
          <p:cNvSpPr>
            <a:spLocks noGrp="1"/>
          </p:cNvSpPr>
          <p:nvPr>
            <p:ph type="body" sz="quarter" idx="12"/>
          </p:nvPr>
        </p:nvSpPr>
        <p:spPr/>
        <p:txBody>
          <a:bodyPr/>
          <a:lstStyle/>
          <a:p>
            <a:r>
              <a:rPr lang="en-US" dirty="0"/>
              <a:t>Controlling the Printing of Data Items</a:t>
            </a:r>
          </a:p>
        </p:txBody>
      </p:sp>
      <p:sp>
        <p:nvSpPr>
          <p:cNvPr id="3" name="Title 2"/>
          <p:cNvSpPr>
            <a:spLocks noGrp="1"/>
          </p:cNvSpPr>
          <p:nvPr>
            <p:ph type="title"/>
          </p:nvPr>
        </p:nvSpPr>
        <p:spPr/>
        <p:txBody>
          <a:bodyPr>
            <a:normAutofit/>
          </a:bodyPr>
          <a:lstStyle/>
          <a:p>
            <a:r>
              <a:rPr lang="en-US"/>
              <a:t>Lecture:  Test Reports and Options</a:t>
            </a:r>
            <a:endParaRPr lang="en-US" dirty="0"/>
          </a:p>
        </p:txBody>
      </p:sp>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3682" y="1422016"/>
            <a:ext cx="7286379" cy="4192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50231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37ACBD6-6FBD-439F-B031-88D21B6B695E}"/>
              </a:ext>
            </a:extLst>
          </p:cNvPr>
          <p:cNvSpPr>
            <a:spLocks noGrp="1"/>
          </p:cNvSpPr>
          <p:nvPr>
            <p:ph type="body" sz="quarter" idx="12"/>
          </p:nvPr>
        </p:nvSpPr>
        <p:spPr/>
        <p:txBody>
          <a:bodyPr/>
          <a:lstStyle/>
          <a:p>
            <a:r>
              <a:rPr lang="en-US" dirty="0"/>
              <a:t>Display Global Data After</a:t>
            </a:r>
          </a:p>
        </p:txBody>
      </p:sp>
      <p:sp>
        <p:nvSpPr>
          <p:cNvPr id="3" name="Title 2"/>
          <p:cNvSpPr>
            <a:spLocks noGrp="1"/>
          </p:cNvSpPr>
          <p:nvPr>
            <p:ph type="title"/>
          </p:nvPr>
        </p:nvSpPr>
        <p:spPr/>
        <p:txBody>
          <a:bodyPr/>
          <a:lstStyle/>
          <a:p>
            <a:r>
              <a:rPr lang="en-US"/>
              <a:t>Lecture:  Test Reports and Options</a:t>
            </a:r>
            <a:endParaRPr lang="en-US" dirty="0"/>
          </a:p>
        </p:txBody>
      </p:sp>
      <p:pic>
        <p:nvPicPr>
          <p:cNvPr id="7" name="Content Placeholder 6">
            <a:extLst>
              <a:ext uri="{FF2B5EF4-FFF2-40B4-BE49-F238E27FC236}">
                <a16:creationId xmlns:a16="http://schemas.microsoft.com/office/drawing/2014/main" id="{8137596A-F1AD-4D9C-AEE2-4FC06CD085C7}"/>
              </a:ext>
            </a:extLst>
          </p:cNvPr>
          <p:cNvPicPr>
            <a:picLocks noGrp="1" noChangeAspect="1"/>
          </p:cNvPicPr>
          <p:nvPr>
            <p:ph sz="quarter" idx="13"/>
          </p:nvPr>
        </p:nvPicPr>
        <p:blipFill rotWithShape="1">
          <a:blip r:embed="rId3"/>
          <a:srcRect/>
          <a:stretch/>
        </p:blipFill>
        <p:spPr>
          <a:xfrm>
            <a:off x="1167075" y="5206363"/>
            <a:ext cx="8444937" cy="718932"/>
          </a:xfrm>
          <a:prstGeom prst="rect">
            <a:avLst/>
          </a:prstGeom>
        </p:spPr>
      </p:pic>
      <p:sp>
        <p:nvSpPr>
          <p:cNvPr id="8" name="TextBox 7">
            <a:extLst>
              <a:ext uri="{FF2B5EF4-FFF2-40B4-BE49-F238E27FC236}">
                <a16:creationId xmlns:a16="http://schemas.microsoft.com/office/drawing/2014/main" id="{062E2BD0-5626-40B6-8C2C-06A0D02D0C75}"/>
              </a:ext>
            </a:extLst>
          </p:cNvPr>
          <p:cNvSpPr txBox="1"/>
          <p:nvPr/>
        </p:nvSpPr>
        <p:spPr>
          <a:xfrm>
            <a:off x="951721" y="1474236"/>
            <a:ext cx="7968343" cy="3318127"/>
          </a:xfrm>
          <a:prstGeom prst="rect">
            <a:avLst/>
          </a:prstGeom>
          <a:noFill/>
        </p:spPr>
        <p:txBody>
          <a:bodyPr wrap="square" lIns="0" tIns="0" rIns="0" bIns="0" rtlCol="0">
            <a:noAutofit/>
          </a:bodyPr>
          <a:lstStyle/>
          <a:p>
            <a:pPr marL="285750" indent="-285750" algn="l">
              <a:buFont typeface="Wingdings" panose="05000000000000000000" pitchFamily="2" charset="2"/>
              <a:buChar char="Ø"/>
            </a:pPr>
            <a:r>
              <a:rPr lang="en-US" sz="1600" dirty="0"/>
              <a:t>Used to Control the Frequency of :</a:t>
            </a:r>
          </a:p>
          <a:p>
            <a:pPr marL="822183" lvl="1" indent="-285750">
              <a:buFont typeface="Wingdings" panose="05000000000000000000" pitchFamily="2" charset="2"/>
              <a:buChar char="Ø"/>
            </a:pPr>
            <a:r>
              <a:rPr lang="en-US" sz="1600" dirty="0"/>
              <a:t>Displaying Global Data</a:t>
            </a:r>
          </a:p>
          <a:p>
            <a:pPr marL="822183" lvl="1" indent="-285750">
              <a:buFont typeface="Wingdings" panose="05000000000000000000" pitchFamily="2" charset="2"/>
              <a:buChar char="Ø"/>
            </a:pPr>
            <a:r>
              <a:rPr lang="en-US" sz="1600" dirty="0"/>
              <a:t>Comparing Expected Results of Global Data</a:t>
            </a:r>
          </a:p>
          <a:p>
            <a:pPr marL="285750" indent="-285750" algn="l">
              <a:buFont typeface="Wingdings" panose="05000000000000000000" pitchFamily="2" charset="2"/>
              <a:buChar char="Ø"/>
            </a:pPr>
            <a:r>
              <a:rPr lang="en-US" sz="1600" dirty="0"/>
              <a:t>Test Options at bottom of Test Case Editor</a:t>
            </a:r>
          </a:p>
          <a:p>
            <a:pPr marL="285750" indent="-285750" algn="l">
              <a:buFont typeface="Wingdings" panose="05000000000000000000" pitchFamily="2" charset="2"/>
              <a:buChar char="Ø"/>
            </a:pPr>
            <a:r>
              <a:rPr lang="en-US" sz="1600" dirty="0"/>
              <a:t>E.g., A global data item can be displayed/compared at:</a:t>
            </a:r>
          </a:p>
          <a:p>
            <a:pPr marL="822183" lvl="1" indent="-285750">
              <a:buFont typeface="Wingdings" panose="05000000000000000000" pitchFamily="2" charset="2"/>
              <a:buChar char="Ø"/>
            </a:pPr>
            <a:r>
              <a:rPr lang="en-US" sz="1600" dirty="0"/>
              <a:t>The end of the test (default)</a:t>
            </a:r>
          </a:p>
          <a:p>
            <a:pPr marL="822183" lvl="1" indent="-285750">
              <a:buFont typeface="Wingdings" panose="05000000000000000000" pitchFamily="2" charset="2"/>
              <a:buChar char="Ø"/>
            </a:pPr>
            <a:r>
              <a:rPr lang="en-US" sz="1600" dirty="0"/>
              <a:t>After each event</a:t>
            </a:r>
          </a:p>
          <a:p>
            <a:pPr marL="822183" lvl="1" indent="-285750">
              <a:buFont typeface="Wingdings" panose="05000000000000000000" pitchFamily="2" charset="2"/>
              <a:buChar char="Ø"/>
            </a:pPr>
            <a:r>
              <a:rPr lang="en-US" sz="1600" dirty="0"/>
              <a:t>At the end of each Range Iteration</a:t>
            </a:r>
          </a:p>
          <a:p>
            <a:pPr marL="822183" lvl="1" indent="-285750">
              <a:buFont typeface="Wingdings" panose="05000000000000000000" pitchFamily="2" charset="2"/>
              <a:buChar char="Ø"/>
            </a:pPr>
            <a:r>
              <a:rPr lang="en-US" sz="1600" dirty="0"/>
              <a:t>At the end of a Compound Slot</a:t>
            </a:r>
          </a:p>
        </p:txBody>
      </p:sp>
    </p:spTree>
    <p:extLst>
      <p:ext uri="{BB962C8B-B14F-4D97-AF65-F5344CB8AC3E}">
        <p14:creationId xmlns:p14="http://schemas.microsoft.com/office/powerpoint/2010/main" val="339721450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hlinkClick r:id="" action="ppaction://customshow?id=29&amp;return=true"/>
              </a:rPr>
              <a:t>Link to Lab:  Test Reports and Options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6C8EE0D7-A5A0-4F37-9AA1-87BDCCA851B4}"/>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6C6B6E2-C1A5-4723-8406-A45D8FAE0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019344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C5F64C0D-F3C2-4698-B3EC-809934A81667}"/>
              </a:ext>
            </a:extLst>
          </p:cNvPr>
          <p:cNvSpPr>
            <a:spLocks noGrp="1"/>
          </p:cNvSpPr>
          <p:nvPr>
            <p:ph type="body" sz="quarter" idx="12"/>
          </p:nvPr>
        </p:nvSpPr>
        <p:spPr/>
        <p:txBody>
          <a:bodyPr/>
          <a:lstStyle/>
          <a:p>
            <a:r>
              <a:rPr lang="en-US" dirty="0"/>
              <a:t>Quiz:  Where can you find the Execution Report?</a:t>
            </a:r>
          </a:p>
        </p:txBody>
      </p:sp>
      <p:sp>
        <p:nvSpPr>
          <p:cNvPr id="4" name="Title 3"/>
          <p:cNvSpPr>
            <a:spLocks noGrp="1"/>
          </p:cNvSpPr>
          <p:nvPr>
            <p:ph type="title"/>
          </p:nvPr>
        </p:nvSpPr>
        <p:spPr/>
        <p:txBody>
          <a:bodyPr/>
          <a:lstStyle/>
          <a:p>
            <a:r>
              <a:rPr lang="en-US"/>
              <a:t>Lecture:  Test Reports and Options</a:t>
            </a:r>
            <a:endParaRPr lang="en-US" dirty="0"/>
          </a:p>
        </p:txBody>
      </p:sp>
      <p:sp>
        <p:nvSpPr>
          <p:cNvPr id="5" name="Action Button: Custom 4">
            <a:hlinkClick r:id="" action="ppaction://macro?name=Wrong" highlightClick="1"/>
          </p:cNvPr>
          <p:cNvSpPr/>
          <p:nvPr/>
        </p:nvSpPr>
        <p:spPr>
          <a:xfrm>
            <a:off x="2543176" y="16144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Correct" highlightClick="1"/>
          </p:cNvPr>
          <p:cNvSpPr/>
          <p:nvPr/>
        </p:nvSpPr>
        <p:spPr>
          <a:xfrm>
            <a:off x="2543176" y="2405064"/>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8" name="Action Button: Custom 7">
            <a:hlinkClick r:id="" action="ppaction://macro?name=Wrong" highlightClick="1"/>
          </p:cNvPr>
          <p:cNvSpPr/>
          <p:nvPr/>
        </p:nvSpPr>
        <p:spPr>
          <a:xfrm>
            <a:off x="2543176" y="4100513"/>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D</a:t>
            </a:r>
          </a:p>
        </p:txBody>
      </p:sp>
      <p:sp>
        <p:nvSpPr>
          <p:cNvPr id="10" name="TextBox 9"/>
          <p:cNvSpPr txBox="1"/>
          <p:nvPr/>
        </p:nvSpPr>
        <p:spPr>
          <a:xfrm>
            <a:off x="3543301" y="1659266"/>
            <a:ext cx="6115051" cy="461665"/>
          </a:xfrm>
          <a:prstGeom prst="rect">
            <a:avLst/>
          </a:prstGeom>
          <a:noFill/>
        </p:spPr>
        <p:txBody>
          <a:bodyPr wrap="square" rtlCol="0">
            <a:spAutoFit/>
          </a:bodyPr>
          <a:lstStyle/>
          <a:p>
            <a:r>
              <a:rPr lang="en-US" sz="2400" dirty="0"/>
              <a:t>Test-&gt;View Menu</a:t>
            </a:r>
          </a:p>
        </p:txBody>
      </p:sp>
      <p:sp>
        <p:nvSpPr>
          <p:cNvPr id="11" name="TextBox 10"/>
          <p:cNvSpPr txBox="1"/>
          <p:nvPr/>
        </p:nvSpPr>
        <p:spPr>
          <a:xfrm>
            <a:off x="3543301" y="2484766"/>
            <a:ext cx="6115051" cy="461665"/>
          </a:xfrm>
          <a:prstGeom prst="rect">
            <a:avLst/>
          </a:prstGeom>
          <a:noFill/>
        </p:spPr>
        <p:txBody>
          <a:bodyPr wrap="square" rtlCol="0">
            <a:spAutoFit/>
          </a:bodyPr>
          <a:lstStyle/>
          <a:p>
            <a:r>
              <a:rPr lang="en-US" sz="2400" dirty="0"/>
              <a:t>Environment-&gt;View Menu</a:t>
            </a:r>
          </a:p>
        </p:txBody>
      </p:sp>
      <p:sp>
        <p:nvSpPr>
          <p:cNvPr id="12" name="TextBox 11"/>
          <p:cNvSpPr txBox="1"/>
          <p:nvPr/>
        </p:nvSpPr>
        <p:spPr>
          <a:xfrm>
            <a:off x="3543300" y="3310266"/>
            <a:ext cx="7074937" cy="461665"/>
          </a:xfrm>
          <a:prstGeom prst="rect">
            <a:avLst/>
          </a:prstGeom>
          <a:noFill/>
        </p:spPr>
        <p:txBody>
          <a:bodyPr wrap="square" rtlCol="0">
            <a:spAutoFit/>
          </a:bodyPr>
          <a:lstStyle/>
          <a:p>
            <a:r>
              <a:rPr lang="en-US" sz="2400" dirty="0"/>
              <a:t>Execution Report Tab after Executing a Test</a:t>
            </a:r>
          </a:p>
        </p:txBody>
      </p:sp>
      <p:sp>
        <p:nvSpPr>
          <p:cNvPr id="13" name="TextBox 12"/>
          <p:cNvSpPr txBox="1"/>
          <p:nvPr/>
        </p:nvSpPr>
        <p:spPr>
          <a:xfrm>
            <a:off x="3543301" y="4157990"/>
            <a:ext cx="6115051" cy="461665"/>
          </a:xfrm>
          <a:prstGeom prst="rect">
            <a:avLst/>
          </a:prstGeom>
          <a:noFill/>
        </p:spPr>
        <p:txBody>
          <a:bodyPr wrap="square" rtlCol="0">
            <a:spAutoFit/>
          </a:bodyPr>
          <a:lstStyle/>
          <a:p>
            <a:r>
              <a:rPr lang="en-US" sz="2400" dirty="0"/>
              <a:t>A or C</a:t>
            </a:r>
          </a:p>
        </p:txBody>
      </p:sp>
    </p:spTree>
    <p:extLst>
      <p:ext uri="{BB962C8B-B14F-4D97-AF65-F5344CB8AC3E}">
        <p14:creationId xmlns:p14="http://schemas.microsoft.com/office/powerpoint/2010/main" val="2918253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C5F64C0D-F3C2-4698-B3EC-809934A81667}"/>
              </a:ext>
            </a:extLst>
          </p:cNvPr>
          <p:cNvSpPr>
            <a:spLocks noGrp="1"/>
          </p:cNvSpPr>
          <p:nvPr>
            <p:ph type="body" sz="quarter" idx="12"/>
          </p:nvPr>
        </p:nvSpPr>
        <p:spPr/>
        <p:txBody>
          <a:bodyPr/>
          <a:lstStyle/>
          <a:p>
            <a:r>
              <a:rPr lang="en-US" dirty="0"/>
              <a:t>Quiz:  In What Report do the Test Notes appear?</a:t>
            </a:r>
          </a:p>
        </p:txBody>
      </p:sp>
      <p:sp>
        <p:nvSpPr>
          <p:cNvPr id="4" name="Title 3"/>
          <p:cNvSpPr>
            <a:spLocks noGrp="1"/>
          </p:cNvSpPr>
          <p:nvPr>
            <p:ph type="title"/>
          </p:nvPr>
        </p:nvSpPr>
        <p:spPr/>
        <p:txBody>
          <a:bodyPr/>
          <a:lstStyle/>
          <a:p>
            <a:r>
              <a:rPr lang="en-US"/>
              <a:t>Lecture:  Test Reports and Options</a:t>
            </a:r>
            <a:endParaRPr lang="en-US" dirty="0"/>
          </a:p>
        </p:txBody>
      </p:sp>
      <p:sp>
        <p:nvSpPr>
          <p:cNvPr id="5" name="Action Button: Custom 4">
            <a:hlinkClick r:id="" action="ppaction://macro?name=Wrong" highlightClick="1"/>
          </p:cNvPr>
          <p:cNvSpPr/>
          <p:nvPr/>
        </p:nvSpPr>
        <p:spPr>
          <a:xfrm>
            <a:off x="2543176" y="16144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Correct" highlightClick="1"/>
          </p:cNvPr>
          <p:cNvSpPr/>
          <p:nvPr/>
        </p:nvSpPr>
        <p:spPr>
          <a:xfrm>
            <a:off x="2543176" y="2405064"/>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8" name="Action Button: Custom 7">
            <a:hlinkClick r:id="" action="ppaction://macro?name=Wrong" highlightClick="1"/>
          </p:cNvPr>
          <p:cNvSpPr/>
          <p:nvPr/>
        </p:nvSpPr>
        <p:spPr>
          <a:xfrm>
            <a:off x="2543176" y="4100513"/>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D</a:t>
            </a:r>
          </a:p>
        </p:txBody>
      </p:sp>
      <p:sp>
        <p:nvSpPr>
          <p:cNvPr id="10" name="TextBox 9"/>
          <p:cNvSpPr txBox="1"/>
          <p:nvPr/>
        </p:nvSpPr>
        <p:spPr>
          <a:xfrm>
            <a:off x="3543301" y="1659266"/>
            <a:ext cx="6115051" cy="461665"/>
          </a:xfrm>
          <a:prstGeom prst="rect">
            <a:avLst/>
          </a:prstGeom>
          <a:noFill/>
        </p:spPr>
        <p:txBody>
          <a:bodyPr wrap="square" rtlCol="0">
            <a:spAutoFit/>
          </a:bodyPr>
          <a:lstStyle/>
          <a:p>
            <a:r>
              <a:rPr lang="en-US" sz="2400" dirty="0"/>
              <a:t>Test Case Data Report</a:t>
            </a:r>
          </a:p>
        </p:txBody>
      </p:sp>
      <p:sp>
        <p:nvSpPr>
          <p:cNvPr id="11" name="TextBox 10"/>
          <p:cNvSpPr txBox="1"/>
          <p:nvPr/>
        </p:nvSpPr>
        <p:spPr>
          <a:xfrm>
            <a:off x="3543301" y="2484766"/>
            <a:ext cx="6115051" cy="461665"/>
          </a:xfrm>
          <a:prstGeom prst="rect">
            <a:avLst/>
          </a:prstGeom>
          <a:noFill/>
        </p:spPr>
        <p:txBody>
          <a:bodyPr wrap="square" rtlCol="0">
            <a:spAutoFit/>
          </a:bodyPr>
          <a:lstStyle/>
          <a:p>
            <a:r>
              <a:rPr lang="en-US" sz="2400" dirty="0"/>
              <a:t>Test Case Management Report</a:t>
            </a:r>
          </a:p>
        </p:txBody>
      </p:sp>
      <p:sp>
        <p:nvSpPr>
          <p:cNvPr id="12" name="TextBox 11"/>
          <p:cNvSpPr txBox="1"/>
          <p:nvPr/>
        </p:nvSpPr>
        <p:spPr>
          <a:xfrm>
            <a:off x="3543300" y="3310266"/>
            <a:ext cx="7074937" cy="461665"/>
          </a:xfrm>
          <a:prstGeom prst="rect">
            <a:avLst/>
          </a:prstGeom>
          <a:noFill/>
        </p:spPr>
        <p:txBody>
          <a:bodyPr wrap="square" rtlCol="0">
            <a:spAutoFit/>
          </a:bodyPr>
          <a:lstStyle/>
          <a:p>
            <a:r>
              <a:rPr lang="en-US" sz="2400" dirty="0"/>
              <a:t>Execution Report</a:t>
            </a:r>
          </a:p>
        </p:txBody>
      </p:sp>
      <p:sp>
        <p:nvSpPr>
          <p:cNvPr id="13" name="TextBox 12"/>
          <p:cNvSpPr txBox="1"/>
          <p:nvPr/>
        </p:nvSpPr>
        <p:spPr>
          <a:xfrm>
            <a:off x="3543301" y="4157990"/>
            <a:ext cx="6115051" cy="461665"/>
          </a:xfrm>
          <a:prstGeom prst="rect">
            <a:avLst/>
          </a:prstGeom>
          <a:noFill/>
        </p:spPr>
        <p:txBody>
          <a:bodyPr wrap="square" rtlCol="0">
            <a:spAutoFit/>
          </a:bodyPr>
          <a:lstStyle/>
          <a:p>
            <a:r>
              <a:rPr lang="en-US" sz="2400" dirty="0"/>
              <a:t>All of the above</a:t>
            </a:r>
          </a:p>
        </p:txBody>
      </p:sp>
      <p:sp>
        <p:nvSpPr>
          <p:cNvPr id="14" name="Action Button: Custom 7">
            <a:hlinkClick r:id="" action="ppaction://macro?name=Wrong" highlightClick="1"/>
            <a:extLst>
              <a:ext uri="{FF2B5EF4-FFF2-40B4-BE49-F238E27FC236}">
                <a16:creationId xmlns:a16="http://schemas.microsoft.com/office/drawing/2014/main" id="{27AE2A5F-0C18-416E-B46C-BFC382EE1333}"/>
              </a:ext>
            </a:extLst>
          </p:cNvPr>
          <p:cNvSpPr/>
          <p:nvPr/>
        </p:nvSpPr>
        <p:spPr>
          <a:xfrm>
            <a:off x="2543176" y="4948237"/>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E</a:t>
            </a:r>
          </a:p>
        </p:txBody>
      </p:sp>
      <p:sp>
        <p:nvSpPr>
          <p:cNvPr id="15" name="TextBox 14">
            <a:extLst>
              <a:ext uri="{FF2B5EF4-FFF2-40B4-BE49-F238E27FC236}">
                <a16:creationId xmlns:a16="http://schemas.microsoft.com/office/drawing/2014/main" id="{BCC429E3-9EB7-4301-A44F-7AE18456AEC1}"/>
              </a:ext>
            </a:extLst>
          </p:cNvPr>
          <p:cNvSpPr txBox="1"/>
          <p:nvPr/>
        </p:nvSpPr>
        <p:spPr>
          <a:xfrm>
            <a:off x="3543301" y="4986700"/>
            <a:ext cx="6115051" cy="461665"/>
          </a:xfrm>
          <a:prstGeom prst="rect">
            <a:avLst/>
          </a:prstGeom>
          <a:noFill/>
        </p:spPr>
        <p:txBody>
          <a:bodyPr wrap="square" rtlCol="0">
            <a:spAutoFit/>
          </a:bodyPr>
          <a:lstStyle/>
          <a:p>
            <a:r>
              <a:rPr lang="en-US" sz="2400" dirty="0"/>
              <a:t>A and B only</a:t>
            </a:r>
          </a:p>
        </p:txBody>
      </p:sp>
    </p:spTree>
    <p:extLst>
      <p:ext uri="{BB962C8B-B14F-4D97-AF65-F5344CB8AC3E}">
        <p14:creationId xmlns:p14="http://schemas.microsoft.com/office/powerpoint/2010/main" val="27763967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B70032"/>
          </a:solidFill>
        </p:spPr>
        <p:txBody>
          <a:bodyPr/>
          <a:lstStyle/>
          <a:p>
            <a:r>
              <a:rPr lang="en-US" dirty="0"/>
              <a:t>Lecture:  Regression Testing</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B0B092AE-84DF-429A-9315-0F5FFDEB1999}"/>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9F32E539-8E2D-42A7-88C3-1461C4531A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7996478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GB" dirty="0"/>
              <a:t>What is Regression Testing?</a:t>
            </a:r>
          </a:p>
          <a:p>
            <a:pPr lvl="1"/>
            <a:r>
              <a:rPr lang="en-GB" dirty="0"/>
              <a:t>Why is Regression Testing Important?</a:t>
            </a:r>
          </a:p>
          <a:p>
            <a:pPr lvl="1"/>
            <a:r>
              <a:rPr lang="en-GB" dirty="0"/>
              <a:t>How does VectorCAST support Regression Testing?</a:t>
            </a:r>
          </a:p>
          <a:p>
            <a:pPr lvl="1"/>
            <a:r>
              <a:rPr lang="en-US" dirty="0"/>
              <a:t>What Files Need to be Configuration Managed?</a:t>
            </a:r>
          </a:p>
          <a:p>
            <a:pPr lvl="1"/>
            <a:r>
              <a:rPr lang="en-GB" dirty="0"/>
              <a:t>Introduction to the VectorCAST Command Line</a:t>
            </a:r>
          </a:p>
          <a:p>
            <a:pPr lvl="1"/>
            <a:r>
              <a:rPr lang="en-GB" dirty="0"/>
              <a:t>Creating regression Scripts</a:t>
            </a:r>
            <a:endParaRPr lang="en-US" dirty="0"/>
          </a:p>
          <a:p>
            <a:pPr lvl="1"/>
            <a:r>
              <a:rPr lang="en-GB" dirty="0"/>
              <a:t>Using Regression Scripts</a:t>
            </a:r>
            <a:endParaRPr lang="en-US" dirty="0"/>
          </a:p>
          <a:p>
            <a:pPr lvl="1"/>
            <a:r>
              <a:rPr lang="en-GB" dirty="0"/>
              <a:t>Test Scripting Overview</a:t>
            </a:r>
            <a:endParaRPr lang="en-US" dirty="0"/>
          </a:p>
          <a:p>
            <a:pPr lvl="1"/>
            <a:r>
              <a:rPr lang="en-GB" dirty="0"/>
              <a:t>Hand Editing a Test Script</a:t>
            </a:r>
            <a:endParaRPr lang="en-US" dirty="0"/>
          </a:p>
          <a:p>
            <a:pPr lvl="1"/>
            <a:r>
              <a:rPr lang="en-US" dirty="0"/>
              <a:t>Strict Test Script Importing</a:t>
            </a:r>
          </a:p>
          <a:p>
            <a:pPr lvl="1"/>
            <a:endParaRPr lang="en-GB" dirty="0"/>
          </a:p>
        </p:txBody>
      </p:sp>
      <p:sp>
        <p:nvSpPr>
          <p:cNvPr id="2" name="Textplatzhalter 1">
            <a:extLst>
              <a:ext uri="{FF2B5EF4-FFF2-40B4-BE49-F238E27FC236}">
                <a16:creationId xmlns:a16="http://schemas.microsoft.com/office/drawing/2014/main" id="{49FE95CB-2107-4D0D-9BC9-8A0D99884F1F}"/>
              </a:ext>
            </a:extLst>
          </p:cNvPr>
          <p:cNvSpPr>
            <a:spLocks noGrp="1"/>
          </p:cNvSpPr>
          <p:nvPr>
            <p:ph type="body" sz="quarter" idx="12"/>
          </p:nvPr>
        </p:nvSpPr>
        <p:spPr/>
        <p:txBody>
          <a:bodyPr/>
          <a:lstStyle/>
          <a:p>
            <a:r>
              <a:rPr lang="en-US" dirty="0"/>
              <a:t>Regression Testing Topics</a:t>
            </a:r>
          </a:p>
        </p:txBody>
      </p:sp>
      <p:sp>
        <p:nvSpPr>
          <p:cNvPr id="3" name="Title 2"/>
          <p:cNvSpPr>
            <a:spLocks noGrp="1"/>
          </p:cNvSpPr>
          <p:nvPr>
            <p:ph type="title"/>
          </p:nvPr>
        </p:nvSpPr>
        <p:spPr/>
        <p:txBody>
          <a:bodyPr/>
          <a:lstStyle/>
          <a:p>
            <a:r>
              <a:rPr lang="en-US"/>
              <a:t>Lecture:  Regression Testing</a:t>
            </a:r>
            <a:endParaRPr lang="en-US" dirty="0"/>
          </a:p>
        </p:txBody>
      </p:sp>
    </p:spTree>
    <p:extLst>
      <p:ext uri="{BB962C8B-B14F-4D97-AF65-F5344CB8AC3E}">
        <p14:creationId xmlns:p14="http://schemas.microsoft.com/office/powerpoint/2010/main" val="5042949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GB" dirty="0"/>
              <a:t>Regression Testing is taking existing tests and running them against new versions of the application software</a:t>
            </a:r>
          </a:p>
          <a:p>
            <a:pPr lvl="1"/>
            <a:endParaRPr lang="en-GB" dirty="0"/>
          </a:p>
          <a:p>
            <a:pPr lvl="1"/>
            <a:r>
              <a:rPr lang="en-GB" dirty="0"/>
              <a:t>Re-Use of Tests is the goal</a:t>
            </a:r>
          </a:p>
          <a:p>
            <a:pPr lvl="1"/>
            <a:endParaRPr lang="en-GB" dirty="0"/>
          </a:p>
          <a:p>
            <a:pPr lvl="1"/>
            <a:r>
              <a:rPr lang="en-GB" dirty="0"/>
              <a:t>All types of tests can be used as Regression Tests</a:t>
            </a:r>
          </a:p>
          <a:p>
            <a:pPr lvl="2"/>
            <a:r>
              <a:rPr lang="en-GB" dirty="0"/>
              <a:t>System Tests</a:t>
            </a:r>
          </a:p>
          <a:p>
            <a:pPr lvl="2"/>
            <a:r>
              <a:rPr lang="en-GB" dirty="0"/>
              <a:t>Functional Tests</a:t>
            </a:r>
          </a:p>
          <a:p>
            <a:pPr lvl="2"/>
            <a:r>
              <a:rPr lang="en-GB" dirty="0"/>
              <a:t>Stress Tests</a:t>
            </a:r>
          </a:p>
          <a:p>
            <a:pPr lvl="2"/>
            <a:r>
              <a:rPr lang="en-GB" dirty="0"/>
              <a:t>Integration Tests</a:t>
            </a:r>
          </a:p>
          <a:p>
            <a:pPr lvl="2"/>
            <a:r>
              <a:rPr lang="en-GB" dirty="0"/>
              <a:t>Unit Tests</a:t>
            </a:r>
          </a:p>
        </p:txBody>
      </p:sp>
      <p:sp>
        <p:nvSpPr>
          <p:cNvPr id="2" name="Textplatzhalter 1">
            <a:extLst>
              <a:ext uri="{FF2B5EF4-FFF2-40B4-BE49-F238E27FC236}">
                <a16:creationId xmlns:a16="http://schemas.microsoft.com/office/drawing/2014/main" id="{2C1F049F-E2B5-4D98-9BD4-B499078541AC}"/>
              </a:ext>
            </a:extLst>
          </p:cNvPr>
          <p:cNvSpPr>
            <a:spLocks noGrp="1"/>
          </p:cNvSpPr>
          <p:nvPr>
            <p:ph type="body" sz="quarter" idx="12"/>
          </p:nvPr>
        </p:nvSpPr>
        <p:spPr/>
        <p:txBody>
          <a:bodyPr/>
          <a:lstStyle/>
          <a:p>
            <a:r>
              <a:rPr lang="en-US" dirty="0"/>
              <a:t>What is Regression Testing?</a:t>
            </a:r>
          </a:p>
        </p:txBody>
      </p:sp>
      <p:sp>
        <p:nvSpPr>
          <p:cNvPr id="3" name="Title 2"/>
          <p:cNvSpPr>
            <a:spLocks noGrp="1"/>
          </p:cNvSpPr>
          <p:nvPr>
            <p:ph type="title"/>
          </p:nvPr>
        </p:nvSpPr>
        <p:spPr/>
        <p:txBody>
          <a:bodyPr/>
          <a:lstStyle/>
          <a:p>
            <a:r>
              <a:rPr lang="en-US"/>
              <a:t>Lecture:  Regression Testing</a:t>
            </a:r>
            <a:endParaRPr lang="en-US" dirty="0"/>
          </a:p>
        </p:txBody>
      </p:sp>
    </p:spTree>
    <p:extLst>
      <p:ext uri="{BB962C8B-B14F-4D97-AF65-F5344CB8AC3E}">
        <p14:creationId xmlns:p14="http://schemas.microsoft.com/office/powerpoint/2010/main" val="10361964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lvl="1"/>
            <a:r>
              <a:rPr lang="en-US" dirty="0"/>
              <a:t>Testing once makes no sense</a:t>
            </a:r>
          </a:p>
          <a:p>
            <a:pPr lvl="1"/>
            <a:endParaRPr lang="en-US" dirty="0"/>
          </a:p>
          <a:p>
            <a:pPr lvl="1"/>
            <a:r>
              <a:rPr lang="en-US" dirty="0"/>
              <a:t>Testing constantly improves quality</a:t>
            </a:r>
          </a:p>
          <a:p>
            <a:pPr lvl="1"/>
            <a:endParaRPr lang="en-US" dirty="0"/>
          </a:p>
          <a:p>
            <a:pPr lvl="1"/>
            <a:r>
              <a:rPr lang="en-US" dirty="0"/>
              <a:t>Bugs are easiest to fix on the day that they are introduced</a:t>
            </a:r>
          </a:p>
          <a:p>
            <a:pPr lvl="1" indent="0">
              <a:buNone/>
            </a:pPr>
            <a:endParaRPr lang="en-US" dirty="0"/>
          </a:p>
          <a:p>
            <a:pPr lvl="1"/>
            <a:r>
              <a:rPr lang="en-US" dirty="0"/>
              <a:t>Code can be re-factored over time</a:t>
            </a:r>
          </a:p>
          <a:p>
            <a:pPr lvl="2"/>
            <a:endParaRPr lang="en-US" dirty="0"/>
          </a:p>
          <a:p>
            <a:pPr lvl="1"/>
            <a:r>
              <a:rPr lang="en-US" dirty="0"/>
              <a:t>Test cases are kept in sync with code</a:t>
            </a:r>
          </a:p>
        </p:txBody>
      </p:sp>
      <p:sp>
        <p:nvSpPr>
          <p:cNvPr id="4" name="Textplatzhalter 3">
            <a:extLst>
              <a:ext uri="{FF2B5EF4-FFF2-40B4-BE49-F238E27FC236}">
                <a16:creationId xmlns:a16="http://schemas.microsoft.com/office/drawing/2014/main" id="{5E302632-E76F-447E-9D0F-8F7EDE076818}"/>
              </a:ext>
            </a:extLst>
          </p:cNvPr>
          <p:cNvSpPr>
            <a:spLocks noGrp="1"/>
          </p:cNvSpPr>
          <p:nvPr>
            <p:ph type="body" sz="quarter" idx="12"/>
          </p:nvPr>
        </p:nvSpPr>
        <p:spPr/>
        <p:txBody>
          <a:bodyPr/>
          <a:lstStyle/>
          <a:p>
            <a:r>
              <a:rPr lang="en-US" dirty="0"/>
              <a:t>Why is Regression Testing Important?</a:t>
            </a:r>
          </a:p>
        </p:txBody>
      </p:sp>
      <p:sp>
        <p:nvSpPr>
          <p:cNvPr id="3" name="Title 2"/>
          <p:cNvSpPr>
            <a:spLocks noGrp="1"/>
          </p:cNvSpPr>
          <p:nvPr>
            <p:ph type="title"/>
          </p:nvPr>
        </p:nvSpPr>
        <p:spPr/>
        <p:txBody>
          <a:bodyPr/>
          <a:lstStyle/>
          <a:p>
            <a:r>
              <a:rPr lang="en-US"/>
              <a:t>Lecture:  Regression Testing</a:t>
            </a:r>
            <a:endParaRPr lang="en-US" dirty="0"/>
          </a:p>
        </p:txBody>
      </p:sp>
    </p:spTree>
    <p:extLst>
      <p:ext uri="{BB962C8B-B14F-4D97-AF65-F5344CB8AC3E}">
        <p14:creationId xmlns:p14="http://schemas.microsoft.com/office/powerpoint/2010/main" val="213087830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5" name="Rectangle 3"/>
          <p:cNvSpPr>
            <a:spLocks noGrp="1" noChangeArrowheads="1"/>
          </p:cNvSpPr>
          <p:nvPr>
            <p:ph sz="quarter" idx="13"/>
          </p:nvPr>
        </p:nvSpPr>
        <p:spPr/>
        <p:txBody>
          <a:bodyPr/>
          <a:lstStyle/>
          <a:p>
            <a:pPr lvl="1"/>
            <a:r>
              <a:rPr lang="en-US" dirty="0"/>
              <a:t>Test Harness is Data Driven</a:t>
            </a:r>
          </a:p>
          <a:p>
            <a:pPr lvl="1"/>
            <a:r>
              <a:rPr lang="en-US" dirty="0"/>
              <a:t>Test Cases are persistent as design and code mature</a:t>
            </a:r>
          </a:p>
          <a:p>
            <a:pPr lvl="1"/>
            <a:r>
              <a:rPr lang="en-US" dirty="0"/>
              <a:t>Test Harnesses can be rebuilt automatically</a:t>
            </a:r>
          </a:p>
          <a:p>
            <a:pPr lvl="1"/>
            <a:r>
              <a:rPr lang="en-US" dirty="0"/>
              <a:t>Batch execution of tests</a:t>
            </a:r>
          </a:p>
          <a:p>
            <a:pPr lvl="1"/>
            <a:r>
              <a:rPr lang="en-US" dirty="0"/>
              <a:t>Expected results checked with each run</a:t>
            </a:r>
          </a:p>
          <a:p>
            <a:pPr lvl="2"/>
            <a:r>
              <a:rPr lang="en-US" dirty="0"/>
              <a:t>Pass/fail criteria is maintained</a:t>
            </a:r>
          </a:p>
          <a:p>
            <a:pPr lvl="1"/>
            <a:r>
              <a:rPr lang="en-US" dirty="0"/>
              <a:t>Command Line Scripting Interface</a:t>
            </a:r>
          </a:p>
          <a:p>
            <a:pPr lvl="2"/>
            <a:r>
              <a:rPr lang="en-US" dirty="0"/>
              <a:t>CLICAST-  for Individual Environments</a:t>
            </a:r>
          </a:p>
          <a:p>
            <a:pPr lvl="2"/>
            <a:r>
              <a:rPr lang="en-US" dirty="0"/>
              <a:t>MANAGE– for VectorCAST Projects</a:t>
            </a:r>
          </a:p>
          <a:p>
            <a:pPr lvl="2"/>
            <a:r>
              <a:rPr lang="en-US" dirty="0"/>
              <a:t>VCDASH – for Controlling Analytics Database Server</a:t>
            </a:r>
          </a:p>
        </p:txBody>
      </p:sp>
      <p:sp>
        <p:nvSpPr>
          <p:cNvPr id="5" name="Textplatzhalter 4">
            <a:extLst>
              <a:ext uri="{FF2B5EF4-FFF2-40B4-BE49-F238E27FC236}">
                <a16:creationId xmlns:a16="http://schemas.microsoft.com/office/drawing/2014/main" id="{6C3804F3-2CF8-4F83-9579-E8E3FF98060F}"/>
              </a:ext>
            </a:extLst>
          </p:cNvPr>
          <p:cNvSpPr>
            <a:spLocks noGrp="1"/>
          </p:cNvSpPr>
          <p:nvPr>
            <p:ph type="body" sz="quarter" idx="12"/>
          </p:nvPr>
        </p:nvSpPr>
        <p:spPr/>
        <p:txBody>
          <a:bodyPr/>
          <a:lstStyle/>
          <a:p>
            <a:r>
              <a:rPr lang="en-US" dirty="0"/>
              <a:t>How does VectorCAST facilitate Regression Testing?</a:t>
            </a:r>
          </a:p>
        </p:txBody>
      </p:sp>
      <p:sp>
        <p:nvSpPr>
          <p:cNvPr id="209922" name="Rectangle 2"/>
          <p:cNvSpPr>
            <a:spLocks noGrp="1" noChangeArrowheads="1"/>
          </p:cNvSpPr>
          <p:nvPr>
            <p:ph type="title"/>
          </p:nvPr>
        </p:nvSpPr>
        <p:spPr/>
        <p:txBody>
          <a:bodyPr/>
          <a:lstStyle/>
          <a:p>
            <a:r>
              <a:rPr lang="en-US"/>
              <a:t>Lecture:  Regression Testing</a:t>
            </a:r>
            <a:endParaRPr lang="en-US" dirty="0"/>
          </a:p>
        </p:txBody>
      </p:sp>
    </p:spTree>
    <p:extLst>
      <p:ext uri="{BB962C8B-B14F-4D97-AF65-F5344CB8AC3E}">
        <p14:creationId xmlns:p14="http://schemas.microsoft.com/office/powerpoint/2010/main" val="3197499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5"/>
          <p:cNvSpPr>
            <a:spLocks noGrp="1" noChangeArrowheads="1"/>
          </p:cNvSpPr>
          <p:nvPr>
            <p:ph sz="quarter" idx="13"/>
          </p:nvPr>
        </p:nvSpPr>
        <p:spPr/>
        <p:txBody>
          <a:bodyPr/>
          <a:lstStyle/>
          <a:p>
            <a:endParaRPr lang="en-US" dirty="0"/>
          </a:p>
          <a:p>
            <a:r>
              <a:rPr lang="en-US" dirty="0"/>
              <a:t>VectorCAST parallels manual method of testing</a:t>
            </a:r>
          </a:p>
          <a:p>
            <a:pPr marL="0" lvl="1" indent="0">
              <a:buNone/>
            </a:pPr>
            <a:r>
              <a:rPr lang="en-US" dirty="0"/>
              <a:t> </a:t>
            </a:r>
          </a:p>
          <a:p>
            <a:pPr lvl="2"/>
            <a:r>
              <a:rPr lang="en-US" dirty="0"/>
              <a:t>Processes in manual testing are automated with VectorCAST:</a:t>
            </a:r>
          </a:p>
          <a:p>
            <a:pPr lvl="3"/>
            <a:r>
              <a:rPr lang="en-US" dirty="0"/>
              <a:t>Building Test Code</a:t>
            </a:r>
          </a:p>
          <a:p>
            <a:pPr lvl="3"/>
            <a:r>
              <a:rPr lang="en-US" dirty="0"/>
              <a:t>Constructing Test Cases</a:t>
            </a:r>
          </a:p>
          <a:p>
            <a:pPr lvl="3"/>
            <a:r>
              <a:rPr lang="en-US" dirty="0"/>
              <a:t>Executing Tests</a:t>
            </a:r>
          </a:p>
          <a:p>
            <a:pPr lvl="3"/>
            <a:r>
              <a:rPr lang="en-US" dirty="0"/>
              <a:t>Building Test Documentation</a:t>
            </a:r>
          </a:p>
          <a:p>
            <a:endParaRPr lang="en-US" dirty="0"/>
          </a:p>
          <a:p>
            <a:r>
              <a:rPr lang="en-US" dirty="0"/>
              <a:t>The following must be present:</a:t>
            </a:r>
          </a:p>
          <a:p>
            <a:pPr marL="0" lvl="1" indent="0">
              <a:buNone/>
            </a:pPr>
            <a:r>
              <a:rPr lang="en-US" dirty="0"/>
              <a:t> </a:t>
            </a:r>
          </a:p>
          <a:p>
            <a:pPr lvl="2"/>
            <a:r>
              <a:rPr lang="en-US" dirty="0"/>
              <a:t>Compiler (on path)</a:t>
            </a:r>
          </a:p>
          <a:p>
            <a:pPr lvl="2"/>
            <a:r>
              <a:rPr lang="en-US" dirty="0"/>
              <a:t>Code Under Test Which Compiles</a:t>
            </a:r>
          </a:p>
          <a:p>
            <a:pPr>
              <a:buNone/>
            </a:pPr>
            <a:endParaRPr lang="en-US" dirty="0"/>
          </a:p>
        </p:txBody>
      </p:sp>
      <p:sp>
        <p:nvSpPr>
          <p:cNvPr id="2" name="Textplatzhalter 1">
            <a:extLst>
              <a:ext uri="{FF2B5EF4-FFF2-40B4-BE49-F238E27FC236}">
                <a16:creationId xmlns:a16="http://schemas.microsoft.com/office/drawing/2014/main" id="{68A2D71A-FADE-48A2-9AFB-7A01F2DF4342}"/>
              </a:ext>
            </a:extLst>
          </p:cNvPr>
          <p:cNvSpPr>
            <a:spLocks noGrp="1"/>
          </p:cNvSpPr>
          <p:nvPr>
            <p:ph type="body" sz="quarter" idx="12"/>
          </p:nvPr>
        </p:nvSpPr>
        <p:spPr/>
        <p:txBody>
          <a:bodyPr/>
          <a:lstStyle/>
          <a:p>
            <a:r>
              <a:rPr lang="en-US" dirty="0"/>
              <a:t>Methods and Prerequisites</a:t>
            </a:r>
          </a:p>
        </p:txBody>
      </p:sp>
      <p:sp>
        <p:nvSpPr>
          <p:cNvPr id="25602" name="Rectangle 4"/>
          <p:cNvSpPr>
            <a:spLocks noGrp="1" noChangeArrowheads="1"/>
          </p:cNvSpPr>
          <p:nvPr>
            <p:ph type="title"/>
          </p:nvPr>
        </p:nvSpPr>
        <p:spPr/>
        <p:txBody>
          <a:bodyPr/>
          <a:lstStyle/>
          <a:p>
            <a:r>
              <a:rPr lang="en-US"/>
              <a:t>Unit Testing Overview</a:t>
            </a:r>
            <a:endParaRPr lang="en-US" dirty="0"/>
          </a:p>
        </p:txBody>
      </p:sp>
    </p:spTree>
    <p:extLst>
      <p:ext uri="{BB962C8B-B14F-4D97-AF65-F5344CB8AC3E}">
        <p14:creationId xmlns:p14="http://schemas.microsoft.com/office/powerpoint/2010/main" val="21154585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5" name="Rectangle 3"/>
          <p:cNvSpPr>
            <a:spLocks noGrp="1" noChangeArrowheads="1"/>
          </p:cNvSpPr>
          <p:nvPr>
            <p:ph sz="quarter" idx="13"/>
          </p:nvPr>
        </p:nvSpPr>
        <p:spPr/>
        <p:txBody>
          <a:bodyPr/>
          <a:lstStyle/>
          <a:p>
            <a:pPr lvl="1"/>
            <a:endParaRPr lang="en-US" dirty="0"/>
          </a:p>
          <a:p>
            <a:pPr lvl="1"/>
            <a:r>
              <a:rPr lang="en-US" dirty="0"/>
              <a:t>CBT – Intelligent Testing</a:t>
            </a:r>
          </a:p>
          <a:p>
            <a:pPr lvl="1"/>
            <a:endParaRPr lang="en-US" dirty="0"/>
          </a:p>
          <a:p>
            <a:pPr lvl="2"/>
            <a:r>
              <a:rPr lang="en-US" dirty="0"/>
              <a:t>Only those Environments that have changed will be Rebuilt</a:t>
            </a:r>
          </a:p>
          <a:p>
            <a:pPr lvl="3"/>
            <a:r>
              <a:rPr lang="en-US" dirty="0"/>
              <a:t>Source Code  or Config Changes</a:t>
            </a:r>
          </a:p>
          <a:p>
            <a:pPr lvl="2"/>
            <a:endParaRPr lang="en-US" dirty="0"/>
          </a:p>
          <a:p>
            <a:pPr lvl="2"/>
            <a:r>
              <a:rPr lang="en-US" dirty="0"/>
              <a:t>Only those Tests that are affected by a change will be executed</a:t>
            </a:r>
          </a:p>
          <a:p>
            <a:pPr lvl="3"/>
            <a:r>
              <a:rPr lang="en-US" dirty="0"/>
              <a:t>Granularity is down to the function level</a:t>
            </a:r>
          </a:p>
          <a:p>
            <a:pPr lvl="3"/>
            <a:endParaRPr lang="en-US" dirty="0"/>
          </a:p>
          <a:p>
            <a:pPr lvl="2"/>
            <a:r>
              <a:rPr lang="en-US" dirty="0"/>
              <a:t>Analogous to “Make” vs “Make all”</a:t>
            </a:r>
          </a:p>
          <a:p>
            <a:pPr lvl="3"/>
            <a:endParaRPr lang="en-US" dirty="0"/>
          </a:p>
        </p:txBody>
      </p:sp>
      <p:sp>
        <p:nvSpPr>
          <p:cNvPr id="5" name="Textplatzhalter 4">
            <a:extLst>
              <a:ext uri="{FF2B5EF4-FFF2-40B4-BE49-F238E27FC236}">
                <a16:creationId xmlns:a16="http://schemas.microsoft.com/office/drawing/2014/main" id="{9FF8F0A0-A6DA-4734-962F-E9661195414E}"/>
              </a:ext>
            </a:extLst>
          </p:cNvPr>
          <p:cNvSpPr>
            <a:spLocks noGrp="1"/>
          </p:cNvSpPr>
          <p:nvPr>
            <p:ph type="body" sz="quarter" idx="12"/>
          </p:nvPr>
        </p:nvSpPr>
        <p:spPr/>
        <p:txBody>
          <a:bodyPr/>
          <a:lstStyle/>
          <a:p>
            <a:r>
              <a:rPr lang="en-US" dirty="0"/>
              <a:t>Change Based Testing (CBT)</a:t>
            </a:r>
          </a:p>
        </p:txBody>
      </p:sp>
      <p:sp>
        <p:nvSpPr>
          <p:cNvPr id="209922" name="Rectangle 2"/>
          <p:cNvSpPr>
            <a:spLocks noGrp="1" noChangeArrowheads="1"/>
          </p:cNvSpPr>
          <p:nvPr>
            <p:ph type="title"/>
          </p:nvPr>
        </p:nvSpPr>
        <p:spPr/>
        <p:txBody>
          <a:bodyPr/>
          <a:lstStyle/>
          <a:p>
            <a:r>
              <a:rPr lang="en-US"/>
              <a:t>Lecture:  Regression Testing</a:t>
            </a:r>
            <a:endParaRPr lang="en-US" dirty="0"/>
          </a:p>
        </p:txBody>
      </p:sp>
    </p:spTree>
    <p:extLst>
      <p:ext uri="{BB962C8B-B14F-4D97-AF65-F5344CB8AC3E}">
        <p14:creationId xmlns:p14="http://schemas.microsoft.com/office/powerpoint/2010/main" val="7167621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01" name="Rectangle 3"/>
          <p:cNvSpPr>
            <a:spLocks noGrp="1" noChangeArrowheads="1"/>
          </p:cNvSpPr>
          <p:nvPr>
            <p:ph sz="quarter" idx="13"/>
          </p:nvPr>
        </p:nvSpPr>
        <p:spPr/>
        <p:txBody>
          <a:bodyPr/>
          <a:lstStyle/>
          <a:p>
            <a:pPr lvl="1"/>
            <a:r>
              <a:rPr lang="en-US" dirty="0"/>
              <a:t>Enables further automation of testing via shell scripts</a:t>
            </a:r>
          </a:p>
          <a:p>
            <a:pPr lvl="1"/>
            <a:endParaRPr lang="en-US" dirty="0"/>
          </a:p>
          <a:p>
            <a:pPr lvl="1"/>
            <a:r>
              <a:rPr lang="en-US" dirty="0"/>
              <a:t>3 Different Scripting Engines:</a:t>
            </a:r>
          </a:p>
          <a:p>
            <a:pPr lvl="2"/>
            <a:r>
              <a:rPr lang="en-US" dirty="0"/>
              <a:t>CLICAST – for Individual Environments</a:t>
            </a:r>
          </a:p>
          <a:p>
            <a:pPr lvl="2"/>
            <a:r>
              <a:rPr lang="en-US" dirty="0"/>
              <a:t>MANAGE for VectorCAST Projects</a:t>
            </a:r>
          </a:p>
          <a:p>
            <a:pPr lvl="2"/>
            <a:r>
              <a:rPr lang="en-US" dirty="0"/>
              <a:t>VCDASH – for Analytics Database Server</a:t>
            </a:r>
          </a:p>
          <a:p>
            <a:pPr lvl="1"/>
            <a:endParaRPr lang="en-US" dirty="0"/>
          </a:p>
          <a:p>
            <a:pPr lvl="1"/>
            <a:r>
              <a:rPr lang="en-US" dirty="0"/>
              <a:t>All Commands are self documenting</a:t>
            </a:r>
          </a:p>
          <a:p>
            <a:pPr lvl="2"/>
            <a:r>
              <a:rPr lang="en-US" dirty="0"/>
              <a:t>Just enter the commands with no arguments to get help</a:t>
            </a:r>
          </a:p>
        </p:txBody>
      </p:sp>
      <p:sp>
        <p:nvSpPr>
          <p:cNvPr id="5" name="Textplatzhalter 4">
            <a:extLst>
              <a:ext uri="{FF2B5EF4-FFF2-40B4-BE49-F238E27FC236}">
                <a16:creationId xmlns:a16="http://schemas.microsoft.com/office/drawing/2014/main" id="{D348B6AE-EC24-41E5-843D-02C937404178}"/>
              </a:ext>
            </a:extLst>
          </p:cNvPr>
          <p:cNvSpPr>
            <a:spLocks noGrp="1"/>
          </p:cNvSpPr>
          <p:nvPr>
            <p:ph type="body" sz="quarter" idx="12"/>
          </p:nvPr>
        </p:nvSpPr>
        <p:spPr/>
        <p:txBody>
          <a:bodyPr/>
          <a:lstStyle/>
          <a:p>
            <a:r>
              <a:rPr lang="en-US" dirty="0"/>
              <a:t>VectorCAST Command Line Utilities</a:t>
            </a:r>
          </a:p>
        </p:txBody>
      </p:sp>
      <p:sp>
        <p:nvSpPr>
          <p:cNvPr id="208898" name="Rectangle 2"/>
          <p:cNvSpPr>
            <a:spLocks noGrp="1" noChangeArrowheads="1"/>
          </p:cNvSpPr>
          <p:nvPr>
            <p:ph type="title"/>
          </p:nvPr>
        </p:nvSpPr>
        <p:spPr/>
        <p:txBody>
          <a:bodyPr/>
          <a:lstStyle/>
          <a:p>
            <a:r>
              <a:rPr lang="en-GB"/>
              <a:t>Lecture:  Regression Testing</a:t>
            </a:r>
            <a:endParaRPr lang="en-US" dirty="0"/>
          </a:p>
        </p:txBody>
      </p:sp>
    </p:spTree>
    <p:extLst>
      <p:ext uri="{BB962C8B-B14F-4D97-AF65-F5344CB8AC3E}">
        <p14:creationId xmlns:p14="http://schemas.microsoft.com/office/powerpoint/2010/main" val="25642778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r>
              <a:rPr lang="en-GB" dirty="0"/>
              <a:t>Rebuild an Environment:</a:t>
            </a:r>
          </a:p>
          <a:p>
            <a:pPr lvl="2"/>
            <a:r>
              <a:rPr lang="sv-SE" dirty="0"/>
              <a:t>clicast -e mgr_ut1 Environment RE_Build</a:t>
            </a:r>
          </a:p>
          <a:p>
            <a:pPr lvl="1"/>
            <a:r>
              <a:rPr lang="en-GB" dirty="0"/>
              <a:t>Execute all Tests in an Environment:</a:t>
            </a:r>
          </a:p>
          <a:p>
            <a:pPr lvl="2"/>
            <a:r>
              <a:rPr lang="sv-SE" dirty="0"/>
              <a:t>clicast -e mgr_ut1 Execute Batch</a:t>
            </a:r>
          </a:p>
          <a:p>
            <a:pPr lvl="1"/>
            <a:r>
              <a:rPr lang="en-GB" dirty="0"/>
              <a:t>Build &amp; Execute all Tests in a VectorCAST Project</a:t>
            </a:r>
          </a:p>
          <a:p>
            <a:pPr lvl="2"/>
            <a:r>
              <a:rPr lang="sv-SE" dirty="0"/>
              <a:t>manage --project TestCampaign --build-execute</a:t>
            </a:r>
          </a:p>
          <a:p>
            <a:pPr lvl="1"/>
            <a:r>
              <a:rPr lang="en-GB" dirty="0"/>
              <a:t>Incrementally Build &amp; Execute all Tests in a VectorCAST Project</a:t>
            </a:r>
          </a:p>
          <a:p>
            <a:pPr lvl="3"/>
            <a:r>
              <a:rPr lang="sv-SE" dirty="0"/>
              <a:t>manage --project TestCampaign --build-execute  --incremental</a:t>
            </a:r>
            <a:endParaRPr lang="en-GB" dirty="0"/>
          </a:p>
          <a:p>
            <a:pPr lvl="1"/>
            <a:r>
              <a:rPr lang="en-GB" dirty="0"/>
              <a:t>Generate a Full Report</a:t>
            </a:r>
          </a:p>
          <a:p>
            <a:pPr lvl="2"/>
            <a:r>
              <a:rPr lang="sv-SE" dirty="0"/>
              <a:t>manage --project TestCampaign --full-status=full_report.html</a:t>
            </a:r>
          </a:p>
          <a:p>
            <a:pPr lvl="1"/>
            <a:r>
              <a:rPr lang="en-GB" dirty="0"/>
              <a:t>Start the Analytics Database Server</a:t>
            </a:r>
          </a:p>
          <a:p>
            <a:pPr lvl="2"/>
            <a:r>
              <a:rPr lang="sv-SE" dirty="0"/>
              <a:t>Vcdash --run-server  --save-history -p TestCampaign.vcm</a:t>
            </a:r>
          </a:p>
        </p:txBody>
      </p:sp>
      <p:sp>
        <p:nvSpPr>
          <p:cNvPr id="7" name="Textplatzhalter 6">
            <a:extLst>
              <a:ext uri="{FF2B5EF4-FFF2-40B4-BE49-F238E27FC236}">
                <a16:creationId xmlns:a16="http://schemas.microsoft.com/office/drawing/2014/main" id="{F7768FCF-2474-4FE6-8A2B-52FDE84B3BF1}"/>
              </a:ext>
            </a:extLst>
          </p:cNvPr>
          <p:cNvSpPr>
            <a:spLocks noGrp="1"/>
          </p:cNvSpPr>
          <p:nvPr>
            <p:ph type="body" sz="quarter" idx="12"/>
          </p:nvPr>
        </p:nvSpPr>
        <p:spPr/>
        <p:txBody>
          <a:bodyPr/>
          <a:lstStyle/>
          <a:p>
            <a:r>
              <a:rPr lang="en-US" dirty="0"/>
              <a:t>Command Line Examples</a:t>
            </a:r>
          </a:p>
        </p:txBody>
      </p:sp>
      <p:sp>
        <p:nvSpPr>
          <p:cNvPr id="3" name="Title 2"/>
          <p:cNvSpPr>
            <a:spLocks noGrp="1"/>
          </p:cNvSpPr>
          <p:nvPr>
            <p:ph type="title"/>
          </p:nvPr>
        </p:nvSpPr>
        <p:spPr/>
        <p:txBody>
          <a:bodyPr/>
          <a:lstStyle/>
          <a:p>
            <a:r>
              <a:rPr lang="en-GB"/>
              <a:t>Lecture:  Regression Testing</a:t>
            </a:r>
            <a:endParaRPr lang="en-GB" dirty="0"/>
          </a:p>
        </p:txBody>
      </p:sp>
    </p:spTree>
    <p:extLst>
      <p:ext uri="{BB962C8B-B14F-4D97-AF65-F5344CB8AC3E}">
        <p14:creationId xmlns:p14="http://schemas.microsoft.com/office/powerpoint/2010/main" val="3607358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2BDBE926-4226-4246-8740-44204DED60B3}"/>
              </a:ext>
            </a:extLst>
          </p:cNvPr>
          <p:cNvPicPr>
            <a:picLocks noGrp="1" noChangeAspect="1" noChangeArrowheads="1"/>
          </p:cNvPicPr>
          <p:nvPr>
            <p:ph sz="quarter" idx="13"/>
          </p:nvPr>
        </p:nvPicPr>
        <p:blipFill rotWithShape="1">
          <a:blip r:embed="rId4">
            <a:extLst>
              <a:ext uri="{28A0092B-C50C-407E-A947-70E740481C1C}">
                <a14:useLocalDpi xmlns:a14="http://schemas.microsoft.com/office/drawing/2010/main" val="0"/>
              </a:ext>
            </a:extLst>
          </a:blip>
          <a:srcRect/>
          <a:stretch/>
        </p:blipFill>
        <p:spPr bwMode="auto">
          <a:xfrm>
            <a:off x="2027242" y="1856739"/>
            <a:ext cx="7854932" cy="4761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platzhalter 1">
            <a:extLst>
              <a:ext uri="{FF2B5EF4-FFF2-40B4-BE49-F238E27FC236}">
                <a16:creationId xmlns:a16="http://schemas.microsoft.com/office/drawing/2014/main" id="{A5935CBD-CB10-4AAE-A1ED-BFE6B47AE948}"/>
              </a:ext>
            </a:extLst>
          </p:cNvPr>
          <p:cNvSpPr>
            <a:spLocks noGrp="1"/>
          </p:cNvSpPr>
          <p:nvPr>
            <p:ph type="body" sz="quarter" idx="12"/>
          </p:nvPr>
        </p:nvSpPr>
        <p:spPr/>
        <p:txBody>
          <a:bodyPr/>
          <a:lstStyle/>
          <a:p>
            <a:r>
              <a:rPr lang="en-US" dirty="0"/>
              <a:t>Regression Results</a:t>
            </a:r>
          </a:p>
        </p:txBody>
      </p:sp>
      <p:sp>
        <p:nvSpPr>
          <p:cNvPr id="3" name="Title 2"/>
          <p:cNvSpPr>
            <a:spLocks noGrp="1"/>
          </p:cNvSpPr>
          <p:nvPr>
            <p:ph type="title"/>
          </p:nvPr>
        </p:nvSpPr>
        <p:spPr/>
        <p:txBody>
          <a:bodyPr/>
          <a:lstStyle/>
          <a:p>
            <a:r>
              <a:rPr lang="en-US"/>
              <a:t>Lecture:  Regression Testing</a:t>
            </a:r>
            <a:endParaRPr lang="en-US" dirty="0"/>
          </a:p>
        </p:txBody>
      </p:sp>
      <p:sp>
        <p:nvSpPr>
          <p:cNvPr id="4" name="TextBox 3">
            <a:extLst>
              <a:ext uri="{FF2B5EF4-FFF2-40B4-BE49-F238E27FC236}">
                <a16:creationId xmlns:a16="http://schemas.microsoft.com/office/drawing/2014/main" id="{AEC77868-54C0-49DA-B54A-C591F1060220}"/>
              </a:ext>
            </a:extLst>
          </p:cNvPr>
          <p:cNvSpPr txBox="1"/>
          <p:nvPr>
            <p:custDataLst>
              <p:tags r:id="rId1"/>
            </p:custDataLst>
          </p:nvPr>
        </p:nvSpPr>
        <p:spPr>
          <a:xfrm>
            <a:off x="876300" y="1274634"/>
            <a:ext cx="6172200" cy="914400"/>
          </a:xfrm>
          <a:prstGeom prst="rect">
            <a:avLst/>
          </a:prstGeom>
        </p:spPr>
        <p:txBody>
          <a:bodyPr vert="horz" lIns="0" tIns="0" rIns="0" bIns="0" rtlCol="0">
            <a:noAutofit/>
          </a:bodyPr>
          <a:lstStyle>
            <a:lvl1pPr marL="0" lvl="0" indent="0" defTabSz="914400" eaLnBrk="1" latinLnBrk="0" hangingPunct="1">
              <a:lnSpc>
                <a:spcPct val="100000"/>
              </a:lnSpc>
              <a:spcBef>
                <a:spcPts val="800"/>
              </a:spcBef>
              <a:buClr>
                <a:srgbClr val="B70032"/>
              </a:buClr>
              <a:buSzPct val="75000"/>
              <a:buFont typeface="Calibri" panose="020F0502020204030204" pitchFamily="34" charset="0"/>
              <a:buChar char="​"/>
              <a:defRPr sz="1600">
                <a:latin typeface="+mn-lt"/>
              </a:defRPr>
            </a:lvl1pPr>
            <a:lvl2pPr marL="252000" indent="-252000" defTabSz="914400" eaLnBrk="1" latinLnBrk="0" hangingPunct="1">
              <a:lnSpc>
                <a:spcPct val="100000"/>
              </a:lnSpc>
              <a:spcBef>
                <a:spcPts val="800"/>
              </a:spcBef>
              <a:buClr>
                <a:srgbClr val="B70032"/>
              </a:buClr>
              <a:buSzPct val="75000"/>
              <a:buFont typeface="Wingdings 3" panose="05040102010807070707" pitchFamily="18" charset="2"/>
              <a:buChar char="u"/>
              <a:defRPr sz="1600">
                <a:latin typeface="+mn-lt"/>
              </a:defRPr>
            </a:lvl2pPr>
            <a:lvl3pPr marL="504000" indent="-252000" defTabSz="914400" eaLnBrk="1" latinLnBrk="0" hangingPunct="1">
              <a:lnSpc>
                <a:spcPct val="100000"/>
              </a:lnSpc>
              <a:spcBef>
                <a:spcPts val="400"/>
              </a:spcBef>
              <a:buClr>
                <a:srgbClr val="B70032"/>
              </a:buClr>
              <a:buSzPct val="75000"/>
              <a:buFont typeface="Wingdings 3" panose="05040102010807070707" pitchFamily="18" charset="2"/>
              <a:buChar char="u"/>
              <a:defRPr sz="1600">
                <a:latin typeface="+mn-lt"/>
              </a:defRPr>
            </a:lvl3pPr>
            <a:lvl4pPr marL="720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defRPr>
            </a:lvl4pPr>
            <a:lvl5pPr marL="936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defRPr>
            </a:lvl5pPr>
            <a:lvl6pPr marL="1152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6pPr>
            <a:lvl7pPr marL="1368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7pPr>
            <a:lvl8pPr marL="1584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8pPr>
            <a:lvl9pPr marL="1800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9pPr>
          </a:lstStyle>
          <a:p>
            <a:pPr lvl="1"/>
            <a:r>
              <a:rPr lang="en-US" sz="2000" dirty="0"/>
              <a:t>Right Mouse -&gt; Reporting</a:t>
            </a:r>
          </a:p>
        </p:txBody>
      </p:sp>
    </p:spTree>
    <p:extLst>
      <p:ext uri="{BB962C8B-B14F-4D97-AF65-F5344CB8AC3E}">
        <p14:creationId xmlns:p14="http://schemas.microsoft.com/office/powerpoint/2010/main" val="12700736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5" name="Rectangle 3"/>
          <p:cNvSpPr>
            <a:spLocks noGrp="1" noChangeArrowheads="1"/>
          </p:cNvSpPr>
          <p:nvPr>
            <p:ph sz="quarter" idx="13"/>
          </p:nvPr>
        </p:nvSpPr>
        <p:spPr/>
        <p:txBody>
          <a:bodyPr/>
          <a:lstStyle/>
          <a:p>
            <a:pPr lvl="1"/>
            <a:r>
              <a:rPr lang="en-US" dirty="0"/>
              <a:t>Graphical View of Testing Results</a:t>
            </a:r>
          </a:p>
          <a:p>
            <a:pPr lvl="1"/>
            <a:r>
              <a:rPr lang="en-US" dirty="0"/>
              <a:t>Analytics Icon:  </a:t>
            </a:r>
          </a:p>
          <a:p>
            <a:pPr lvl="1"/>
            <a:endParaRPr lang="en-US" dirty="0"/>
          </a:p>
          <a:p>
            <a:pPr lvl="3"/>
            <a:endParaRPr lang="en-US" dirty="0"/>
          </a:p>
        </p:txBody>
      </p:sp>
      <p:sp>
        <p:nvSpPr>
          <p:cNvPr id="5" name="Textplatzhalter 4">
            <a:extLst>
              <a:ext uri="{FF2B5EF4-FFF2-40B4-BE49-F238E27FC236}">
                <a16:creationId xmlns:a16="http://schemas.microsoft.com/office/drawing/2014/main" id="{12DE0252-F687-4193-B5A0-7F3483F5B711}"/>
              </a:ext>
            </a:extLst>
          </p:cNvPr>
          <p:cNvSpPr>
            <a:spLocks noGrp="1"/>
          </p:cNvSpPr>
          <p:nvPr>
            <p:ph type="body" sz="quarter" idx="12"/>
          </p:nvPr>
        </p:nvSpPr>
        <p:spPr/>
        <p:txBody>
          <a:bodyPr/>
          <a:lstStyle/>
          <a:p>
            <a:r>
              <a:rPr lang="en-US" dirty="0"/>
              <a:t>Analytics</a:t>
            </a:r>
          </a:p>
        </p:txBody>
      </p:sp>
      <p:sp>
        <p:nvSpPr>
          <p:cNvPr id="209922" name="Rectangle 2"/>
          <p:cNvSpPr>
            <a:spLocks noGrp="1" noChangeArrowheads="1"/>
          </p:cNvSpPr>
          <p:nvPr>
            <p:ph type="title"/>
          </p:nvPr>
        </p:nvSpPr>
        <p:spPr/>
        <p:txBody>
          <a:bodyPr/>
          <a:lstStyle/>
          <a:p>
            <a:r>
              <a:rPr lang="en-US"/>
              <a:t>Lecture:  Regression Testing</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195" y="2405144"/>
            <a:ext cx="4819650" cy="400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50" y="1513831"/>
            <a:ext cx="824316" cy="796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613059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a:extLst>
              <a:ext uri="{FF2B5EF4-FFF2-40B4-BE49-F238E27FC236}">
                <a16:creationId xmlns:a16="http://schemas.microsoft.com/office/drawing/2014/main" id="{135AC24C-78E3-4456-B78B-CCDCB2281DE3}"/>
              </a:ext>
            </a:extLst>
          </p:cNvPr>
          <p:cNvSpPr>
            <a:spLocks noGrp="1"/>
          </p:cNvSpPr>
          <p:nvPr>
            <p:ph sz="quarter" idx="13"/>
          </p:nvPr>
        </p:nvSpPr>
        <p:spPr/>
        <p:txBody>
          <a:bodyPr/>
          <a:lstStyle/>
          <a:p>
            <a:pPr lvl="1"/>
            <a:r>
              <a:rPr lang="en-US" dirty="0"/>
              <a:t>Test Script Characteristics</a:t>
            </a:r>
          </a:p>
          <a:p>
            <a:pPr lvl="2"/>
            <a:r>
              <a:rPr lang="en-US" dirty="0"/>
              <a:t>Plain ASCII File</a:t>
            </a:r>
          </a:p>
          <a:p>
            <a:pPr lvl="2"/>
            <a:r>
              <a:rPr lang="en-US" dirty="0"/>
              <a:t>Easy to understand Syntax</a:t>
            </a:r>
          </a:p>
          <a:p>
            <a:pPr lvl="2"/>
            <a:endParaRPr lang="en-US" dirty="0"/>
          </a:p>
          <a:p>
            <a:pPr lvl="1"/>
            <a:r>
              <a:rPr lang="en-US" dirty="0"/>
              <a:t>Test Scripting is One of the Key Features of VectorCAST</a:t>
            </a:r>
          </a:p>
          <a:p>
            <a:pPr lvl="2"/>
            <a:r>
              <a:rPr lang="en-US" dirty="0"/>
              <a:t>Decouples Test Harness and Test Data</a:t>
            </a:r>
          </a:p>
          <a:p>
            <a:pPr lvl="2"/>
            <a:r>
              <a:rPr lang="en-US" dirty="0"/>
              <a:t>Format allows for Easy CM Diffs</a:t>
            </a:r>
          </a:p>
          <a:p>
            <a:pPr lvl="2"/>
            <a:r>
              <a:rPr lang="en-US" dirty="0"/>
              <a:t>Simple syntax allows for easy import from other sources</a:t>
            </a:r>
          </a:p>
          <a:p>
            <a:pPr lvl="2"/>
            <a:r>
              <a:rPr lang="en-US" dirty="0"/>
              <a:t>Create / Modify tests without using GUI</a:t>
            </a:r>
          </a:p>
          <a:p>
            <a:pPr lvl="2"/>
            <a:r>
              <a:rPr lang="en-US" dirty="0"/>
              <a:t>Share test cases between environments</a:t>
            </a:r>
          </a:p>
          <a:p>
            <a:pPr lvl="2"/>
            <a:r>
              <a:rPr lang="en-US" dirty="0"/>
              <a:t>Cloning of similar cases quickly using text editor</a:t>
            </a:r>
          </a:p>
          <a:p>
            <a:pPr lvl="2"/>
            <a:endParaRPr lang="en-US" dirty="0"/>
          </a:p>
          <a:p>
            <a:pPr lvl="1"/>
            <a:r>
              <a:rPr lang="en-US" dirty="0"/>
              <a:t>Test =&gt; Scripting =&gt; Template</a:t>
            </a:r>
          </a:p>
          <a:p>
            <a:pPr lvl="2"/>
            <a:r>
              <a:rPr lang="en-US" dirty="0"/>
              <a:t>If you want to create tests in an editor, the template will show all available commands</a:t>
            </a:r>
          </a:p>
        </p:txBody>
      </p:sp>
      <p:sp>
        <p:nvSpPr>
          <p:cNvPr id="14" name="Textplatzhalter 13">
            <a:extLst>
              <a:ext uri="{FF2B5EF4-FFF2-40B4-BE49-F238E27FC236}">
                <a16:creationId xmlns:a16="http://schemas.microsoft.com/office/drawing/2014/main" id="{C31230E4-1F78-4A3C-843B-D8835C6394E2}"/>
              </a:ext>
            </a:extLst>
          </p:cNvPr>
          <p:cNvSpPr>
            <a:spLocks noGrp="1"/>
          </p:cNvSpPr>
          <p:nvPr>
            <p:ph type="body" sz="quarter" idx="12"/>
          </p:nvPr>
        </p:nvSpPr>
        <p:spPr/>
        <p:txBody>
          <a:bodyPr/>
          <a:lstStyle/>
          <a:p>
            <a:r>
              <a:rPr lang="en-US" dirty="0"/>
              <a:t>Test Scripting Overview</a:t>
            </a:r>
          </a:p>
        </p:txBody>
      </p:sp>
      <p:sp>
        <p:nvSpPr>
          <p:cNvPr id="3" name="Title 2"/>
          <p:cNvSpPr>
            <a:spLocks noGrp="1"/>
          </p:cNvSpPr>
          <p:nvPr>
            <p:ph type="title"/>
          </p:nvPr>
        </p:nvSpPr>
        <p:spPr/>
        <p:txBody>
          <a:bodyPr/>
          <a:lstStyle/>
          <a:p>
            <a:r>
              <a:rPr lang="en-GB"/>
              <a:t>Lecture:  Regression Testing</a:t>
            </a:r>
            <a:endParaRPr lang="en-US" dirty="0"/>
          </a:p>
        </p:txBody>
      </p:sp>
    </p:spTree>
    <p:extLst>
      <p:ext uri="{BB962C8B-B14F-4D97-AF65-F5344CB8AC3E}">
        <p14:creationId xmlns:p14="http://schemas.microsoft.com/office/powerpoint/2010/main" val="16448310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p:cNvSpPr txBox="1">
            <a:spLocks/>
          </p:cNvSpPr>
          <p:nvPr/>
        </p:nvSpPr>
        <p:spPr>
          <a:xfrm>
            <a:off x="2041452" y="1520457"/>
            <a:ext cx="7595190" cy="2987748"/>
          </a:xfrm>
          <a:prstGeom prst="rect">
            <a:avLst/>
          </a:prstGeom>
        </p:spPr>
        <p:txBody>
          <a:bodyPr vert="horz" lIns="91440" tIns="45720" rIns="91440" bIns="45720" rtlCol="0">
            <a:normAutofit/>
          </a:bodyPr>
          <a:lstStyle>
            <a:lvl1pPr marL="342900" indent="-342900" algn="l" defTabSz="914400" rtl="0" eaLnBrk="1" latinLnBrk="0" hangingPunct="1">
              <a:spcBef>
                <a:spcPts val="0"/>
              </a:spcBef>
              <a:spcAft>
                <a:spcPts val="300"/>
              </a:spcAft>
              <a:buClr>
                <a:srgbClr val="FF0000"/>
              </a:buClr>
              <a:buFont typeface="Calibri" pitchFamily="34" charset="0"/>
              <a:buChar char="&gt;"/>
              <a:defRPr sz="2400" kern="1200">
                <a:solidFill>
                  <a:srgbClr val="000000"/>
                </a:solidFill>
                <a:latin typeface="+mn-lt"/>
                <a:ea typeface="+mn-ea"/>
                <a:cs typeface="+mn-cs"/>
              </a:defRPr>
            </a:lvl1pPr>
            <a:lvl2pPr marL="742950" indent="-285750" algn="l" defTabSz="914400" rtl="0" eaLnBrk="1" latinLnBrk="0" hangingPunct="1">
              <a:spcBef>
                <a:spcPts val="0"/>
              </a:spcBef>
              <a:spcAft>
                <a:spcPts val="300"/>
              </a:spcAft>
              <a:buClr>
                <a:srgbClr val="FF0000"/>
              </a:buClr>
              <a:buFont typeface="Calibri" pitchFamily="34" charset="0"/>
              <a:buChar char="&gt;"/>
              <a:defRPr sz="1600" kern="1200">
                <a:solidFill>
                  <a:srgbClr val="002060"/>
                </a:solidFill>
                <a:latin typeface="+mn-lt"/>
                <a:ea typeface="+mn-ea"/>
                <a:cs typeface="+mn-cs"/>
              </a:defRPr>
            </a:lvl2pPr>
            <a:lvl3pPr marL="1143000" indent="-228600" algn="l" defTabSz="914400" rtl="0" eaLnBrk="1" latinLnBrk="0" hangingPunct="1">
              <a:spcBef>
                <a:spcPts val="0"/>
              </a:spcBef>
              <a:spcAft>
                <a:spcPts val="300"/>
              </a:spcAft>
              <a:buClr>
                <a:srgbClr val="FF0000"/>
              </a:buClr>
              <a:buFont typeface="Calibri" pitchFamily="34" charset="0"/>
              <a:buChar char="&gt;"/>
              <a:defRPr sz="1600" i="1" kern="1200">
                <a:solidFill>
                  <a:schemeClr val="accent5"/>
                </a:solidFill>
                <a:latin typeface="+mn-lt"/>
                <a:ea typeface="+mn-ea"/>
                <a:cs typeface="+mn-cs"/>
              </a:defRPr>
            </a:lvl3pPr>
            <a:lvl4pPr marL="1600200" indent="-228600" algn="l" defTabSz="914400" rtl="0" eaLnBrk="1" latinLnBrk="0" hangingPunct="1">
              <a:spcBef>
                <a:spcPts val="0"/>
              </a:spcBef>
              <a:spcAft>
                <a:spcPts val="300"/>
              </a:spcAft>
              <a:buClr>
                <a:srgbClr val="FF0000"/>
              </a:buClr>
              <a:buFont typeface="Calibri" pitchFamily="34" charset="0"/>
              <a:buChar char="&gt;"/>
              <a:defRPr sz="1600" i="1" kern="1200">
                <a:solidFill>
                  <a:schemeClr val="accent5"/>
                </a:solidFill>
                <a:latin typeface="+mn-lt"/>
                <a:ea typeface="+mn-ea"/>
                <a:cs typeface="+mn-cs"/>
              </a:defRPr>
            </a:lvl4pPr>
            <a:lvl5pPr marL="2057400" indent="-228600" algn="l" defTabSz="914400" rtl="0" eaLnBrk="1" latinLnBrk="0" hangingPunct="1">
              <a:spcBef>
                <a:spcPts val="0"/>
              </a:spcBef>
              <a:spcAft>
                <a:spcPts val="300"/>
              </a:spcAft>
              <a:buClr>
                <a:srgbClr val="FF0000"/>
              </a:buClr>
              <a:buFont typeface="Calibri" pitchFamily="34" charset="0"/>
              <a:buChar char="&gt;"/>
              <a:defRPr sz="1600" i="1" kern="1200">
                <a:solidFill>
                  <a:schemeClr val="accent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200" dirty="0">
              <a:latin typeface="Courier New" pitchFamily="49" charset="0"/>
              <a:cs typeface="Courier New" pitchFamily="49" charset="0"/>
            </a:endParaRPr>
          </a:p>
          <a:p>
            <a:pPr marL="0" indent="0">
              <a:buNone/>
            </a:pPr>
            <a:r>
              <a:rPr lang="en-US" sz="1200" dirty="0">
                <a:latin typeface="Courier New" pitchFamily="49" charset="0"/>
                <a:cs typeface="Courier New" pitchFamily="49" charset="0"/>
              </a:rPr>
              <a:t>-- Test Case: PLACE_ORDER.001</a:t>
            </a:r>
          </a:p>
          <a:p>
            <a:pPr marL="0" indent="0">
              <a:buNone/>
            </a:pPr>
            <a:r>
              <a:rPr lang="en-US" sz="1200" dirty="0">
                <a:latin typeface="Courier New" pitchFamily="49" charset="0"/>
                <a:cs typeface="Courier New" pitchFamily="49" charset="0"/>
              </a:rPr>
              <a:t>TEST.UNIT:manager</a:t>
            </a:r>
          </a:p>
          <a:p>
            <a:pPr marL="0" indent="0">
              <a:buNone/>
            </a:pPr>
            <a:r>
              <a:rPr lang="en-US" sz="1200" dirty="0">
                <a:latin typeface="Courier New" pitchFamily="49" charset="0"/>
                <a:cs typeface="Courier New" pitchFamily="49" charset="0"/>
              </a:rPr>
              <a:t>TEST.SUBPROGRAM:Place_Order</a:t>
            </a:r>
          </a:p>
          <a:p>
            <a:pPr marL="0" indent="0">
              <a:buNone/>
            </a:pPr>
            <a:r>
              <a:rPr lang="en-US" sz="1200" dirty="0">
                <a:latin typeface="Courier New" pitchFamily="49" charset="0"/>
                <a:cs typeface="Courier New" pitchFamily="49" charset="0"/>
              </a:rPr>
              <a:t>TEST.NEW</a:t>
            </a:r>
          </a:p>
          <a:p>
            <a:pPr marL="0" indent="0">
              <a:buNone/>
            </a:pPr>
            <a:r>
              <a:rPr lang="en-US" sz="1200" dirty="0">
                <a:latin typeface="Courier New" pitchFamily="49" charset="0"/>
                <a:cs typeface="Courier New" pitchFamily="49" charset="0"/>
              </a:rPr>
              <a:t>TEST.NAME:PLACE_ORDER.001</a:t>
            </a:r>
          </a:p>
          <a:p>
            <a:pPr marL="0" indent="0">
              <a:buNone/>
            </a:pPr>
            <a:r>
              <a:rPr lang="en-US" sz="1200" dirty="0">
                <a:latin typeface="Courier New" pitchFamily="49" charset="0"/>
                <a:cs typeface="Courier New" pitchFamily="49" charset="0"/>
              </a:rPr>
              <a:t>TEST.VALUE:manager.Place_Order.Table:1</a:t>
            </a:r>
          </a:p>
          <a:p>
            <a:pPr marL="0" indent="0">
              <a:buNone/>
            </a:pPr>
            <a:r>
              <a:rPr lang="en-US" sz="1200" dirty="0">
                <a:latin typeface="Courier New" pitchFamily="49" charset="0"/>
                <a:cs typeface="Courier New" pitchFamily="49" charset="0"/>
              </a:rPr>
              <a:t>TEST.VALUE:manager.Place_Order.Seat:2</a:t>
            </a:r>
          </a:p>
          <a:p>
            <a:pPr marL="0" indent="0">
              <a:buNone/>
            </a:pPr>
            <a:r>
              <a:rPr lang="en-US" sz="1200" dirty="0">
                <a:latin typeface="Courier New" pitchFamily="49" charset="0"/>
                <a:cs typeface="Courier New" pitchFamily="49" charset="0"/>
              </a:rPr>
              <a:t>TEST.VALUE:manager.Place_Order.Order.Entree:STEAK</a:t>
            </a:r>
          </a:p>
          <a:p>
            <a:pPr marL="0" indent="0">
              <a:buNone/>
            </a:pPr>
            <a:r>
              <a:rPr lang="en-US" sz="1200" dirty="0">
                <a:latin typeface="Courier New" pitchFamily="49" charset="0"/>
                <a:cs typeface="Courier New" pitchFamily="49" charset="0"/>
              </a:rPr>
              <a:t>TEST.VALUE:uut_prototype_stubs.Get_Table_Record.return.Check_Total:10.0</a:t>
            </a:r>
          </a:p>
          <a:p>
            <a:pPr marL="0" indent="0">
              <a:buNone/>
            </a:pPr>
            <a:r>
              <a:rPr lang="en-US" sz="1200" dirty="0">
                <a:latin typeface="Courier New" pitchFamily="49" charset="0"/>
                <a:cs typeface="Courier New" pitchFamily="49" charset="0"/>
              </a:rPr>
              <a:t>TEST.EXPECTED:uut_prototype_stubs.Update_Table_Record.Data.Check_Total:24.0</a:t>
            </a:r>
          </a:p>
          <a:p>
            <a:pPr marL="0" indent="0">
              <a:buNone/>
            </a:pPr>
            <a:r>
              <a:rPr lang="en-US" sz="1200" dirty="0">
                <a:latin typeface="Courier New" pitchFamily="49" charset="0"/>
                <a:cs typeface="Courier New" pitchFamily="49" charset="0"/>
              </a:rPr>
              <a:t>TEST.END</a:t>
            </a:r>
          </a:p>
        </p:txBody>
      </p:sp>
      <p:sp>
        <p:nvSpPr>
          <p:cNvPr id="9" name="Textplatzhalter 8">
            <a:extLst>
              <a:ext uri="{FF2B5EF4-FFF2-40B4-BE49-F238E27FC236}">
                <a16:creationId xmlns:a16="http://schemas.microsoft.com/office/drawing/2014/main" id="{DCED37E4-47AE-4E13-A09B-B04A244E1E63}"/>
              </a:ext>
            </a:extLst>
          </p:cNvPr>
          <p:cNvSpPr>
            <a:spLocks noGrp="1"/>
          </p:cNvSpPr>
          <p:nvPr>
            <p:ph type="body" sz="quarter" idx="12"/>
          </p:nvPr>
        </p:nvSpPr>
        <p:spPr/>
        <p:txBody>
          <a:bodyPr/>
          <a:lstStyle/>
          <a:p>
            <a:r>
              <a:rPr lang="en-US" dirty="0"/>
              <a:t>Test Script Structure</a:t>
            </a:r>
          </a:p>
        </p:txBody>
      </p:sp>
      <p:sp>
        <p:nvSpPr>
          <p:cNvPr id="3" name="Title 2"/>
          <p:cNvSpPr>
            <a:spLocks noGrp="1"/>
          </p:cNvSpPr>
          <p:nvPr>
            <p:ph type="title"/>
          </p:nvPr>
        </p:nvSpPr>
        <p:spPr/>
        <p:txBody>
          <a:bodyPr/>
          <a:lstStyle/>
          <a:p>
            <a:r>
              <a:rPr lang="en-GB"/>
              <a:t>Lecture:  Regression Testing</a:t>
            </a:r>
            <a:endParaRPr lang="en-US" dirty="0"/>
          </a:p>
        </p:txBody>
      </p:sp>
      <p:sp>
        <p:nvSpPr>
          <p:cNvPr id="5" name="Rectangle 4"/>
          <p:cNvSpPr/>
          <p:nvPr/>
        </p:nvSpPr>
        <p:spPr>
          <a:xfrm>
            <a:off x="2041452" y="1520457"/>
            <a:ext cx="7393172" cy="2987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155187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Test Name is Auto Assigned if script does not provide name</a:t>
            </a:r>
          </a:p>
          <a:p>
            <a:pPr lvl="2"/>
            <a:r>
              <a:rPr lang="en-US" dirty="0"/>
              <a:t>Auto-names are just like the names created, when adding tests in the IDE</a:t>
            </a:r>
          </a:p>
          <a:p>
            <a:pPr lvl="3"/>
            <a:r>
              <a:rPr lang="en-US" dirty="0"/>
              <a:t>Function_Name.serial_number:   PlaceOrder.001</a:t>
            </a:r>
          </a:p>
          <a:p>
            <a:pPr lvl="3"/>
            <a:endParaRPr lang="en-US" dirty="0"/>
          </a:p>
          <a:p>
            <a:pPr lvl="1"/>
            <a:r>
              <a:rPr lang="en-US" dirty="0"/>
              <a:t>TEST.NEW  || TEST.ADD || TEST.REPLACE</a:t>
            </a:r>
          </a:p>
          <a:p>
            <a:pPr lvl="2"/>
            <a:r>
              <a:rPr lang="en-US" dirty="0"/>
              <a:t>When a script is created, we always use TEST.NEW</a:t>
            </a:r>
          </a:p>
          <a:p>
            <a:pPr lvl="2"/>
            <a:r>
              <a:rPr lang="en-US" dirty="0"/>
              <a:t>When in TEST.NEW mode</a:t>
            </a:r>
          </a:p>
          <a:p>
            <a:pPr lvl="3"/>
            <a:r>
              <a:rPr lang="en-US" dirty="0"/>
              <a:t>If a TEST_NAME already exists when a script is imported, an auto name will be assigned</a:t>
            </a:r>
          </a:p>
          <a:p>
            <a:pPr lvl="2"/>
            <a:r>
              <a:rPr lang="en-US" dirty="0"/>
              <a:t>When in TEST.REPLACE or TEST.ADD mode</a:t>
            </a:r>
          </a:p>
          <a:p>
            <a:pPr lvl="3"/>
            <a:r>
              <a:rPr lang="en-US" dirty="0"/>
              <a:t>If a TEST_NAME already exists, TEST will be replaced, or extended</a:t>
            </a:r>
          </a:p>
          <a:p>
            <a:pPr lvl="3"/>
            <a:r>
              <a:rPr lang="en-US" dirty="0"/>
              <a:t>Test Script Log give details</a:t>
            </a:r>
          </a:p>
        </p:txBody>
      </p:sp>
      <p:sp>
        <p:nvSpPr>
          <p:cNvPr id="7" name="Textplatzhalter 6">
            <a:extLst>
              <a:ext uri="{FF2B5EF4-FFF2-40B4-BE49-F238E27FC236}">
                <a16:creationId xmlns:a16="http://schemas.microsoft.com/office/drawing/2014/main" id="{00B6C9BC-4457-408B-8E69-6C8860B22B64}"/>
              </a:ext>
            </a:extLst>
          </p:cNvPr>
          <p:cNvSpPr>
            <a:spLocks noGrp="1"/>
          </p:cNvSpPr>
          <p:nvPr>
            <p:ph type="body" sz="quarter" idx="12"/>
          </p:nvPr>
        </p:nvSpPr>
        <p:spPr/>
        <p:txBody>
          <a:bodyPr/>
          <a:lstStyle/>
          <a:p>
            <a:r>
              <a:rPr lang="en-US" dirty="0"/>
              <a:t>Customizing Test Scripts</a:t>
            </a:r>
          </a:p>
        </p:txBody>
      </p:sp>
      <p:sp>
        <p:nvSpPr>
          <p:cNvPr id="3" name="Title 2"/>
          <p:cNvSpPr>
            <a:spLocks noGrp="1"/>
          </p:cNvSpPr>
          <p:nvPr>
            <p:ph type="title"/>
          </p:nvPr>
        </p:nvSpPr>
        <p:spPr/>
        <p:txBody>
          <a:bodyPr/>
          <a:lstStyle/>
          <a:p>
            <a:r>
              <a:rPr lang="en-GB"/>
              <a:t>Lecture:  Regression Testing</a:t>
            </a:r>
            <a:endParaRPr lang="en-US" dirty="0"/>
          </a:p>
        </p:txBody>
      </p:sp>
    </p:spTree>
    <p:extLst>
      <p:ext uri="{BB962C8B-B14F-4D97-AF65-F5344CB8AC3E}">
        <p14:creationId xmlns:p14="http://schemas.microsoft.com/office/powerpoint/2010/main" val="68203668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sz="1400" dirty="0"/>
              <a:t>3 Things to Save</a:t>
            </a:r>
          </a:p>
          <a:p>
            <a:pPr lvl="2">
              <a:buClr>
                <a:srgbClr val="000000"/>
              </a:buClr>
              <a:buSzPct val="100000"/>
              <a:buFont typeface="Wingdings 3" panose="05040102010807070707" pitchFamily="18" charset="2"/>
              <a:buAutoNum type="arabicPeriod"/>
            </a:pPr>
            <a:r>
              <a:rPr lang="en-US" sz="1400" dirty="0"/>
              <a:t>The VectorCAST Project File (*.vcm)</a:t>
            </a:r>
          </a:p>
          <a:p>
            <a:pPr lvl="2">
              <a:buClr>
                <a:srgbClr val="000000"/>
              </a:buClr>
              <a:buSzPct val="100000"/>
              <a:buFont typeface="Wingdings 3" panose="05040102010807070707" pitchFamily="18" charset="2"/>
              <a:buAutoNum type="arabicPeriod"/>
            </a:pPr>
            <a:r>
              <a:rPr lang="en-US" sz="1400" dirty="0"/>
              <a:t>The Directory Structure</a:t>
            </a:r>
          </a:p>
          <a:p>
            <a:pPr lvl="2">
              <a:buClr>
                <a:srgbClr val="000000"/>
              </a:buClr>
              <a:buSzPct val="100000"/>
              <a:buFont typeface="Wingdings 3" panose="05040102010807070707" pitchFamily="18" charset="2"/>
              <a:buAutoNum type="arabicPeriod"/>
            </a:pPr>
            <a:r>
              <a:rPr lang="en-US" sz="1400" dirty="0"/>
              <a:t>Entire contents of the Environment Directory (1 Subdirectory per Environment)</a:t>
            </a:r>
          </a:p>
          <a:p>
            <a:pPr lvl="1"/>
            <a:r>
              <a:rPr lang="en-US" sz="1400" dirty="0"/>
              <a:t>All other files can be generated</a:t>
            </a:r>
          </a:p>
        </p:txBody>
      </p:sp>
      <p:sp>
        <p:nvSpPr>
          <p:cNvPr id="7" name="Textplatzhalter 6">
            <a:extLst>
              <a:ext uri="{FF2B5EF4-FFF2-40B4-BE49-F238E27FC236}">
                <a16:creationId xmlns:a16="http://schemas.microsoft.com/office/drawing/2014/main" id="{9CDA8F20-7FCA-4396-98D3-F76B1C3B2042}"/>
              </a:ext>
            </a:extLst>
          </p:cNvPr>
          <p:cNvSpPr>
            <a:spLocks noGrp="1"/>
          </p:cNvSpPr>
          <p:nvPr>
            <p:ph type="body" sz="quarter" idx="12"/>
          </p:nvPr>
        </p:nvSpPr>
        <p:spPr/>
        <p:txBody>
          <a:bodyPr/>
          <a:lstStyle/>
          <a:p>
            <a:r>
              <a:rPr lang="en-US" dirty="0"/>
              <a:t>Saving Your Work</a:t>
            </a:r>
          </a:p>
        </p:txBody>
      </p:sp>
      <p:sp>
        <p:nvSpPr>
          <p:cNvPr id="3" name="Title 2"/>
          <p:cNvSpPr>
            <a:spLocks noGrp="1"/>
          </p:cNvSpPr>
          <p:nvPr>
            <p:ph type="title"/>
          </p:nvPr>
        </p:nvSpPr>
        <p:spPr/>
        <p:txBody>
          <a:bodyPr/>
          <a:lstStyle/>
          <a:p>
            <a:r>
              <a:rPr lang="en-GB"/>
              <a:t>Lecture:  Regression Testing</a:t>
            </a:r>
            <a:endParaRPr lang="en-US" dirty="0"/>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7043" y="4682267"/>
            <a:ext cx="2243819" cy="1694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6787" y="2546709"/>
            <a:ext cx="2312510" cy="1886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8420" y="4488126"/>
            <a:ext cx="2559691" cy="1585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9" name="Elbow Connector 18"/>
          <p:cNvCxnSpPr/>
          <p:nvPr/>
        </p:nvCxnSpPr>
        <p:spPr>
          <a:xfrm rot="5400000" flipH="1" flipV="1">
            <a:off x="4335506" y="3547543"/>
            <a:ext cx="2746879" cy="1021665"/>
          </a:xfrm>
          <a:prstGeom prst="bentConnector3">
            <a:avLst>
              <a:gd name="adj1" fmla="val 100181"/>
            </a:avLst>
          </a:prstGeom>
          <a:ln>
            <a:tailEnd type="none"/>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a:off x="6630539" y="3811799"/>
            <a:ext cx="1471682" cy="870471"/>
          </a:xfrm>
          <a:prstGeom prst="bentConnector3">
            <a:avLst>
              <a:gd name="adj1" fmla="val -77"/>
            </a:avLst>
          </a:prstGeom>
          <a:ln>
            <a:tailEnd type="none"/>
          </a:ln>
        </p:spPr>
        <p:style>
          <a:lnRef idx="1">
            <a:schemeClr val="accent1"/>
          </a:lnRef>
          <a:fillRef idx="0">
            <a:schemeClr val="accent1"/>
          </a:fillRef>
          <a:effectRef idx="0">
            <a:schemeClr val="accent1"/>
          </a:effectRef>
          <a:fontRef idx="minor">
            <a:schemeClr val="tx1"/>
          </a:fontRef>
        </p:style>
      </p:cxnSp>
      <p:pic>
        <p:nvPicPr>
          <p:cNvPr id="1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6831" y="2780385"/>
            <a:ext cx="2634536" cy="1466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5" name="Elbow Connector 44"/>
          <p:cNvCxnSpPr/>
          <p:nvPr/>
        </p:nvCxnSpPr>
        <p:spPr>
          <a:xfrm rot="16200000" flipH="1">
            <a:off x="2485511" y="3982194"/>
            <a:ext cx="858813" cy="552995"/>
          </a:xfrm>
          <a:prstGeom prst="bentConnector3">
            <a:avLst>
              <a:gd name="adj1" fmla="val 99264"/>
            </a:avLst>
          </a:prstGeom>
          <a:ln>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3493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hlinkClick r:id="" action="ppaction://customshow?id=30&amp;return=true"/>
              </a:rPr>
              <a:t>Link to Lab:  Regression Testing</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004C7815-FCC6-414D-8380-650C4490880A}"/>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10B3CFF8-C4CA-4F01-8903-CE4A1C9A0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710009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5"/>
          <p:cNvSpPr>
            <a:spLocks noGrp="1" noChangeArrowheads="1"/>
          </p:cNvSpPr>
          <p:nvPr>
            <p:ph sz="quarter" idx="13"/>
          </p:nvPr>
        </p:nvSpPr>
        <p:spPr/>
        <p:txBody>
          <a:bodyPr/>
          <a:lstStyle/>
          <a:p>
            <a:endParaRPr lang="en-US" dirty="0"/>
          </a:p>
          <a:p>
            <a:pPr>
              <a:buNone/>
            </a:pPr>
            <a:endParaRPr lang="en-US" dirty="0"/>
          </a:p>
        </p:txBody>
      </p:sp>
      <p:sp>
        <p:nvSpPr>
          <p:cNvPr id="2" name="Textplatzhalter 1">
            <a:extLst>
              <a:ext uri="{FF2B5EF4-FFF2-40B4-BE49-F238E27FC236}">
                <a16:creationId xmlns:a16="http://schemas.microsoft.com/office/drawing/2014/main" id="{68A2D71A-FADE-48A2-9AFB-7A01F2DF4342}"/>
              </a:ext>
            </a:extLst>
          </p:cNvPr>
          <p:cNvSpPr>
            <a:spLocks noGrp="1"/>
          </p:cNvSpPr>
          <p:nvPr>
            <p:ph type="body" sz="quarter" idx="12"/>
          </p:nvPr>
        </p:nvSpPr>
        <p:spPr/>
        <p:txBody>
          <a:bodyPr/>
          <a:lstStyle/>
          <a:p>
            <a:r>
              <a:rPr lang="en-US" dirty="0"/>
              <a:t>Example of Manual Unit Testing</a:t>
            </a:r>
          </a:p>
        </p:txBody>
      </p:sp>
      <p:sp>
        <p:nvSpPr>
          <p:cNvPr id="25602" name="Rectangle 4"/>
          <p:cNvSpPr>
            <a:spLocks noGrp="1" noChangeArrowheads="1"/>
          </p:cNvSpPr>
          <p:nvPr>
            <p:ph type="title"/>
          </p:nvPr>
        </p:nvSpPr>
        <p:spPr/>
        <p:txBody>
          <a:bodyPr/>
          <a:lstStyle/>
          <a:p>
            <a:r>
              <a:rPr lang="en-US"/>
              <a:t>Unit Testing Overview</a:t>
            </a:r>
            <a:endParaRPr lang="en-US" dirty="0"/>
          </a:p>
        </p:txBody>
      </p:sp>
      <p:sp>
        <p:nvSpPr>
          <p:cNvPr id="5" name="Inhaltsplatzhalter 13">
            <a:extLst>
              <a:ext uri="{FF2B5EF4-FFF2-40B4-BE49-F238E27FC236}">
                <a16:creationId xmlns:a16="http://schemas.microsoft.com/office/drawing/2014/main" id="{1F18A85B-A9D2-4DD8-AA57-D30A3AC5B312}"/>
              </a:ext>
            </a:extLst>
          </p:cNvPr>
          <p:cNvSpPr txBox="1">
            <a:spLocks/>
          </p:cNvSpPr>
          <p:nvPr/>
        </p:nvSpPr>
        <p:spPr>
          <a:xfrm>
            <a:off x="788765" y="1049410"/>
            <a:ext cx="5306218" cy="5430589"/>
          </a:xfrm>
          <a:prstGeom prst="rect">
            <a:avLst/>
          </a:prstGeom>
        </p:spPr>
        <p:txBody>
          <a:bodyPr vert="horz" lIns="0" tIns="0" rIns="0" bIns="0" rtlCol="0">
            <a:noAutofit/>
          </a:bodyPr>
          <a:lstStyle>
            <a:lvl1pPr marL="0" indent="0" algn="l" defTabSz="914400" rtl="0" eaLnBrk="1" latinLnBrk="0" hangingPunct="1">
              <a:lnSpc>
                <a:spcPct val="100000"/>
              </a:lnSpc>
              <a:spcBef>
                <a:spcPts val="800"/>
              </a:spcBef>
              <a:buClr>
                <a:srgbClr val="B70032"/>
              </a:buClr>
              <a:buSzPct val="7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a:lstStyle>
          <a:p>
            <a:pPr lvl="0" fontAlgn="auto">
              <a:spcBef>
                <a:spcPts val="0"/>
              </a:spcBef>
              <a:spcAft>
                <a:spcPts val="0"/>
              </a:spcAft>
              <a:buFont typeface="Calibri" panose="020F0502020204030204" pitchFamily="34" charset="0"/>
              <a:buNone/>
            </a:pPr>
            <a:endParaRPr lang="en-US" sz="1400" b="1" dirty="0">
              <a:solidFill>
                <a:srgbClr val="7D1E7D"/>
              </a:solidFill>
              <a:latin typeface="Consolas" panose="020B0609020204030204" pitchFamily="49" charset="0"/>
            </a:endParaRPr>
          </a:p>
          <a:p>
            <a:pPr lvl="0" fontAlgn="auto">
              <a:spcBef>
                <a:spcPts val="0"/>
              </a:spcBef>
              <a:spcAft>
                <a:spcPts val="0"/>
              </a:spcAft>
            </a:pPr>
            <a:r>
              <a:rPr lang="en-US" b="1" dirty="0">
                <a:solidFill>
                  <a:srgbClr val="7D1E7D"/>
                </a:solidFill>
                <a:latin typeface="Consolas" panose="020B0609020204030204" pitchFamily="49" charset="0"/>
              </a:rPr>
              <a:t>//  Test Driver</a:t>
            </a:r>
          </a:p>
          <a:p>
            <a:pPr lvl="0" fontAlgn="auto">
              <a:spcBef>
                <a:spcPts val="0"/>
              </a:spcBef>
              <a:spcAft>
                <a:spcPts val="0"/>
              </a:spcAft>
            </a:pPr>
            <a:r>
              <a:rPr lang="en-US" b="1" dirty="0">
                <a:solidFill>
                  <a:srgbClr val="7D1E7D"/>
                </a:solidFill>
                <a:latin typeface="Consolas" panose="020B0609020204030204" pitchFamily="49" charset="0"/>
              </a:rPr>
              <a:t>extern float </a:t>
            </a:r>
            <a:r>
              <a:rPr lang="en-US" b="1" dirty="0" err="1">
                <a:solidFill>
                  <a:srgbClr val="7D1E7D"/>
                </a:solidFill>
                <a:latin typeface="Consolas" panose="020B0609020204030204" pitchFamily="49" charset="0"/>
              </a:rPr>
              <a:t>g_hours</a:t>
            </a:r>
            <a:r>
              <a:rPr lang="en-US" b="1" dirty="0">
                <a:solidFill>
                  <a:srgbClr val="7D1E7D"/>
                </a:solidFill>
                <a:latin typeface="Consolas" panose="020B0609020204030204" pitchFamily="49" charset="0"/>
              </a:rPr>
              <a:t>, </a:t>
            </a:r>
            <a:r>
              <a:rPr lang="en-US" b="1" dirty="0" err="1">
                <a:solidFill>
                  <a:srgbClr val="7D1E7D"/>
                </a:solidFill>
                <a:latin typeface="Consolas" panose="020B0609020204030204" pitchFamily="49" charset="0"/>
              </a:rPr>
              <a:t>g_rate</a:t>
            </a:r>
            <a:r>
              <a:rPr lang="en-US" b="1" dirty="0">
                <a:solidFill>
                  <a:srgbClr val="7D1E7D"/>
                </a:solidFill>
                <a:latin typeface="Consolas" panose="020B0609020204030204" pitchFamily="49" charset="0"/>
              </a:rPr>
              <a:t>;</a:t>
            </a:r>
          </a:p>
          <a:p>
            <a:pPr lvl="0" fontAlgn="auto">
              <a:spcBef>
                <a:spcPts val="0"/>
              </a:spcBef>
              <a:spcAft>
                <a:spcPts val="0"/>
              </a:spcAft>
            </a:pPr>
            <a:r>
              <a:rPr lang="en-US" b="1" dirty="0">
                <a:solidFill>
                  <a:srgbClr val="7D1E7D"/>
                </a:solidFill>
                <a:latin typeface="Consolas" panose="020B0609020204030204" pitchFamily="49" charset="0"/>
              </a:rPr>
              <a:t>extern float </a:t>
            </a:r>
            <a:r>
              <a:rPr lang="en-US" b="1" dirty="0" err="1">
                <a:solidFill>
                  <a:srgbClr val="7D1E7D"/>
                </a:solidFill>
                <a:latin typeface="Consolas" panose="020B0609020204030204" pitchFamily="49" charset="0"/>
              </a:rPr>
              <a:t>g_expected_value</a:t>
            </a:r>
            <a:r>
              <a:rPr lang="en-US" b="1" dirty="0">
                <a:solidFill>
                  <a:srgbClr val="7D1E7D"/>
                </a:solidFill>
                <a:latin typeface="Consolas" panose="020B0609020204030204" pitchFamily="49" charset="0"/>
              </a:rPr>
              <a:t>;</a:t>
            </a:r>
          </a:p>
          <a:p>
            <a:pPr lvl="0" fontAlgn="auto">
              <a:spcBef>
                <a:spcPts val="0"/>
              </a:spcBef>
              <a:spcAft>
                <a:spcPts val="0"/>
              </a:spcAft>
            </a:pPr>
            <a:endParaRPr lang="en-US" b="1" dirty="0">
              <a:solidFill>
                <a:srgbClr val="7D1E7D"/>
              </a:solidFill>
              <a:latin typeface="Consolas" panose="020B0609020204030204" pitchFamily="49" charset="0"/>
            </a:endParaRPr>
          </a:p>
          <a:p>
            <a:pPr lvl="0" fontAlgn="auto">
              <a:spcBef>
                <a:spcPts val="0"/>
              </a:spcBef>
              <a:spcAft>
                <a:spcPts val="0"/>
              </a:spcAft>
            </a:pPr>
            <a:r>
              <a:rPr lang="en-US" b="1" dirty="0" err="1">
                <a:solidFill>
                  <a:srgbClr val="7D1E7D"/>
                </a:solidFill>
                <a:latin typeface="Consolas" panose="020B0609020204030204" pitchFamily="49" charset="0"/>
              </a:rPr>
              <a:t>int</a:t>
            </a:r>
            <a:r>
              <a:rPr lang="en-US" b="1" dirty="0">
                <a:solidFill>
                  <a:srgbClr val="7D1E7D"/>
                </a:solidFill>
                <a:latin typeface="Consolas" panose="020B0609020204030204" pitchFamily="49" charset="0"/>
              </a:rPr>
              <a:t> </a:t>
            </a:r>
            <a:r>
              <a:rPr lang="en-US" b="1" dirty="0" err="1">
                <a:solidFill>
                  <a:srgbClr val="7D1E7D"/>
                </a:solidFill>
                <a:latin typeface="Consolas" panose="020B0609020204030204" pitchFamily="49" charset="0"/>
              </a:rPr>
              <a:t>test_driver</a:t>
            </a:r>
            <a:r>
              <a:rPr lang="en-US" b="1" dirty="0">
                <a:solidFill>
                  <a:srgbClr val="7D1E7D"/>
                </a:solidFill>
                <a:latin typeface="Consolas" panose="020B0609020204030204" pitchFamily="49" charset="0"/>
              </a:rPr>
              <a:t>(void)</a:t>
            </a:r>
          </a:p>
          <a:p>
            <a:pPr lvl="0" fontAlgn="auto">
              <a:spcBef>
                <a:spcPts val="0"/>
              </a:spcBef>
              <a:spcAft>
                <a:spcPts val="0"/>
              </a:spcAft>
            </a:pPr>
            <a:r>
              <a:rPr lang="en-US" b="1" dirty="0">
                <a:solidFill>
                  <a:srgbClr val="7D1E7D"/>
                </a:solidFill>
                <a:latin typeface="Consolas" panose="020B0609020204030204" pitchFamily="49" charset="0"/>
              </a:rPr>
              <a:t>{</a:t>
            </a:r>
          </a:p>
          <a:p>
            <a:pPr lvl="0" fontAlgn="auto">
              <a:spcBef>
                <a:spcPts val="0"/>
              </a:spcBef>
              <a:spcAft>
                <a:spcPts val="0"/>
              </a:spcAft>
            </a:pPr>
            <a:r>
              <a:rPr lang="en-US" b="1" dirty="0">
                <a:solidFill>
                  <a:srgbClr val="7D1E7D"/>
                </a:solidFill>
                <a:latin typeface="Consolas" panose="020B0609020204030204" pitchFamily="49" charset="0"/>
              </a:rPr>
              <a:t>    float pay;</a:t>
            </a:r>
          </a:p>
          <a:p>
            <a:pPr lvl="0" fontAlgn="auto">
              <a:spcBef>
                <a:spcPts val="0"/>
              </a:spcBef>
              <a:spcAft>
                <a:spcPts val="0"/>
              </a:spcAft>
            </a:pPr>
            <a:r>
              <a:rPr lang="en-US" b="1" dirty="0">
                <a:solidFill>
                  <a:srgbClr val="7D1E7D"/>
                </a:solidFill>
                <a:latin typeface="Consolas" panose="020B0609020204030204" pitchFamily="49" charset="0"/>
              </a:rPr>
              <a:t>    pay = </a:t>
            </a:r>
            <a:r>
              <a:rPr lang="en-US" b="1" dirty="0" err="1">
                <a:solidFill>
                  <a:srgbClr val="7D1E7D"/>
                </a:solidFill>
                <a:latin typeface="Consolas" panose="020B0609020204030204" pitchFamily="49" charset="0"/>
              </a:rPr>
              <a:t>get_net_pay</a:t>
            </a:r>
            <a:r>
              <a:rPr lang="en-US" b="1" dirty="0">
                <a:solidFill>
                  <a:srgbClr val="7D1E7D"/>
                </a:solidFill>
                <a:latin typeface="Consolas" panose="020B0609020204030204" pitchFamily="49" charset="0"/>
              </a:rPr>
              <a:t>( </a:t>
            </a:r>
            <a:r>
              <a:rPr lang="en-US" b="1" dirty="0" err="1">
                <a:solidFill>
                  <a:srgbClr val="7D1E7D"/>
                </a:solidFill>
                <a:latin typeface="Consolas" panose="020B0609020204030204" pitchFamily="49" charset="0"/>
              </a:rPr>
              <a:t>g_rate</a:t>
            </a:r>
            <a:r>
              <a:rPr lang="en-US" b="1" dirty="0">
                <a:solidFill>
                  <a:srgbClr val="7D1E7D"/>
                </a:solidFill>
                <a:latin typeface="Consolas" panose="020B0609020204030204" pitchFamily="49" charset="0"/>
              </a:rPr>
              <a:t>, </a:t>
            </a:r>
            <a:r>
              <a:rPr lang="en-US" b="1" dirty="0" err="1">
                <a:solidFill>
                  <a:srgbClr val="7D1E7D"/>
                </a:solidFill>
                <a:latin typeface="Consolas" panose="020B0609020204030204" pitchFamily="49" charset="0"/>
              </a:rPr>
              <a:t>g_hours</a:t>
            </a:r>
            <a:r>
              <a:rPr lang="en-US" b="1" dirty="0">
                <a:solidFill>
                  <a:srgbClr val="7D1E7D"/>
                </a:solidFill>
                <a:latin typeface="Consolas" panose="020B0609020204030204" pitchFamily="49" charset="0"/>
              </a:rPr>
              <a:t> );</a:t>
            </a:r>
          </a:p>
          <a:p>
            <a:pPr lvl="0" fontAlgn="auto">
              <a:spcBef>
                <a:spcPts val="0"/>
              </a:spcBef>
              <a:spcAft>
                <a:spcPts val="0"/>
              </a:spcAft>
            </a:pPr>
            <a:r>
              <a:rPr lang="en-US" b="1" dirty="0">
                <a:solidFill>
                  <a:srgbClr val="7D1E7D"/>
                </a:solidFill>
                <a:latin typeface="Consolas" panose="020B0609020204030204" pitchFamily="49" charset="0"/>
              </a:rPr>
              <a:t>	</a:t>
            </a:r>
          </a:p>
          <a:p>
            <a:pPr lvl="0" fontAlgn="auto">
              <a:spcBef>
                <a:spcPts val="0"/>
              </a:spcBef>
              <a:spcAft>
                <a:spcPts val="0"/>
              </a:spcAft>
            </a:pPr>
            <a:r>
              <a:rPr lang="en-US" b="1" dirty="0">
                <a:solidFill>
                  <a:srgbClr val="7D1E7D"/>
                </a:solidFill>
                <a:latin typeface="Consolas" panose="020B0609020204030204" pitchFamily="49" charset="0"/>
              </a:rPr>
              <a:t>    if (pay == </a:t>
            </a:r>
            <a:r>
              <a:rPr lang="en-US" b="1" dirty="0" err="1">
                <a:solidFill>
                  <a:srgbClr val="7D1E7D"/>
                </a:solidFill>
                <a:latin typeface="Consolas" panose="020B0609020204030204" pitchFamily="49" charset="0"/>
              </a:rPr>
              <a:t>g_expected_value</a:t>
            </a:r>
            <a:r>
              <a:rPr lang="en-US" b="1" dirty="0">
                <a:solidFill>
                  <a:srgbClr val="7D1E7D"/>
                </a:solidFill>
                <a:latin typeface="Consolas" panose="020B0609020204030204" pitchFamily="49" charset="0"/>
              </a:rPr>
              <a:t>)</a:t>
            </a:r>
          </a:p>
          <a:p>
            <a:pPr lvl="0" fontAlgn="auto">
              <a:spcBef>
                <a:spcPts val="0"/>
              </a:spcBef>
              <a:spcAft>
                <a:spcPts val="0"/>
              </a:spcAft>
            </a:pPr>
            <a:r>
              <a:rPr lang="en-US" b="1" dirty="0">
                <a:solidFill>
                  <a:srgbClr val="7D1E7D"/>
                </a:solidFill>
                <a:latin typeface="Consolas" panose="020B0609020204030204" pitchFamily="49" charset="0"/>
              </a:rPr>
              <a:t>	status = PASS;</a:t>
            </a:r>
          </a:p>
          <a:p>
            <a:pPr lvl="0" fontAlgn="auto">
              <a:spcBef>
                <a:spcPts val="0"/>
              </a:spcBef>
              <a:spcAft>
                <a:spcPts val="0"/>
              </a:spcAft>
            </a:pPr>
            <a:r>
              <a:rPr lang="en-US" b="1" dirty="0">
                <a:solidFill>
                  <a:srgbClr val="7D1E7D"/>
                </a:solidFill>
                <a:latin typeface="Consolas" panose="020B0609020204030204" pitchFamily="49" charset="0"/>
              </a:rPr>
              <a:t>    else</a:t>
            </a:r>
          </a:p>
          <a:p>
            <a:pPr lvl="0" fontAlgn="auto">
              <a:spcBef>
                <a:spcPts val="0"/>
              </a:spcBef>
              <a:spcAft>
                <a:spcPts val="0"/>
              </a:spcAft>
            </a:pPr>
            <a:r>
              <a:rPr lang="en-US" b="1" dirty="0">
                <a:solidFill>
                  <a:srgbClr val="7D1E7D"/>
                </a:solidFill>
                <a:latin typeface="Consolas" panose="020B0609020204030204" pitchFamily="49" charset="0"/>
              </a:rPr>
              <a:t>	status = FAIL;</a:t>
            </a:r>
          </a:p>
          <a:p>
            <a:pPr lvl="0" fontAlgn="auto">
              <a:spcBef>
                <a:spcPts val="0"/>
              </a:spcBef>
              <a:spcAft>
                <a:spcPts val="0"/>
              </a:spcAft>
            </a:pPr>
            <a:r>
              <a:rPr lang="en-US" b="1" dirty="0">
                <a:solidFill>
                  <a:srgbClr val="7D1E7D"/>
                </a:solidFill>
                <a:latin typeface="Consolas" panose="020B0609020204030204" pitchFamily="49" charset="0"/>
              </a:rPr>
              <a:t>}</a:t>
            </a:r>
          </a:p>
          <a:p>
            <a:pPr lvl="0" fontAlgn="auto">
              <a:spcBef>
                <a:spcPts val="0"/>
              </a:spcBef>
              <a:spcAft>
                <a:spcPts val="0"/>
              </a:spcAft>
            </a:pPr>
            <a:endParaRPr lang="en-US" b="1" dirty="0">
              <a:solidFill>
                <a:srgbClr val="7D1E7D"/>
              </a:solidFill>
              <a:latin typeface="Consolas" panose="020B0609020204030204" pitchFamily="49" charset="0"/>
            </a:endParaRPr>
          </a:p>
          <a:p>
            <a:pPr lvl="0" fontAlgn="auto">
              <a:spcBef>
                <a:spcPts val="0"/>
              </a:spcBef>
              <a:spcAft>
                <a:spcPts val="0"/>
              </a:spcAft>
            </a:pPr>
            <a:r>
              <a:rPr lang="en-US" b="1" dirty="0">
                <a:solidFill>
                  <a:srgbClr val="7D1E7D"/>
                </a:solidFill>
                <a:latin typeface="Consolas" panose="020B0609020204030204" pitchFamily="49" charset="0"/>
              </a:rPr>
              <a:t>// Stub of "</a:t>
            </a:r>
            <a:r>
              <a:rPr lang="en-US" b="1" dirty="0" err="1">
                <a:solidFill>
                  <a:srgbClr val="7D1E7D"/>
                </a:solidFill>
                <a:latin typeface="Consolas" panose="020B0609020204030204" pitchFamily="49" charset="0"/>
              </a:rPr>
              <a:t>calc_fed_taxes</a:t>
            </a:r>
            <a:r>
              <a:rPr lang="en-US" b="1" dirty="0">
                <a:solidFill>
                  <a:srgbClr val="7D1E7D"/>
                </a:solidFill>
                <a:latin typeface="Consolas" panose="020B0609020204030204" pitchFamily="49" charset="0"/>
              </a:rPr>
              <a:t>"</a:t>
            </a:r>
          </a:p>
          <a:p>
            <a:pPr lvl="0" fontAlgn="auto">
              <a:spcBef>
                <a:spcPts val="0"/>
              </a:spcBef>
              <a:spcAft>
                <a:spcPts val="0"/>
              </a:spcAft>
              <a:buNone/>
            </a:pPr>
            <a:r>
              <a:rPr lang="en-US" b="1" dirty="0">
                <a:solidFill>
                  <a:srgbClr val="7D1E7D"/>
                </a:solidFill>
                <a:latin typeface="Consolas" panose="020B0609020204030204" pitchFamily="49" charset="0"/>
              </a:rPr>
              <a:t>Extern float </a:t>
            </a:r>
            <a:r>
              <a:rPr lang="en-US" b="1" dirty="0" err="1">
                <a:solidFill>
                  <a:srgbClr val="7D1E7D"/>
                </a:solidFill>
                <a:latin typeface="Consolas" panose="020B0609020204030204" pitchFamily="49" charset="0"/>
              </a:rPr>
              <a:t>g_stub_stimulus</a:t>
            </a:r>
            <a:r>
              <a:rPr lang="en-US" b="1" dirty="0">
                <a:solidFill>
                  <a:srgbClr val="7D1E7D"/>
                </a:solidFill>
                <a:latin typeface="Consolas" panose="020B0609020204030204" pitchFamily="49" charset="0"/>
              </a:rPr>
              <a:t>;</a:t>
            </a:r>
          </a:p>
          <a:p>
            <a:pPr lvl="0" fontAlgn="auto">
              <a:spcBef>
                <a:spcPts val="0"/>
              </a:spcBef>
              <a:spcAft>
                <a:spcPts val="0"/>
              </a:spcAft>
            </a:pPr>
            <a:r>
              <a:rPr lang="en-US" b="1" dirty="0">
                <a:solidFill>
                  <a:srgbClr val="7D1E7D"/>
                </a:solidFill>
                <a:latin typeface="Consolas" panose="020B0609020204030204" pitchFamily="49" charset="0"/>
              </a:rPr>
              <a:t>float </a:t>
            </a:r>
            <a:r>
              <a:rPr lang="en-US" b="1" dirty="0" err="1">
                <a:solidFill>
                  <a:srgbClr val="7D1E7D"/>
                </a:solidFill>
                <a:latin typeface="Consolas" panose="020B0609020204030204" pitchFamily="49" charset="0"/>
              </a:rPr>
              <a:t>calc_fed_taxes</a:t>
            </a:r>
            <a:r>
              <a:rPr lang="en-US" b="1" dirty="0">
                <a:solidFill>
                  <a:srgbClr val="7D1E7D"/>
                </a:solidFill>
                <a:latin typeface="Consolas" panose="020B0609020204030204" pitchFamily="49" charset="0"/>
              </a:rPr>
              <a:t>( float wages)</a:t>
            </a:r>
          </a:p>
          <a:p>
            <a:pPr lvl="0" fontAlgn="auto">
              <a:spcBef>
                <a:spcPts val="0"/>
              </a:spcBef>
              <a:spcAft>
                <a:spcPts val="0"/>
              </a:spcAft>
            </a:pPr>
            <a:r>
              <a:rPr lang="en-US" b="1" dirty="0">
                <a:solidFill>
                  <a:srgbClr val="7D1E7D"/>
                </a:solidFill>
                <a:latin typeface="Consolas" panose="020B0609020204030204" pitchFamily="49" charset="0"/>
              </a:rPr>
              <a:t>{</a:t>
            </a:r>
          </a:p>
          <a:p>
            <a:pPr lvl="0" fontAlgn="auto">
              <a:spcBef>
                <a:spcPts val="0"/>
              </a:spcBef>
              <a:spcAft>
                <a:spcPts val="0"/>
              </a:spcAft>
            </a:pPr>
            <a:r>
              <a:rPr lang="en-US" b="1" dirty="0">
                <a:solidFill>
                  <a:srgbClr val="7D1E7D"/>
                </a:solidFill>
                <a:latin typeface="Consolas" panose="020B0609020204030204" pitchFamily="49" charset="0"/>
              </a:rPr>
              <a:t>	return(</a:t>
            </a:r>
            <a:r>
              <a:rPr lang="en-US" b="1" dirty="0" err="1">
                <a:solidFill>
                  <a:srgbClr val="7D1E7D"/>
                </a:solidFill>
                <a:latin typeface="Consolas" panose="020B0609020204030204" pitchFamily="49" charset="0"/>
              </a:rPr>
              <a:t>g_stub_stimulus</a:t>
            </a:r>
            <a:r>
              <a:rPr lang="en-US" b="1" dirty="0">
                <a:solidFill>
                  <a:srgbClr val="7D1E7D"/>
                </a:solidFill>
                <a:latin typeface="Consolas" panose="020B0609020204030204" pitchFamily="49" charset="0"/>
              </a:rPr>
              <a:t>);</a:t>
            </a:r>
          </a:p>
          <a:p>
            <a:pPr lvl="0" fontAlgn="auto">
              <a:spcBef>
                <a:spcPts val="0"/>
              </a:spcBef>
              <a:spcAft>
                <a:spcPts val="0"/>
              </a:spcAft>
            </a:pPr>
            <a:r>
              <a:rPr lang="en-US" b="1" dirty="0">
                <a:solidFill>
                  <a:srgbClr val="7D1E7D"/>
                </a:solidFill>
                <a:latin typeface="Consolas" panose="020B0609020204030204" pitchFamily="49" charset="0"/>
              </a:rPr>
              <a:t>}</a:t>
            </a:r>
          </a:p>
          <a:p>
            <a:pPr lvl="0" fontAlgn="auto">
              <a:spcBef>
                <a:spcPts val="0"/>
              </a:spcBef>
              <a:spcAft>
                <a:spcPts val="0"/>
              </a:spcAft>
            </a:pPr>
            <a:endParaRPr lang="en-US" sz="1400" b="1" dirty="0">
              <a:solidFill>
                <a:srgbClr val="7030A0"/>
              </a:solidFill>
            </a:endParaRPr>
          </a:p>
          <a:p>
            <a:pPr lvl="0" fontAlgn="auto">
              <a:spcBef>
                <a:spcPts val="0"/>
              </a:spcBef>
              <a:spcAft>
                <a:spcPts val="0"/>
              </a:spcAft>
            </a:pPr>
            <a:endParaRPr lang="en-US" sz="1050" dirty="0">
              <a:solidFill>
                <a:srgbClr val="B70032"/>
              </a:solidFill>
            </a:endParaRPr>
          </a:p>
        </p:txBody>
      </p:sp>
      <p:sp>
        <p:nvSpPr>
          <p:cNvPr id="7" name="Inhaltsplatzhalter 8">
            <a:extLst>
              <a:ext uri="{FF2B5EF4-FFF2-40B4-BE49-F238E27FC236}">
                <a16:creationId xmlns:a16="http://schemas.microsoft.com/office/drawing/2014/main" id="{01147F50-B4B6-4E0D-A1C0-DDD9C7C5EDB3}"/>
              </a:ext>
            </a:extLst>
          </p:cNvPr>
          <p:cNvSpPr txBox="1">
            <a:spLocks/>
          </p:cNvSpPr>
          <p:nvPr/>
        </p:nvSpPr>
        <p:spPr>
          <a:xfrm>
            <a:off x="6094983" y="1270437"/>
            <a:ext cx="5374432" cy="5220000"/>
          </a:xfrm>
          <a:prstGeom prst="rect">
            <a:avLst/>
          </a:prstGeom>
          <a:noFill/>
        </p:spPr>
        <p:txBody>
          <a:bodyPr/>
          <a:lstStyle>
            <a:lvl1pPr marL="0" indent="0" algn="l" defTabSz="914400" rtl="0" eaLnBrk="1" latinLnBrk="0" hangingPunct="1">
              <a:lnSpc>
                <a:spcPct val="100000"/>
              </a:lnSpc>
              <a:spcBef>
                <a:spcPts val="800"/>
              </a:spcBef>
              <a:buClr>
                <a:srgbClr val="B70032"/>
              </a:buClr>
              <a:buSzPct val="7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a:lstStyle>
          <a:p>
            <a:pPr lvl="0" fontAlgn="auto">
              <a:spcBef>
                <a:spcPts val="0"/>
              </a:spcBef>
              <a:spcAft>
                <a:spcPts val="0"/>
              </a:spcAft>
            </a:pPr>
            <a:r>
              <a:rPr lang="en-US" b="1" dirty="0">
                <a:solidFill>
                  <a:srgbClr val="B70032"/>
                </a:solidFill>
                <a:latin typeface="Consolas" panose="020B0609020204030204" pitchFamily="49" charset="0"/>
              </a:rPr>
              <a:t>// UUT:  Unit Under Test</a:t>
            </a:r>
          </a:p>
          <a:p>
            <a:pPr lvl="0" fontAlgn="auto">
              <a:spcBef>
                <a:spcPts val="0"/>
              </a:spcBef>
              <a:spcAft>
                <a:spcPts val="0"/>
              </a:spcAft>
            </a:pPr>
            <a:endParaRPr lang="en-US" b="1" dirty="0">
              <a:solidFill>
                <a:srgbClr val="B70032"/>
              </a:solidFill>
              <a:latin typeface="Consolas" panose="020B0609020204030204" pitchFamily="49" charset="0"/>
            </a:endParaRPr>
          </a:p>
          <a:p>
            <a:pPr lvl="0" fontAlgn="auto">
              <a:spcBef>
                <a:spcPts val="0"/>
              </a:spcBef>
              <a:spcAft>
                <a:spcPts val="0"/>
              </a:spcAft>
            </a:pPr>
            <a:r>
              <a:rPr lang="en-US" b="1" dirty="0">
                <a:solidFill>
                  <a:srgbClr val="B70032"/>
                </a:solidFill>
                <a:latin typeface="Consolas" panose="020B0609020204030204" pitchFamily="49" charset="0"/>
              </a:rPr>
              <a:t>extern float </a:t>
            </a:r>
            <a:r>
              <a:rPr lang="en-US" b="1" dirty="0" err="1">
                <a:solidFill>
                  <a:srgbClr val="B70032"/>
                </a:solidFill>
                <a:latin typeface="Consolas" panose="020B0609020204030204" pitchFamily="49" charset="0"/>
              </a:rPr>
              <a:t>calc_fed_taxes</a:t>
            </a:r>
            <a:r>
              <a:rPr lang="en-US" b="1" dirty="0">
                <a:solidFill>
                  <a:srgbClr val="B70032"/>
                </a:solidFill>
                <a:latin typeface="Consolas" panose="020B0609020204030204" pitchFamily="49" charset="0"/>
              </a:rPr>
              <a:t>(float wages);</a:t>
            </a:r>
          </a:p>
          <a:p>
            <a:pPr lvl="0" fontAlgn="auto">
              <a:spcBef>
                <a:spcPts val="0"/>
              </a:spcBef>
              <a:spcAft>
                <a:spcPts val="0"/>
              </a:spcAft>
            </a:pPr>
            <a:endParaRPr lang="en-US" b="1" dirty="0">
              <a:solidFill>
                <a:srgbClr val="B70032"/>
              </a:solidFill>
              <a:latin typeface="Consolas" panose="020B0609020204030204" pitchFamily="49" charset="0"/>
            </a:endParaRPr>
          </a:p>
          <a:p>
            <a:pPr lvl="0" fontAlgn="auto">
              <a:spcBef>
                <a:spcPts val="0"/>
              </a:spcBef>
              <a:spcAft>
                <a:spcPts val="0"/>
              </a:spcAft>
            </a:pPr>
            <a:r>
              <a:rPr lang="en-US" b="1" dirty="0">
                <a:solidFill>
                  <a:srgbClr val="B70032"/>
                </a:solidFill>
                <a:latin typeface="Consolas" panose="020B0609020204030204" pitchFamily="49" charset="0"/>
              </a:rPr>
              <a:t>float </a:t>
            </a:r>
            <a:r>
              <a:rPr lang="en-US" b="1" dirty="0" err="1">
                <a:solidFill>
                  <a:srgbClr val="B70032"/>
                </a:solidFill>
                <a:latin typeface="Consolas" panose="020B0609020204030204" pitchFamily="49" charset="0"/>
              </a:rPr>
              <a:t>get_net_pay</a:t>
            </a:r>
            <a:r>
              <a:rPr lang="en-US" b="1" dirty="0">
                <a:solidFill>
                  <a:srgbClr val="B70032"/>
                </a:solidFill>
                <a:latin typeface="Consolas" panose="020B0609020204030204" pitchFamily="49" charset="0"/>
              </a:rPr>
              <a:t>( float rate, float hours )</a:t>
            </a:r>
          </a:p>
          <a:p>
            <a:pPr lvl="0" fontAlgn="auto">
              <a:spcBef>
                <a:spcPts val="0"/>
              </a:spcBef>
              <a:spcAft>
                <a:spcPts val="0"/>
              </a:spcAft>
            </a:pPr>
            <a:r>
              <a:rPr lang="en-US" b="1" dirty="0">
                <a:solidFill>
                  <a:srgbClr val="B70032"/>
                </a:solidFill>
                <a:latin typeface="Consolas" panose="020B0609020204030204" pitchFamily="49" charset="0"/>
              </a:rPr>
              <a:t>{</a:t>
            </a:r>
          </a:p>
          <a:p>
            <a:pPr lvl="0" fontAlgn="auto">
              <a:spcBef>
                <a:spcPts val="0"/>
              </a:spcBef>
              <a:spcAft>
                <a:spcPts val="0"/>
              </a:spcAft>
            </a:pPr>
            <a:r>
              <a:rPr lang="en-US" b="1" dirty="0">
                <a:solidFill>
                  <a:srgbClr val="B70032"/>
                </a:solidFill>
                <a:latin typeface="Consolas" panose="020B0609020204030204" pitchFamily="49" charset="0"/>
              </a:rPr>
              <a:t>	float taxes, wages, </a:t>
            </a:r>
            <a:r>
              <a:rPr lang="en-US" b="1" dirty="0" err="1">
                <a:solidFill>
                  <a:srgbClr val="B70032"/>
                </a:solidFill>
                <a:latin typeface="Consolas" panose="020B0609020204030204" pitchFamily="49" charset="0"/>
              </a:rPr>
              <a:t>net_pay</a:t>
            </a:r>
            <a:r>
              <a:rPr lang="en-US" b="1" dirty="0">
                <a:solidFill>
                  <a:srgbClr val="B70032"/>
                </a:solidFill>
                <a:latin typeface="Consolas" panose="020B0609020204030204" pitchFamily="49" charset="0"/>
              </a:rPr>
              <a:t>;</a:t>
            </a:r>
          </a:p>
          <a:p>
            <a:pPr lvl="0" fontAlgn="auto">
              <a:spcBef>
                <a:spcPts val="0"/>
              </a:spcBef>
              <a:spcAft>
                <a:spcPts val="0"/>
              </a:spcAft>
            </a:pPr>
            <a:endParaRPr lang="en-US" b="1" dirty="0">
              <a:solidFill>
                <a:srgbClr val="B70032"/>
              </a:solidFill>
              <a:latin typeface="Consolas" panose="020B0609020204030204" pitchFamily="49" charset="0"/>
            </a:endParaRPr>
          </a:p>
          <a:p>
            <a:pPr lvl="0" fontAlgn="auto">
              <a:spcBef>
                <a:spcPts val="0"/>
              </a:spcBef>
              <a:spcAft>
                <a:spcPts val="0"/>
              </a:spcAft>
            </a:pPr>
            <a:r>
              <a:rPr lang="en-US" b="1" dirty="0">
                <a:solidFill>
                  <a:srgbClr val="B70032"/>
                </a:solidFill>
                <a:latin typeface="Consolas" panose="020B0609020204030204" pitchFamily="49" charset="0"/>
              </a:rPr>
              <a:t>	wages = rate*hours;</a:t>
            </a:r>
          </a:p>
          <a:p>
            <a:pPr lvl="0" fontAlgn="auto">
              <a:spcBef>
                <a:spcPts val="0"/>
              </a:spcBef>
              <a:spcAft>
                <a:spcPts val="0"/>
              </a:spcAft>
            </a:pPr>
            <a:r>
              <a:rPr lang="en-US" b="1" dirty="0">
                <a:solidFill>
                  <a:srgbClr val="B70032"/>
                </a:solidFill>
                <a:latin typeface="Consolas" panose="020B0609020204030204" pitchFamily="49" charset="0"/>
              </a:rPr>
              <a:t>	</a:t>
            </a:r>
          </a:p>
          <a:p>
            <a:pPr lvl="0" fontAlgn="auto">
              <a:spcBef>
                <a:spcPts val="0"/>
              </a:spcBef>
              <a:spcAft>
                <a:spcPts val="0"/>
              </a:spcAft>
            </a:pPr>
            <a:r>
              <a:rPr lang="en-US" b="1" dirty="0">
                <a:solidFill>
                  <a:srgbClr val="B70032"/>
                </a:solidFill>
                <a:latin typeface="Consolas" panose="020B0609020204030204" pitchFamily="49" charset="0"/>
              </a:rPr>
              <a:t>	taxes = </a:t>
            </a:r>
            <a:r>
              <a:rPr lang="en-US" b="1" dirty="0" err="1">
                <a:solidFill>
                  <a:srgbClr val="B70032"/>
                </a:solidFill>
                <a:latin typeface="Consolas" panose="020B0609020204030204" pitchFamily="49" charset="0"/>
              </a:rPr>
              <a:t>calc_fed_taxes</a:t>
            </a:r>
            <a:r>
              <a:rPr lang="en-US" b="1" dirty="0">
                <a:solidFill>
                  <a:srgbClr val="B70032"/>
                </a:solidFill>
                <a:latin typeface="Consolas" panose="020B0609020204030204" pitchFamily="49" charset="0"/>
              </a:rPr>
              <a:t>(wages);</a:t>
            </a:r>
          </a:p>
          <a:p>
            <a:pPr lvl="0" fontAlgn="auto">
              <a:spcBef>
                <a:spcPts val="0"/>
              </a:spcBef>
              <a:spcAft>
                <a:spcPts val="0"/>
              </a:spcAft>
            </a:pPr>
            <a:r>
              <a:rPr lang="en-US" b="1" dirty="0">
                <a:solidFill>
                  <a:srgbClr val="B70032"/>
                </a:solidFill>
                <a:latin typeface="Consolas" panose="020B0609020204030204" pitchFamily="49" charset="0"/>
              </a:rPr>
              <a:t>	</a:t>
            </a:r>
          </a:p>
          <a:p>
            <a:pPr lvl="0" fontAlgn="auto">
              <a:spcBef>
                <a:spcPts val="0"/>
              </a:spcBef>
              <a:spcAft>
                <a:spcPts val="0"/>
              </a:spcAft>
            </a:pPr>
            <a:r>
              <a:rPr lang="en-US" b="1" dirty="0">
                <a:solidFill>
                  <a:srgbClr val="B70032"/>
                </a:solidFill>
                <a:latin typeface="Consolas" panose="020B0609020204030204" pitchFamily="49" charset="0"/>
              </a:rPr>
              <a:t>	</a:t>
            </a:r>
            <a:r>
              <a:rPr lang="en-US" b="1" dirty="0" err="1">
                <a:solidFill>
                  <a:srgbClr val="B70032"/>
                </a:solidFill>
                <a:latin typeface="Consolas" panose="020B0609020204030204" pitchFamily="49" charset="0"/>
              </a:rPr>
              <a:t>net_pay</a:t>
            </a:r>
            <a:r>
              <a:rPr lang="en-US" b="1" dirty="0">
                <a:solidFill>
                  <a:srgbClr val="B70032"/>
                </a:solidFill>
                <a:latin typeface="Consolas" panose="020B0609020204030204" pitchFamily="49" charset="0"/>
              </a:rPr>
              <a:t> = wages - taxes</a:t>
            </a:r>
          </a:p>
          <a:p>
            <a:pPr lvl="0" fontAlgn="auto">
              <a:spcBef>
                <a:spcPts val="0"/>
              </a:spcBef>
              <a:spcAft>
                <a:spcPts val="0"/>
              </a:spcAft>
            </a:pPr>
            <a:r>
              <a:rPr lang="en-US" b="1" dirty="0">
                <a:solidFill>
                  <a:srgbClr val="B70032"/>
                </a:solidFill>
                <a:latin typeface="Consolas" panose="020B0609020204030204" pitchFamily="49" charset="0"/>
              </a:rPr>
              <a:t>	</a:t>
            </a:r>
          </a:p>
          <a:p>
            <a:pPr lvl="0" fontAlgn="auto">
              <a:spcBef>
                <a:spcPts val="0"/>
              </a:spcBef>
              <a:spcAft>
                <a:spcPts val="0"/>
              </a:spcAft>
            </a:pPr>
            <a:r>
              <a:rPr lang="en-US" b="1" dirty="0">
                <a:solidFill>
                  <a:srgbClr val="B70032"/>
                </a:solidFill>
                <a:latin typeface="Consolas" panose="020B0609020204030204" pitchFamily="49" charset="0"/>
              </a:rPr>
              <a:t>	return(</a:t>
            </a:r>
            <a:r>
              <a:rPr lang="en-US" b="1" dirty="0" err="1">
                <a:solidFill>
                  <a:srgbClr val="B70032"/>
                </a:solidFill>
                <a:latin typeface="Consolas" panose="020B0609020204030204" pitchFamily="49" charset="0"/>
              </a:rPr>
              <a:t>net_pay</a:t>
            </a:r>
            <a:r>
              <a:rPr lang="en-US" b="1" dirty="0">
                <a:solidFill>
                  <a:srgbClr val="B70032"/>
                </a:solidFill>
                <a:latin typeface="Consolas" panose="020B0609020204030204" pitchFamily="49" charset="0"/>
              </a:rPr>
              <a:t>);</a:t>
            </a:r>
          </a:p>
          <a:p>
            <a:pPr lvl="0" fontAlgn="auto">
              <a:spcBef>
                <a:spcPts val="0"/>
              </a:spcBef>
              <a:spcAft>
                <a:spcPts val="0"/>
              </a:spcAft>
            </a:pPr>
            <a:r>
              <a:rPr lang="en-US" b="1" dirty="0">
                <a:solidFill>
                  <a:srgbClr val="B70032"/>
                </a:solidFill>
                <a:latin typeface="Consolas" panose="020B0609020204030204" pitchFamily="49" charset="0"/>
              </a:rPr>
              <a:t>	</a:t>
            </a:r>
          </a:p>
          <a:p>
            <a:pPr lvl="0" fontAlgn="auto">
              <a:spcBef>
                <a:spcPts val="0"/>
              </a:spcBef>
              <a:spcAft>
                <a:spcPts val="0"/>
              </a:spcAft>
            </a:pPr>
            <a:r>
              <a:rPr lang="en-US" b="1" dirty="0">
                <a:solidFill>
                  <a:srgbClr val="B70032"/>
                </a:solidFill>
                <a:latin typeface="Consolas" panose="020B0609020204030204" pitchFamily="49" charset="0"/>
              </a:rPr>
              <a:t>}</a:t>
            </a:r>
          </a:p>
          <a:p>
            <a:pPr lvl="0" fontAlgn="auto">
              <a:spcBef>
                <a:spcPts val="0"/>
              </a:spcBef>
              <a:spcAft>
                <a:spcPts val="0"/>
              </a:spcAft>
            </a:pPr>
            <a:endParaRPr lang="en-US" sz="1050" dirty="0">
              <a:solidFill>
                <a:srgbClr val="848B8E"/>
              </a:solidFill>
            </a:endParaRPr>
          </a:p>
        </p:txBody>
      </p:sp>
    </p:spTree>
    <p:extLst>
      <p:ext uri="{BB962C8B-B14F-4D97-AF65-F5344CB8AC3E}">
        <p14:creationId xmlns:p14="http://schemas.microsoft.com/office/powerpoint/2010/main" val="9981285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800935D8-1B9A-4CDB-9EA3-7654DF0F8B11}"/>
              </a:ext>
            </a:extLst>
          </p:cNvPr>
          <p:cNvSpPr>
            <a:spLocks noGrp="1"/>
          </p:cNvSpPr>
          <p:nvPr>
            <p:ph type="body" sz="quarter" idx="12"/>
          </p:nvPr>
        </p:nvSpPr>
        <p:spPr/>
        <p:txBody>
          <a:bodyPr/>
          <a:lstStyle/>
          <a:p>
            <a:r>
              <a:rPr lang="en-US" dirty="0"/>
              <a:t>Quiz:  VectorCAST Test Scripting is useful for:</a:t>
            </a:r>
          </a:p>
        </p:txBody>
      </p:sp>
      <p:sp>
        <p:nvSpPr>
          <p:cNvPr id="4" name="Title 3"/>
          <p:cNvSpPr>
            <a:spLocks noGrp="1"/>
          </p:cNvSpPr>
          <p:nvPr>
            <p:ph type="title"/>
          </p:nvPr>
        </p:nvSpPr>
        <p:spPr/>
        <p:txBody>
          <a:bodyPr/>
          <a:lstStyle/>
          <a:p>
            <a:r>
              <a:rPr lang="en-US"/>
              <a:t>Lecture:  Regression Testing</a:t>
            </a:r>
            <a:endParaRPr lang="en-US" dirty="0"/>
          </a:p>
        </p:txBody>
      </p:sp>
      <p:sp>
        <p:nvSpPr>
          <p:cNvPr id="5" name="Action Button: Custom 4">
            <a:hlinkClick r:id="" action="ppaction://macro?name=Wrong" highlightClick="1"/>
          </p:cNvPr>
          <p:cNvSpPr/>
          <p:nvPr/>
        </p:nvSpPr>
        <p:spPr>
          <a:xfrm>
            <a:off x="2543176" y="16144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Wrong" highlightClick="1"/>
          </p:cNvPr>
          <p:cNvSpPr/>
          <p:nvPr/>
        </p:nvSpPr>
        <p:spPr>
          <a:xfrm>
            <a:off x="2543176" y="2405064"/>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8" name="Action Button: Custom 7">
            <a:hlinkClick r:id="" action="ppaction://macro?name=Correct" highlightClick="1"/>
          </p:cNvPr>
          <p:cNvSpPr/>
          <p:nvPr/>
        </p:nvSpPr>
        <p:spPr>
          <a:xfrm>
            <a:off x="2543176" y="4100513"/>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D</a:t>
            </a:r>
          </a:p>
        </p:txBody>
      </p:sp>
      <p:sp>
        <p:nvSpPr>
          <p:cNvPr id="10" name="TextBox 9"/>
          <p:cNvSpPr txBox="1"/>
          <p:nvPr/>
        </p:nvSpPr>
        <p:spPr>
          <a:xfrm>
            <a:off x="3543301" y="1659266"/>
            <a:ext cx="6115051" cy="461665"/>
          </a:xfrm>
          <a:prstGeom prst="rect">
            <a:avLst/>
          </a:prstGeom>
          <a:noFill/>
        </p:spPr>
        <p:txBody>
          <a:bodyPr wrap="square" rtlCol="0">
            <a:spAutoFit/>
          </a:bodyPr>
          <a:lstStyle/>
          <a:p>
            <a:r>
              <a:rPr lang="en-US" sz="2400" dirty="0"/>
              <a:t>Putting Test Cases into CM</a:t>
            </a:r>
          </a:p>
        </p:txBody>
      </p:sp>
      <p:sp>
        <p:nvSpPr>
          <p:cNvPr id="11" name="TextBox 10"/>
          <p:cNvSpPr txBox="1"/>
          <p:nvPr/>
        </p:nvSpPr>
        <p:spPr>
          <a:xfrm>
            <a:off x="3543298" y="2484766"/>
            <a:ext cx="6758942" cy="461665"/>
          </a:xfrm>
          <a:prstGeom prst="rect">
            <a:avLst/>
          </a:prstGeom>
          <a:noFill/>
        </p:spPr>
        <p:txBody>
          <a:bodyPr wrap="square" rtlCol="0">
            <a:spAutoFit/>
          </a:bodyPr>
          <a:lstStyle/>
          <a:p>
            <a:r>
              <a:rPr lang="en-US" sz="2400" dirty="0"/>
              <a:t>Sharing Tests between Test Environments</a:t>
            </a:r>
          </a:p>
        </p:txBody>
      </p:sp>
      <p:sp>
        <p:nvSpPr>
          <p:cNvPr id="12" name="TextBox 11"/>
          <p:cNvSpPr txBox="1"/>
          <p:nvPr/>
        </p:nvSpPr>
        <p:spPr>
          <a:xfrm>
            <a:off x="3543301" y="3310266"/>
            <a:ext cx="6115051" cy="461665"/>
          </a:xfrm>
          <a:prstGeom prst="rect">
            <a:avLst/>
          </a:prstGeom>
          <a:noFill/>
        </p:spPr>
        <p:txBody>
          <a:bodyPr wrap="square" rtlCol="0">
            <a:spAutoFit/>
          </a:bodyPr>
          <a:lstStyle/>
          <a:p>
            <a:r>
              <a:rPr lang="en-US" sz="2400" dirty="0"/>
              <a:t>Importing Test Data from other Tools</a:t>
            </a:r>
          </a:p>
        </p:txBody>
      </p:sp>
      <p:sp>
        <p:nvSpPr>
          <p:cNvPr id="13" name="TextBox 12"/>
          <p:cNvSpPr txBox="1"/>
          <p:nvPr/>
        </p:nvSpPr>
        <p:spPr>
          <a:xfrm>
            <a:off x="3543301" y="4100514"/>
            <a:ext cx="6115051" cy="461665"/>
          </a:xfrm>
          <a:prstGeom prst="rect">
            <a:avLst/>
          </a:prstGeom>
          <a:noFill/>
        </p:spPr>
        <p:txBody>
          <a:bodyPr wrap="square" rtlCol="0">
            <a:spAutoFit/>
          </a:bodyPr>
          <a:lstStyle/>
          <a:p>
            <a:r>
              <a:rPr lang="en-US" sz="2400" dirty="0"/>
              <a:t>All of the above</a:t>
            </a:r>
          </a:p>
        </p:txBody>
      </p:sp>
    </p:spTree>
    <p:extLst>
      <p:ext uri="{BB962C8B-B14F-4D97-AF65-F5344CB8AC3E}">
        <p14:creationId xmlns:p14="http://schemas.microsoft.com/office/powerpoint/2010/main" val="387852408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B70032"/>
          </a:solidFill>
        </p:spPr>
        <p:txBody>
          <a:bodyPr/>
          <a:lstStyle/>
          <a:p>
            <a:r>
              <a:rPr lang="en-US" dirty="0"/>
              <a:t>Lecture:  C++ Testing</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02B2341A-30C7-4759-83FE-96997E941ECD}"/>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81A22C53-9FC8-4561-ABAA-CBA013FFB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8076489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GB" dirty="0"/>
              <a:t>C++ Testing Overview</a:t>
            </a:r>
          </a:p>
          <a:p>
            <a:pPr lvl="1"/>
            <a:r>
              <a:rPr lang="en-GB" dirty="0"/>
              <a:t>What is a “testable” class?</a:t>
            </a:r>
          </a:p>
          <a:p>
            <a:pPr lvl="1"/>
            <a:r>
              <a:rPr lang="en-GB" dirty="0"/>
              <a:t>Testing with Inheritance</a:t>
            </a:r>
          </a:p>
          <a:p>
            <a:pPr lvl="1"/>
            <a:r>
              <a:rPr lang="en-GB" dirty="0"/>
              <a:t>Testing with Polymorphism</a:t>
            </a:r>
          </a:p>
          <a:p>
            <a:pPr lvl="1"/>
            <a:r>
              <a:rPr lang="en-GB" dirty="0"/>
              <a:t>Testing with std::string</a:t>
            </a:r>
          </a:p>
          <a:p>
            <a:pPr lvl="1"/>
            <a:r>
              <a:rPr lang="en-GB" dirty="0"/>
              <a:t>Testing inline functions</a:t>
            </a:r>
          </a:p>
        </p:txBody>
      </p:sp>
      <p:sp>
        <p:nvSpPr>
          <p:cNvPr id="2" name="Textplatzhalter 1">
            <a:extLst>
              <a:ext uri="{FF2B5EF4-FFF2-40B4-BE49-F238E27FC236}">
                <a16:creationId xmlns:a16="http://schemas.microsoft.com/office/drawing/2014/main" id="{17720FF9-1788-44AE-9D2A-9DD8B5B76FD9}"/>
              </a:ext>
            </a:extLst>
          </p:cNvPr>
          <p:cNvSpPr>
            <a:spLocks noGrp="1"/>
          </p:cNvSpPr>
          <p:nvPr>
            <p:ph type="body" sz="quarter" idx="12"/>
          </p:nvPr>
        </p:nvSpPr>
        <p:spPr/>
        <p:txBody>
          <a:bodyPr/>
          <a:lstStyle/>
          <a:p>
            <a:r>
              <a:rPr lang="en-US" dirty="0"/>
              <a:t>C++ Testing Topics</a:t>
            </a:r>
          </a:p>
        </p:txBody>
      </p:sp>
      <p:sp>
        <p:nvSpPr>
          <p:cNvPr id="3" name="Title 2"/>
          <p:cNvSpPr>
            <a:spLocks noGrp="1"/>
          </p:cNvSpPr>
          <p:nvPr>
            <p:ph type="title"/>
          </p:nvPr>
        </p:nvSpPr>
        <p:spPr/>
        <p:txBody>
          <a:bodyPr/>
          <a:lstStyle/>
          <a:p>
            <a:r>
              <a:rPr lang="en-US"/>
              <a:t>Lecture:  Testing C++ Classes</a:t>
            </a:r>
            <a:endParaRPr lang="en-US" dirty="0"/>
          </a:p>
        </p:txBody>
      </p:sp>
    </p:spTree>
    <p:extLst>
      <p:ext uri="{BB962C8B-B14F-4D97-AF65-F5344CB8AC3E}">
        <p14:creationId xmlns:p14="http://schemas.microsoft.com/office/powerpoint/2010/main" val="264871004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Calls to member functions occur via a class instance</a:t>
            </a:r>
          </a:p>
          <a:p>
            <a:pPr lvl="1"/>
            <a:r>
              <a:rPr lang="en-US" dirty="0"/>
              <a:t>Class instances are declared as pointers</a:t>
            </a:r>
          </a:p>
          <a:p>
            <a:pPr lvl="1"/>
            <a:r>
              <a:rPr lang="en-US" dirty="0"/>
              <a:t>Three Approaches to Create Class Instances</a:t>
            </a:r>
          </a:p>
          <a:p>
            <a:pPr lvl="2"/>
            <a:r>
              <a:rPr lang="en-US" dirty="0"/>
              <a:t>Create Instance as part of a Test for a Class Method</a:t>
            </a:r>
          </a:p>
          <a:p>
            <a:pPr lvl="2"/>
            <a:endParaRPr lang="en-US" dirty="0"/>
          </a:p>
          <a:p>
            <a:pPr lvl="2"/>
            <a:endParaRPr lang="en-US" dirty="0"/>
          </a:p>
          <a:p>
            <a:pPr lvl="2"/>
            <a:endParaRPr lang="en-US" dirty="0"/>
          </a:p>
          <a:p>
            <a:pPr lvl="2"/>
            <a:endParaRPr lang="en-US" dirty="0"/>
          </a:p>
          <a:p>
            <a:pPr lvl="2"/>
            <a:endParaRPr lang="en-US" dirty="0"/>
          </a:p>
          <a:p>
            <a:pPr lvl="2"/>
            <a:r>
              <a:rPr lang="en-US" dirty="0"/>
              <a:t>Create a Test for a Constructor, and use that as a slot in a Compound Test</a:t>
            </a:r>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r>
              <a:rPr lang="en-US" dirty="0"/>
              <a:t>Create an “Auto-Initialization” Test </a:t>
            </a:r>
          </a:p>
        </p:txBody>
      </p:sp>
      <p:sp>
        <p:nvSpPr>
          <p:cNvPr id="4" name="Textplatzhalter 3">
            <a:extLst>
              <a:ext uri="{FF2B5EF4-FFF2-40B4-BE49-F238E27FC236}">
                <a16:creationId xmlns:a16="http://schemas.microsoft.com/office/drawing/2014/main" id="{E59E3640-F3E6-4D26-940C-B18E6C083FC4}"/>
              </a:ext>
            </a:extLst>
          </p:cNvPr>
          <p:cNvSpPr>
            <a:spLocks noGrp="1"/>
          </p:cNvSpPr>
          <p:nvPr>
            <p:ph type="body" sz="quarter" idx="12"/>
          </p:nvPr>
        </p:nvSpPr>
        <p:spPr/>
        <p:txBody>
          <a:bodyPr/>
          <a:lstStyle/>
          <a:p>
            <a:r>
              <a:rPr lang="en-US" dirty="0"/>
              <a:t>C++ Testing Overview</a:t>
            </a:r>
          </a:p>
        </p:txBody>
      </p:sp>
      <p:sp>
        <p:nvSpPr>
          <p:cNvPr id="3" name="Title 2"/>
          <p:cNvSpPr>
            <a:spLocks noGrp="1"/>
          </p:cNvSpPr>
          <p:nvPr>
            <p:ph type="title"/>
          </p:nvPr>
        </p:nvSpPr>
        <p:spPr/>
        <p:txBody>
          <a:bodyPr/>
          <a:lstStyle/>
          <a:p>
            <a:r>
              <a:rPr lang="en-US"/>
              <a:t>Lecture:  Testing C++ Classes</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8350" y="2619900"/>
            <a:ext cx="4165600" cy="103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350" y="4370338"/>
            <a:ext cx="1943100" cy="115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02680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Choose Subclass</a:t>
            </a:r>
          </a:p>
          <a:p>
            <a:pPr lvl="1"/>
            <a:endParaRPr lang="en-US" dirty="0"/>
          </a:p>
          <a:p>
            <a:pPr lvl="1"/>
            <a:endParaRPr lang="en-US" dirty="0"/>
          </a:p>
          <a:p>
            <a:pPr lvl="1"/>
            <a:r>
              <a:rPr lang="en-US" dirty="0"/>
              <a:t>Choose Constructor</a:t>
            </a:r>
          </a:p>
          <a:p>
            <a:pPr lvl="1"/>
            <a:endParaRPr lang="en-US" dirty="0"/>
          </a:p>
          <a:p>
            <a:pPr lvl="1"/>
            <a:endParaRPr lang="en-US" dirty="0"/>
          </a:p>
          <a:p>
            <a:pPr lvl="1"/>
            <a:endParaRPr lang="en-US" dirty="0"/>
          </a:p>
          <a:p>
            <a:pPr lvl="1"/>
            <a:r>
              <a:rPr lang="en-US" dirty="0"/>
              <a:t>Set Constructor Parameters</a:t>
            </a:r>
          </a:p>
          <a:p>
            <a:pPr lvl="1"/>
            <a:endParaRPr lang="en-US" dirty="0"/>
          </a:p>
          <a:p>
            <a:pPr lvl="1"/>
            <a:endParaRPr lang="en-US" dirty="0"/>
          </a:p>
          <a:p>
            <a:pPr lvl="1"/>
            <a:r>
              <a:rPr lang="en-US" dirty="0"/>
              <a:t>Set Member Variable Values</a:t>
            </a:r>
          </a:p>
        </p:txBody>
      </p:sp>
      <p:sp>
        <p:nvSpPr>
          <p:cNvPr id="7" name="Textplatzhalter 6">
            <a:extLst>
              <a:ext uri="{FF2B5EF4-FFF2-40B4-BE49-F238E27FC236}">
                <a16:creationId xmlns:a16="http://schemas.microsoft.com/office/drawing/2014/main" id="{E069BF38-BF3A-434E-B3D5-4EC4ED6C4AAF}"/>
              </a:ext>
            </a:extLst>
          </p:cNvPr>
          <p:cNvSpPr>
            <a:spLocks noGrp="1"/>
          </p:cNvSpPr>
          <p:nvPr>
            <p:ph type="body" sz="quarter" idx="12"/>
          </p:nvPr>
        </p:nvSpPr>
        <p:spPr/>
        <p:txBody>
          <a:bodyPr/>
          <a:lstStyle/>
          <a:p>
            <a:r>
              <a:rPr lang="en-US" dirty="0"/>
              <a:t>Creating Class Instances</a:t>
            </a:r>
          </a:p>
        </p:txBody>
      </p:sp>
      <p:sp>
        <p:nvSpPr>
          <p:cNvPr id="3" name="Title 2"/>
          <p:cNvSpPr>
            <a:spLocks noGrp="1"/>
          </p:cNvSpPr>
          <p:nvPr>
            <p:ph type="title"/>
          </p:nvPr>
        </p:nvSpPr>
        <p:spPr/>
        <p:txBody>
          <a:bodyPr/>
          <a:lstStyle/>
          <a:p>
            <a:r>
              <a:rPr lang="en-US"/>
              <a:t>Lecture:  Testing C++ Classes</a:t>
            </a:r>
            <a:endParaRPr lang="en-US" dirty="0"/>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250" y="2486922"/>
            <a:ext cx="5727700" cy="1105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2250" y="1176692"/>
            <a:ext cx="5588000" cy="108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2950" y="4092614"/>
            <a:ext cx="2590800"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231255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7" name="Rectangle 3"/>
          <p:cNvSpPr>
            <a:spLocks noGrp="1" noChangeArrowheads="1"/>
          </p:cNvSpPr>
          <p:nvPr>
            <p:ph sz="quarter" idx="13"/>
          </p:nvPr>
        </p:nvSpPr>
        <p:spPr/>
        <p:txBody>
          <a:bodyPr/>
          <a:lstStyle/>
          <a:p>
            <a:pPr lvl="1"/>
            <a:r>
              <a:rPr lang="en-US" dirty="0"/>
              <a:t>Generally Classes are Implemented in separate Files</a:t>
            </a:r>
          </a:p>
          <a:p>
            <a:pPr lvl="1"/>
            <a:r>
              <a:rPr lang="en-US" dirty="0"/>
              <a:t>Common File Extension used are:  .cpp, .cc</a:t>
            </a:r>
          </a:p>
          <a:p>
            <a:pPr lvl="1"/>
            <a:r>
              <a:rPr lang="en-US" dirty="0"/>
              <a:t>A class is “Testable” if any member is defined</a:t>
            </a:r>
          </a:p>
          <a:p>
            <a:pPr lvl="2"/>
            <a:r>
              <a:rPr lang="en-US" dirty="0"/>
              <a:t>If defined in the .cpp file, the class is testable by default</a:t>
            </a:r>
          </a:p>
          <a:p>
            <a:pPr lvl="2"/>
            <a:r>
              <a:rPr lang="en-US" dirty="0"/>
              <a:t>If defined “inline” the class is optionally testable</a:t>
            </a:r>
          </a:p>
          <a:p>
            <a:pPr lvl="1"/>
            <a:r>
              <a:rPr lang="en-US" dirty="0"/>
              <a:t>Test Editor shows an “Instance” for each class</a:t>
            </a:r>
          </a:p>
        </p:txBody>
      </p:sp>
      <p:sp>
        <p:nvSpPr>
          <p:cNvPr id="2" name="Textplatzhalter 1">
            <a:extLst>
              <a:ext uri="{FF2B5EF4-FFF2-40B4-BE49-F238E27FC236}">
                <a16:creationId xmlns:a16="http://schemas.microsoft.com/office/drawing/2014/main" id="{D4DB550D-0711-404A-8E68-0E1BA19BD0BD}"/>
              </a:ext>
            </a:extLst>
          </p:cNvPr>
          <p:cNvSpPr>
            <a:spLocks noGrp="1"/>
          </p:cNvSpPr>
          <p:nvPr>
            <p:ph type="body" sz="quarter" idx="12"/>
          </p:nvPr>
        </p:nvSpPr>
        <p:spPr/>
        <p:txBody>
          <a:bodyPr/>
          <a:lstStyle/>
          <a:p>
            <a:r>
              <a:rPr lang="en-US" dirty="0"/>
              <a:t>Testable Classes</a:t>
            </a:r>
          </a:p>
        </p:txBody>
      </p:sp>
      <p:sp>
        <p:nvSpPr>
          <p:cNvPr id="120834" name="Rectangle 2"/>
          <p:cNvSpPr>
            <a:spLocks noGrp="1" noChangeArrowheads="1"/>
          </p:cNvSpPr>
          <p:nvPr>
            <p:ph type="title"/>
          </p:nvPr>
        </p:nvSpPr>
        <p:spPr/>
        <p:txBody>
          <a:bodyPr/>
          <a:lstStyle/>
          <a:p>
            <a:r>
              <a:rPr lang="en-US"/>
              <a:t>Lecture:  Testing C++ Classes</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3716" y="3733803"/>
            <a:ext cx="2886075"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327838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2B5124B0-320E-4320-8FAC-9E31B477B829}"/>
              </a:ext>
            </a:extLst>
          </p:cNvPr>
          <p:cNvPicPr>
            <a:picLocks noGrp="1" noChangeAspect="1" noChangeArrowheads="1"/>
          </p:cNvPicPr>
          <p:nvPr>
            <p:ph sz="quarter" idx="14"/>
          </p:nvPr>
        </p:nvPicPr>
        <p:blipFill rotWithShape="1">
          <a:blip r:embed="rId3">
            <a:extLst>
              <a:ext uri="{28A0092B-C50C-407E-A947-70E740481C1C}">
                <a14:useLocalDpi xmlns:a14="http://schemas.microsoft.com/office/drawing/2010/main" val="0"/>
              </a:ext>
            </a:extLst>
          </a:blip>
          <a:srcRect/>
          <a:stretch/>
        </p:blipFill>
        <p:spPr bwMode="auto">
          <a:xfrm>
            <a:off x="6817693" y="1527468"/>
            <a:ext cx="2733333" cy="4685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sz="quarter" idx="13"/>
          </p:nvPr>
        </p:nvSpPr>
        <p:spPr/>
        <p:txBody>
          <a:bodyPr>
            <a:normAutofit/>
          </a:bodyPr>
          <a:lstStyle/>
          <a:p>
            <a:pPr lvl="1"/>
            <a:r>
              <a:rPr lang="en-US" dirty="0"/>
              <a:t>Inherited functions are testable if defined within a UUT</a:t>
            </a:r>
          </a:p>
          <a:p>
            <a:pPr lvl="1"/>
            <a:endParaRPr lang="en-US" dirty="0"/>
          </a:p>
          <a:p>
            <a:pPr lvl="1"/>
            <a:r>
              <a:rPr lang="en-US" dirty="0"/>
              <a:t>A class Instance can be used to invoke its own or inherited member functions </a:t>
            </a:r>
          </a:p>
          <a:p>
            <a:pPr lvl="1"/>
            <a:endParaRPr lang="en-US" dirty="0"/>
          </a:p>
          <a:p>
            <a:pPr lvl="1"/>
            <a:r>
              <a:rPr lang="en-US" dirty="0"/>
              <a:t>Class instance pointer can be initialized by instantiating the pointed-to type or any visible subclass</a:t>
            </a:r>
          </a:p>
          <a:p>
            <a:pPr lvl="1"/>
            <a:endParaRPr lang="en-US" dirty="0"/>
          </a:p>
          <a:p>
            <a:pPr lvl="1"/>
            <a:r>
              <a:rPr lang="en-US" dirty="0"/>
              <a:t>Virtual functions treated the same as non-virtual</a:t>
            </a:r>
          </a:p>
          <a:p>
            <a:pPr lvl="1"/>
            <a:endParaRPr lang="en-US" dirty="0"/>
          </a:p>
          <a:p>
            <a:pPr lvl="1" indent="0">
              <a:buNone/>
            </a:pPr>
            <a:endParaRPr lang="en-US" dirty="0"/>
          </a:p>
        </p:txBody>
      </p:sp>
      <p:sp>
        <p:nvSpPr>
          <p:cNvPr id="5" name="Textplatzhalter 4">
            <a:extLst>
              <a:ext uri="{FF2B5EF4-FFF2-40B4-BE49-F238E27FC236}">
                <a16:creationId xmlns:a16="http://schemas.microsoft.com/office/drawing/2014/main" id="{993757FF-FB42-4AAF-9CB2-CEB53F55095B}"/>
              </a:ext>
            </a:extLst>
          </p:cNvPr>
          <p:cNvSpPr>
            <a:spLocks noGrp="1"/>
          </p:cNvSpPr>
          <p:nvPr>
            <p:ph type="body" sz="quarter" idx="12"/>
          </p:nvPr>
        </p:nvSpPr>
        <p:spPr/>
        <p:txBody>
          <a:bodyPr/>
          <a:lstStyle/>
          <a:p>
            <a:r>
              <a:rPr lang="en-US" dirty="0"/>
              <a:t>Testing With Inheritance</a:t>
            </a:r>
          </a:p>
        </p:txBody>
      </p:sp>
      <p:sp>
        <p:nvSpPr>
          <p:cNvPr id="3" name="Title 2"/>
          <p:cNvSpPr>
            <a:spLocks noGrp="1"/>
          </p:cNvSpPr>
          <p:nvPr>
            <p:ph type="title"/>
          </p:nvPr>
        </p:nvSpPr>
        <p:spPr/>
        <p:txBody>
          <a:bodyPr/>
          <a:lstStyle/>
          <a:p>
            <a:r>
              <a:rPr lang="en-US"/>
              <a:t>Lecture:  Testing C++ Classes</a:t>
            </a:r>
            <a:endParaRPr lang="en-US" dirty="0"/>
          </a:p>
        </p:txBody>
      </p:sp>
    </p:spTree>
    <p:extLst>
      <p:ext uri="{BB962C8B-B14F-4D97-AF65-F5344CB8AC3E}">
        <p14:creationId xmlns:p14="http://schemas.microsoft.com/office/powerpoint/2010/main" val="2267480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5" name="Rectangle 3"/>
          <p:cNvSpPr>
            <a:spLocks noGrp="1" noChangeArrowheads="1"/>
          </p:cNvSpPr>
          <p:nvPr>
            <p:ph sz="quarter" idx="13"/>
          </p:nvPr>
        </p:nvSpPr>
        <p:spPr/>
        <p:txBody>
          <a:bodyPr/>
          <a:lstStyle/>
          <a:p>
            <a:pPr lvl="1"/>
            <a:r>
              <a:rPr lang="en-US" dirty="0"/>
              <a:t>std::string is a template-based class defined in the std library</a:t>
            </a:r>
          </a:p>
          <a:p>
            <a:pPr lvl="1"/>
            <a:r>
              <a:rPr lang="en-US" dirty="0"/>
              <a:t>Special Abstract Support Provided in the Parameter Tree</a:t>
            </a:r>
          </a:p>
          <a:p>
            <a:pPr lvl="1"/>
            <a:r>
              <a:rPr lang="en-US" dirty="0"/>
              <a:t>Input and Expected Values can use string literals …</a:t>
            </a:r>
          </a:p>
          <a:p>
            <a:pPr lvl="1"/>
            <a:endParaRPr lang="en-US" dirty="0"/>
          </a:p>
          <a:p>
            <a:pPr lvl="1"/>
            <a:endParaRPr lang="en-US" dirty="0"/>
          </a:p>
          <a:p>
            <a:pPr lvl="1"/>
            <a:endParaRPr lang="en-US" dirty="0"/>
          </a:p>
          <a:p>
            <a:pPr lvl="1"/>
            <a:r>
              <a:rPr lang="en-US" dirty="0"/>
              <a:t>… Instead of constructor/member manipulation</a:t>
            </a:r>
          </a:p>
        </p:txBody>
      </p:sp>
      <p:sp>
        <p:nvSpPr>
          <p:cNvPr id="2" name="Textplatzhalter 1">
            <a:extLst>
              <a:ext uri="{FF2B5EF4-FFF2-40B4-BE49-F238E27FC236}">
                <a16:creationId xmlns:a16="http://schemas.microsoft.com/office/drawing/2014/main" id="{F5F726AB-A53E-477A-A2FA-EA58EFC00310}"/>
              </a:ext>
            </a:extLst>
          </p:cNvPr>
          <p:cNvSpPr>
            <a:spLocks noGrp="1"/>
          </p:cNvSpPr>
          <p:nvPr>
            <p:ph type="body" sz="quarter" idx="12"/>
          </p:nvPr>
        </p:nvSpPr>
        <p:spPr/>
        <p:txBody>
          <a:bodyPr/>
          <a:lstStyle/>
          <a:p>
            <a:r>
              <a:rPr lang="en-US" dirty="0"/>
              <a:t>Templates and Abstract Classes</a:t>
            </a:r>
          </a:p>
        </p:txBody>
      </p:sp>
      <p:sp>
        <p:nvSpPr>
          <p:cNvPr id="209922" name="Rectangle 2"/>
          <p:cNvSpPr>
            <a:spLocks noGrp="1" noChangeArrowheads="1"/>
          </p:cNvSpPr>
          <p:nvPr>
            <p:ph type="title"/>
          </p:nvPr>
        </p:nvSpPr>
        <p:spPr/>
        <p:txBody>
          <a:bodyPr/>
          <a:lstStyle/>
          <a:p>
            <a:r>
              <a:rPr lang="en-US"/>
              <a:t>Lecture:  Testing C++ Classes</a:t>
            </a:r>
            <a:endParaRPr lang="en-US"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9200" y="2640569"/>
            <a:ext cx="54483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3741" y="4421191"/>
            <a:ext cx="5724525"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87857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7" name="Rectangle 3"/>
          <p:cNvSpPr>
            <a:spLocks noGrp="1" noChangeArrowheads="1"/>
          </p:cNvSpPr>
          <p:nvPr>
            <p:ph sz="quarter" idx="13"/>
          </p:nvPr>
        </p:nvSpPr>
        <p:spPr/>
        <p:txBody>
          <a:bodyPr/>
          <a:lstStyle/>
          <a:p>
            <a:pPr lvl="1"/>
            <a:r>
              <a:rPr lang="en-US" dirty="0"/>
              <a:t>Tools -&gt; Options -&gt; Builder</a:t>
            </a:r>
          </a:p>
          <a:p>
            <a:pPr lvl="2"/>
            <a:r>
              <a:rPr lang="en-US" dirty="0"/>
              <a:t>Test all member inlines</a:t>
            </a:r>
          </a:p>
          <a:p>
            <a:pPr lvl="2"/>
            <a:r>
              <a:rPr lang="en-US" dirty="0"/>
              <a:t>Test all non-member inlines</a:t>
            </a:r>
          </a:p>
          <a:p>
            <a:pPr lvl="1"/>
            <a:r>
              <a:rPr lang="en-US" dirty="0"/>
              <a:t>Custom Stubbing</a:t>
            </a:r>
          </a:p>
          <a:p>
            <a:pPr lvl="2"/>
            <a:r>
              <a:rPr lang="en-US" dirty="0"/>
              <a:t>Controlling visibility of units within the UUT</a:t>
            </a:r>
          </a:p>
          <a:p>
            <a:pPr lvl="1"/>
            <a:endParaRPr lang="en-US" dirty="0"/>
          </a:p>
        </p:txBody>
      </p:sp>
      <p:sp>
        <p:nvSpPr>
          <p:cNvPr id="2" name="Textplatzhalter 1">
            <a:extLst>
              <a:ext uri="{FF2B5EF4-FFF2-40B4-BE49-F238E27FC236}">
                <a16:creationId xmlns:a16="http://schemas.microsoft.com/office/drawing/2014/main" id="{BA54A7FF-DB81-4820-8200-599FDC5670FB}"/>
              </a:ext>
            </a:extLst>
          </p:cNvPr>
          <p:cNvSpPr>
            <a:spLocks noGrp="1"/>
          </p:cNvSpPr>
          <p:nvPr>
            <p:ph type="body" sz="quarter" idx="12"/>
          </p:nvPr>
        </p:nvSpPr>
        <p:spPr/>
        <p:txBody>
          <a:bodyPr/>
          <a:lstStyle/>
          <a:p>
            <a:r>
              <a:rPr lang="en-US" dirty="0"/>
              <a:t>C++ Options</a:t>
            </a:r>
          </a:p>
        </p:txBody>
      </p:sp>
      <p:sp>
        <p:nvSpPr>
          <p:cNvPr id="120834" name="Rectangle 2"/>
          <p:cNvSpPr>
            <a:spLocks noGrp="1" noChangeArrowheads="1"/>
          </p:cNvSpPr>
          <p:nvPr>
            <p:ph type="title"/>
          </p:nvPr>
        </p:nvSpPr>
        <p:spPr/>
        <p:txBody>
          <a:bodyPr/>
          <a:lstStyle/>
          <a:p>
            <a:r>
              <a:rPr lang="en-US"/>
              <a:t>Lecture:  Testing C++ Classes</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027" y="1369543"/>
            <a:ext cx="3697779" cy="608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F716EA64-A625-4102-96CE-FC833E4F04C8}"/>
              </a:ext>
            </a:extLst>
          </p:cNvPr>
          <p:cNvPicPr>
            <a:picLocks noChangeAspect="1"/>
          </p:cNvPicPr>
          <p:nvPr/>
        </p:nvPicPr>
        <p:blipFill>
          <a:blip r:embed="rId4"/>
          <a:stretch>
            <a:fillRect/>
          </a:stretch>
        </p:blipFill>
        <p:spPr>
          <a:xfrm>
            <a:off x="2302134" y="3149276"/>
            <a:ext cx="6953250" cy="2724150"/>
          </a:xfrm>
          <a:prstGeom prst="rect">
            <a:avLst/>
          </a:prstGeom>
        </p:spPr>
      </p:pic>
    </p:spTree>
    <p:extLst>
      <p:ext uri="{BB962C8B-B14F-4D97-AF65-F5344CB8AC3E}">
        <p14:creationId xmlns:p14="http://schemas.microsoft.com/office/powerpoint/2010/main" val="22974058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hlinkClick r:id="" action="ppaction://customshow?id=31&amp;return=true"/>
              </a:rPr>
              <a:t>Link to Lab:  Testing C++ Classes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8ED9B819-3326-4162-B8D7-504897A53613}"/>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6B3A718F-17A9-41A2-8B8B-2C0F91FE1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341574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ext uri="{D42A27DB-BD31-4B8C-83A1-F6EECF244321}">
                <p14:modId xmlns:p14="http://schemas.microsoft.com/office/powerpoint/2010/main" val="1652732040"/>
              </p:ext>
            </p:extLst>
          </p:nvPr>
        </p:nvGraphicFramePr>
        <p:xfrm>
          <a:off x="670985" y="1385166"/>
          <a:ext cx="10052433" cy="4602480"/>
        </p:xfrm>
        <a:graphic>
          <a:graphicData uri="http://schemas.openxmlformats.org/drawingml/2006/table">
            <a:tbl>
              <a:tblPr firstRow="1" bandRow="1">
                <a:tableStyleId>{2D5ABB26-0587-4C30-8999-92F81FD0307C}</a:tableStyleId>
              </a:tblPr>
              <a:tblGrid>
                <a:gridCol w="2415743">
                  <a:extLst>
                    <a:ext uri="{9D8B030D-6E8A-4147-A177-3AD203B41FA5}">
                      <a16:colId xmlns:a16="http://schemas.microsoft.com/office/drawing/2014/main" val="20000"/>
                    </a:ext>
                  </a:extLst>
                </a:gridCol>
                <a:gridCol w="7636690">
                  <a:extLst>
                    <a:ext uri="{9D8B030D-6E8A-4147-A177-3AD203B41FA5}">
                      <a16:colId xmlns:a16="http://schemas.microsoft.com/office/drawing/2014/main" val="20001"/>
                    </a:ext>
                  </a:extLst>
                </a:gridCol>
              </a:tblGrid>
              <a:tr h="370840">
                <a:tc>
                  <a:txBody>
                    <a:bodyPr/>
                    <a:lstStyle/>
                    <a:p>
                      <a:r>
                        <a:rPr lang="en-US" sz="1200" b="1" i="1" dirty="0">
                          <a:solidFill>
                            <a:srgbClr val="B70032"/>
                          </a:solidFill>
                        </a:rPr>
                        <a:t>Unit</a:t>
                      </a:r>
                    </a:p>
                  </a:txBody>
                  <a:tcPr marL="92620" marR="92620"/>
                </a:tc>
                <a:tc>
                  <a:txBody>
                    <a:bodyPr/>
                    <a:lstStyle/>
                    <a:p>
                      <a:r>
                        <a:rPr lang="fr-FR" sz="1200" b="0" i="0" u="none" strike="noStrike" kern="1200" baseline="0" dirty="0">
                          <a:solidFill>
                            <a:schemeClr val="tx1"/>
                          </a:solidFill>
                          <a:latin typeface="+mn-lt"/>
                          <a:ea typeface="+mn-ea"/>
                          <a:cs typeface="+mn-cs"/>
                        </a:rPr>
                        <a:t>A C/C++ source-code file (*.c / .cpp), or an Ada Package</a:t>
                      </a:r>
                      <a:endParaRPr lang="en-US" sz="1200" dirty="0"/>
                    </a:p>
                  </a:txBody>
                  <a:tcPr marL="92620" marR="92620"/>
                </a:tc>
                <a:extLst>
                  <a:ext uri="{0D108BD9-81ED-4DB2-BD59-A6C34878D82A}">
                    <a16:rowId xmlns:a16="http://schemas.microsoft.com/office/drawing/2014/main" val="10000"/>
                  </a:ext>
                </a:extLst>
              </a:tr>
              <a:tr h="370840">
                <a:tc>
                  <a:txBody>
                    <a:bodyPr/>
                    <a:lstStyle/>
                    <a:p>
                      <a:r>
                        <a:rPr lang="en-US" sz="1200" b="1" i="1" dirty="0">
                          <a:solidFill>
                            <a:srgbClr val="B70032"/>
                          </a:solidFill>
                        </a:rPr>
                        <a:t>Unit</a:t>
                      </a:r>
                      <a:r>
                        <a:rPr lang="en-US" sz="1200" b="1" i="1" baseline="0" dirty="0">
                          <a:solidFill>
                            <a:srgbClr val="B70032"/>
                          </a:solidFill>
                        </a:rPr>
                        <a:t> </a:t>
                      </a:r>
                      <a:r>
                        <a:rPr lang="en-US" sz="1200" b="1" i="1" dirty="0">
                          <a:solidFill>
                            <a:srgbClr val="B70032"/>
                          </a:solidFill>
                        </a:rPr>
                        <a:t>Under Test (UUT)</a:t>
                      </a:r>
                    </a:p>
                  </a:txBody>
                  <a:tcPr marL="92620" marR="92620"/>
                </a:tc>
                <a:tc>
                  <a:txBody>
                    <a:bodyPr/>
                    <a:lstStyle/>
                    <a:p>
                      <a:r>
                        <a:rPr lang="en-US" sz="1200" b="0" i="0" u="none" strike="noStrike" kern="1200" baseline="0" dirty="0">
                          <a:solidFill>
                            <a:schemeClr val="tx1"/>
                          </a:solidFill>
                          <a:latin typeface="+mn-lt"/>
                          <a:ea typeface="+mn-ea"/>
                          <a:cs typeface="+mn-cs"/>
                        </a:rPr>
                        <a:t>A Unit containing functions that will be tested</a:t>
                      </a:r>
                      <a:endParaRPr lang="en-US" sz="1200" dirty="0"/>
                    </a:p>
                  </a:txBody>
                  <a:tcPr marL="92620" marR="92620"/>
                </a:tc>
                <a:extLst>
                  <a:ext uri="{0D108BD9-81ED-4DB2-BD59-A6C34878D82A}">
                    <a16:rowId xmlns:a16="http://schemas.microsoft.com/office/drawing/2014/main" val="10001"/>
                  </a:ext>
                </a:extLst>
              </a:tr>
              <a:tr h="640080">
                <a:tc>
                  <a:txBody>
                    <a:bodyPr/>
                    <a:lstStyle/>
                    <a:p>
                      <a:r>
                        <a:rPr lang="en-US" sz="1200" b="1" i="1" dirty="0">
                          <a:solidFill>
                            <a:srgbClr val="B70032"/>
                          </a:solidFill>
                        </a:rPr>
                        <a:t>Visible Subprograms</a:t>
                      </a:r>
                    </a:p>
                    <a:p>
                      <a:endParaRPr lang="en-US" sz="1200" b="1" i="1" dirty="0">
                        <a:solidFill>
                          <a:srgbClr val="B70032"/>
                        </a:solidFill>
                      </a:endParaRPr>
                    </a:p>
                    <a:p>
                      <a:r>
                        <a:rPr lang="en-US" sz="1200" b="1" i="1" dirty="0">
                          <a:solidFill>
                            <a:srgbClr val="B70032"/>
                          </a:solidFill>
                        </a:rPr>
                        <a:t>Function Under Test </a:t>
                      </a:r>
                    </a:p>
                  </a:txBody>
                  <a:tcPr marL="92620" marR="92620"/>
                </a:tc>
                <a:tc>
                  <a:txBody>
                    <a:bodyPr/>
                    <a:lstStyle/>
                    <a:p>
                      <a:r>
                        <a:rPr lang="en-US" sz="1200" b="0" i="0" u="none" strike="noStrike" kern="1200" baseline="0" dirty="0">
                          <a:solidFill>
                            <a:schemeClr val="tx1"/>
                          </a:solidFill>
                          <a:latin typeface="+mn-lt"/>
                          <a:ea typeface="+mn-ea"/>
                          <a:cs typeface="+mn-cs"/>
                        </a:rPr>
                        <a:t>Subprograms, or Functions, in the UUT that are Testable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Function, or Visual Subprogram, that is currently being tested (FUT)</a:t>
                      </a:r>
                      <a:endParaRPr lang="en-US" sz="1200" dirty="0"/>
                    </a:p>
                  </a:txBody>
                  <a:tcPr marL="92620" marR="92620"/>
                </a:tc>
                <a:extLst>
                  <a:ext uri="{0D108BD9-81ED-4DB2-BD59-A6C34878D82A}">
                    <a16:rowId xmlns:a16="http://schemas.microsoft.com/office/drawing/2014/main" val="10002"/>
                  </a:ext>
                </a:extLst>
              </a:tr>
              <a:tr h="370840">
                <a:tc>
                  <a:txBody>
                    <a:bodyPr/>
                    <a:lstStyle/>
                    <a:p>
                      <a:r>
                        <a:rPr lang="en-US" sz="1200" b="1" i="1" dirty="0">
                          <a:solidFill>
                            <a:srgbClr val="B70032"/>
                          </a:solidFill>
                        </a:rPr>
                        <a:t>Dependent</a:t>
                      </a:r>
                      <a:r>
                        <a:rPr lang="en-US" sz="1200" b="1" i="1" baseline="0" dirty="0">
                          <a:solidFill>
                            <a:srgbClr val="B70032"/>
                          </a:solidFill>
                        </a:rPr>
                        <a:t> Unit</a:t>
                      </a:r>
                      <a:endParaRPr lang="en-US" sz="1200" b="1" i="1" dirty="0">
                        <a:solidFill>
                          <a:srgbClr val="B70032"/>
                        </a:solidFill>
                      </a:endParaRPr>
                    </a:p>
                  </a:txBody>
                  <a:tcPr marL="92620" marR="92620"/>
                </a:tc>
                <a:tc>
                  <a:txBody>
                    <a:bodyPr/>
                    <a:lstStyle/>
                    <a:p>
                      <a:r>
                        <a:rPr lang="en-US" sz="1200" b="0" i="0" u="none" strike="noStrike" kern="1200" baseline="0" dirty="0">
                          <a:solidFill>
                            <a:schemeClr val="tx1"/>
                          </a:solidFill>
                          <a:latin typeface="+mn-lt"/>
                          <a:ea typeface="+mn-ea"/>
                          <a:cs typeface="+mn-cs"/>
                        </a:rPr>
                        <a:t>A Unit containing subprograms used/called by a UUT</a:t>
                      </a:r>
                      <a:endParaRPr lang="en-US" sz="1200" dirty="0"/>
                    </a:p>
                  </a:txBody>
                  <a:tcPr marL="92620" marR="92620"/>
                </a:tc>
                <a:extLst>
                  <a:ext uri="{0D108BD9-81ED-4DB2-BD59-A6C34878D82A}">
                    <a16:rowId xmlns:a16="http://schemas.microsoft.com/office/drawing/2014/main" val="10003"/>
                  </a:ext>
                </a:extLst>
              </a:tr>
              <a:tr h="370840">
                <a:tc>
                  <a:txBody>
                    <a:bodyPr/>
                    <a:lstStyle/>
                    <a:p>
                      <a:r>
                        <a:rPr lang="en-US" sz="1200" b="1" i="1" dirty="0">
                          <a:solidFill>
                            <a:srgbClr val="B70032"/>
                          </a:solidFill>
                        </a:rPr>
                        <a:t>Stubs</a:t>
                      </a:r>
                    </a:p>
                  </a:txBody>
                  <a:tcPr marL="92620" marR="92620"/>
                </a:tc>
                <a:tc>
                  <a:txBody>
                    <a:bodyPr/>
                    <a:lstStyle/>
                    <a:p>
                      <a:r>
                        <a:rPr lang="en-US" sz="1200" b="0" i="0" u="none" strike="noStrike" kern="1200" baseline="0" dirty="0">
                          <a:solidFill>
                            <a:schemeClr val="tx1"/>
                          </a:solidFill>
                          <a:latin typeface="+mn-lt"/>
                          <a:ea typeface="+mn-ea"/>
                          <a:cs typeface="+mn-cs"/>
                        </a:rPr>
                        <a:t>Alternate unit logic for Dependent Units to allow control of data passed back to the UUT</a:t>
                      </a:r>
                      <a:endParaRPr lang="en-US" sz="1200" dirty="0"/>
                    </a:p>
                  </a:txBody>
                  <a:tcPr marL="92620" marR="92620"/>
                </a:tc>
                <a:extLst>
                  <a:ext uri="{0D108BD9-81ED-4DB2-BD59-A6C34878D82A}">
                    <a16:rowId xmlns:a16="http://schemas.microsoft.com/office/drawing/2014/main" val="10004"/>
                  </a:ext>
                </a:extLst>
              </a:tr>
              <a:tr h="370840">
                <a:tc>
                  <a:txBody>
                    <a:bodyPr/>
                    <a:lstStyle/>
                    <a:p>
                      <a:r>
                        <a:rPr lang="en-US" sz="1200" b="1" i="1" dirty="0">
                          <a:solidFill>
                            <a:srgbClr val="B70032"/>
                          </a:solidFill>
                        </a:rPr>
                        <a:t>Test Driver</a:t>
                      </a:r>
                    </a:p>
                  </a:txBody>
                  <a:tcPr marL="92620" marR="92620"/>
                </a:tc>
                <a:tc>
                  <a:txBody>
                    <a:bodyPr/>
                    <a:lstStyle/>
                    <a:p>
                      <a:r>
                        <a:rPr lang="en-US" sz="1200" b="0" i="0" u="none" strike="noStrike" kern="1200" baseline="0" dirty="0">
                          <a:solidFill>
                            <a:schemeClr val="tx1"/>
                          </a:solidFill>
                          <a:latin typeface="+mn-lt"/>
                          <a:ea typeface="+mn-ea"/>
                          <a:cs typeface="+mn-cs"/>
                        </a:rPr>
                        <a:t>Main program to exercise Visible Subprograms in the UUT</a:t>
                      </a:r>
                      <a:endParaRPr lang="en-US" sz="1200" dirty="0"/>
                    </a:p>
                  </a:txBody>
                  <a:tcPr marL="92620" marR="92620"/>
                </a:tc>
                <a:extLst>
                  <a:ext uri="{0D108BD9-81ED-4DB2-BD59-A6C34878D82A}">
                    <a16:rowId xmlns:a16="http://schemas.microsoft.com/office/drawing/2014/main" val="10005"/>
                  </a:ext>
                </a:extLst>
              </a:tr>
              <a:tr h="457200">
                <a:tc>
                  <a:txBody>
                    <a:bodyPr/>
                    <a:lstStyle/>
                    <a:p>
                      <a:r>
                        <a:rPr lang="en-US" sz="1200" b="1" i="1" dirty="0">
                          <a:solidFill>
                            <a:srgbClr val="B70032"/>
                          </a:solidFill>
                        </a:rPr>
                        <a:t>Test Harness</a:t>
                      </a:r>
                    </a:p>
                  </a:txBody>
                  <a:tcPr marL="92620" marR="92620"/>
                </a:tc>
                <a:tc>
                  <a:txBody>
                    <a:bodyPr/>
                    <a:lstStyle/>
                    <a:p>
                      <a:r>
                        <a:rPr lang="en-US" sz="1200" b="0" i="0" u="none" strike="noStrike" kern="1200" baseline="0" dirty="0">
                          <a:solidFill>
                            <a:schemeClr val="tx1"/>
                          </a:solidFill>
                          <a:latin typeface="+mn-lt"/>
                          <a:ea typeface="+mn-ea"/>
                          <a:cs typeface="+mn-cs"/>
                        </a:rPr>
                        <a:t>Executable program created when the Test Driver, Dependent Units, Stubs, and UUTs are linked together</a:t>
                      </a:r>
                      <a:endParaRPr lang="en-US" sz="1200" dirty="0"/>
                    </a:p>
                  </a:txBody>
                  <a:tcPr marL="92620" marR="92620"/>
                </a:tc>
                <a:extLst>
                  <a:ext uri="{0D108BD9-81ED-4DB2-BD59-A6C34878D82A}">
                    <a16:rowId xmlns:a16="http://schemas.microsoft.com/office/drawing/2014/main" val="10006"/>
                  </a:ext>
                </a:extLst>
              </a:tr>
              <a:tr h="457200">
                <a:tc>
                  <a:txBody>
                    <a:bodyPr/>
                    <a:lstStyle/>
                    <a:p>
                      <a:r>
                        <a:rPr lang="en-US" sz="1200" b="1" i="1" dirty="0">
                          <a:solidFill>
                            <a:srgbClr val="B70032"/>
                          </a:solidFill>
                        </a:rPr>
                        <a:t>Test Case</a:t>
                      </a:r>
                    </a:p>
                  </a:txBody>
                  <a:tcPr marL="92620" marR="92620"/>
                </a:tc>
                <a:tc>
                  <a:txBody>
                    <a:bodyPr/>
                    <a:lstStyle/>
                    <a:p>
                      <a:r>
                        <a:rPr lang="en-US" sz="1200" b="0" i="0" u="none" strike="noStrike" kern="1200" baseline="0" dirty="0">
                          <a:solidFill>
                            <a:schemeClr val="tx1"/>
                          </a:solidFill>
                          <a:latin typeface="+mn-lt"/>
                          <a:ea typeface="+mn-ea"/>
                          <a:cs typeface="+mn-cs"/>
                        </a:rPr>
                        <a:t>Collection of input data to stimulate the UUT and expected data to be compared against the outputs of the UUT</a:t>
                      </a:r>
                      <a:endParaRPr lang="en-US" sz="1200" dirty="0"/>
                    </a:p>
                  </a:txBody>
                  <a:tcPr marL="92620" marR="92620"/>
                </a:tc>
                <a:extLst>
                  <a:ext uri="{0D108BD9-81ED-4DB2-BD59-A6C34878D82A}">
                    <a16:rowId xmlns:a16="http://schemas.microsoft.com/office/drawing/2014/main" val="10007"/>
                  </a:ext>
                </a:extLst>
              </a:tr>
              <a:tr h="370840">
                <a:tc>
                  <a:txBody>
                    <a:bodyPr/>
                    <a:lstStyle/>
                    <a:p>
                      <a:r>
                        <a:rPr lang="en-US" sz="1200" b="1" i="1" dirty="0">
                          <a:solidFill>
                            <a:srgbClr val="B70032"/>
                          </a:solidFill>
                        </a:rPr>
                        <a:t>Blackbox</a:t>
                      </a:r>
                    </a:p>
                  </a:txBody>
                  <a:tcPr marL="92620" marR="92620"/>
                </a:tc>
                <a:tc>
                  <a:txBody>
                    <a:bodyPr/>
                    <a:lstStyle/>
                    <a:p>
                      <a:r>
                        <a:rPr lang="en-US" sz="1200" b="0" i="0" u="none" strike="noStrike" kern="1200" baseline="0" dirty="0">
                          <a:solidFill>
                            <a:schemeClr val="tx1"/>
                          </a:solidFill>
                          <a:latin typeface="+mn-lt"/>
                          <a:ea typeface="+mn-ea"/>
                          <a:cs typeface="+mn-cs"/>
                        </a:rPr>
                        <a:t>Test harness has no visibility into the internal structure of the UUT</a:t>
                      </a:r>
                      <a:endParaRPr lang="en-US" sz="1200" dirty="0"/>
                    </a:p>
                  </a:txBody>
                  <a:tcPr marL="92620" marR="92620"/>
                </a:tc>
                <a:extLst>
                  <a:ext uri="{0D108BD9-81ED-4DB2-BD59-A6C34878D82A}">
                    <a16:rowId xmlns:a16="http://schemas.microsoft.com/office/drawing/2014/main" val="10008"/>
                  </a:ext>
                </a:extLst>
              </a:tr>
              <a:tr h="822960">
                <a:tc>
                  <a:txBody>
                    <a:bodyPr/>
                    <a:lstStyle/>
                    <a:p>
                      <a:r>
                        <a:rPr lang="en-US" sz="1200" b="1" i="1" dirty="0">
                          <a:solidFill>
                            <a:srgbClr val="B70032"/>
                          </a:solidFill>
                        </a:rPr>
                        <a:t>Whitebox</a:t>
                      </a:r>
                    </a:p>
                    <a:p>
                      <a:endParaRPr lang="en-US" sz="1200" b="1" i="1" dirty="0">
                        <a:solidFill>
                          <a:srgbClr val="FF0000"/>
                        </a:solidFill>
                      </a:endParaRPr>
                    </a:p>
                    <a:p>
                      <a:r>
                        <a:rPr lang="en-US" sz="1200" b="1" i="1" dirty="0">
                          <a:solidFill>
                            <a:srgbClr val="B70032"/>
                          </a:solidFill>
                        </a:rPr>
                        <a:t>Instrumentation</a:t>
                      </a:r>
                    </a:p>
                  </a:txBody>
                  <a:tcPr marL="92620" marR="92620"/>
                </a:tc>
                <a:tc>
                  <a:txBody>
                    <a:bodyPr/>
                    <a:lstStyle/>
                    <a:p>
                      <a:r>
                        <a:rPr lang="en-US" sz="1200" b="0" i="0" u="none" strike="noStrike" kern="1200" baseline="0" dirty="0">
                          <a:solidFill>
                            <a:schemeClr val="tx1"/>
                          </a:solidFill>
                          <a:latin typeface="+mn-lt"/>
                          <a:ea typeface="+mn-ea"/>
                          <a:cs typeface="+mn-cs"/>
                        </a:rPr>
                        <a:t>Test harness has visibility into the internal structure of UUT</a:t>
                      </a:r>
                    </a:p>
                    <a:p>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Code</a:t>
                      </a:r>
                      <a:r>
                        <a:rPr lang="en-US" sz="1200" baseline="0" dirty="0"/>
                        <a:t> added to your source code by VectorCAST to keep track of what statements and branches have been executed</a:t>
                      </a:r>
                      <a:endParaRPr lang="en-US" sz="1200" dirty="0"/>
                    </a:p>
                  </a:txBody>
                  <a:tcPr marL="92620" marR="92620"/>
                </a:tc>
                <a:extLst>
                  <a:ext uri="{0D108BD9-81ED-4DB2-BD59-A6C34878D82A}">
                    <a16:rowId xmlns:a16="http://schemas.microsoft.com/office/drawing/2014/main" val="10009"/>
                  </a:ext>
                </a:extLst>
              </a:tr>
            </a:tbl>
          </a:graphicData>
        </a:graphic>
      </p:graphicFrame>
      <p:sp>
        <p:nvSpPr>
          <p:cNvPr id="7" name="Textplatzhalter 6">
            <a:extLst>
              <a:ext uri="{FF2B5EF4-FFF2-40B4-BE49-F238E27FC236}">
                <a16:creationId xmlns:a16="http://schemas.microsoft.com/office/drawing/2014/main" id="{3D7C285F-567D-49CF-8CB2-2B2EC5C6535A}"/>
              </a:ext>
            </a:extLst>
          </p:cNvPr>
          <p:cNvSpPr>
            <a:spLocks noGrp="1"/>
          </p:cNvSpPr>
          <p:nvPr>
            <p:ph type="body" sz="quarter" idx="12"/>
          </p:nvPr>
        </p:nvSpPr>
        <p:spPr/>
        <p:txBody>
          <a:bodyPr/>
          <a:lstStyle/>
          <a:p>
            <a:r>
              <a:rPr lang="en-US" dirty="0"/>
              <a:t>Terminology</a:t>
            </a:r>
          </a:p>
        </p:txBody>
      </p:sp>
      <p:sp>
        <p:nvSpPr>
          <p:cNvPr id="3" name="Title 2"/>
          <p:cNvSpPr>
            <a:spLocks noGrp="1"/>
          </p:cNvSpPr>
          <p:nvPr>
            <p:ph type="title"/>
          </p:nvPr>
        </p:nvSpPr>
        <p:spPr/>
        <p:txBody>
          <a:bodyPr/>
          <a:lstStyle/>
          <a:p>
            <a:r>
              <a:rPr lang="en-US"/>
              <a:t>Unit Testing Overview</a:t>
            </a:r>
            <a:endParaRPr lang="en-US" dirty="0"/>
          </a:p>
        </p:txBody>
      </p:sp>
    </p:spTree>
    <p:extLst>
      <p:ext uri="{BB962C8B-B14F-4D97-AF65-F5344CB8AC3E}">
        <p14:creationId xmlns:p14="http://schemas.microsoft.com/office/powerpoint/2010/main" val="391810687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DEDDC455-7437-40F3-950C-7F046BFE98AB}"/>
              </a:ext>
            </a:extLst>
          </p:cNvPr>
          <p:cNvSpPr>
            <a:spLocks noGrp="1"/>
          </p:cNvSpPr>
          <p:nvPr>
            <p:ph type="body" sz="quarter" idx="12"/>
          </p:nvPr>
        </p:nvSpPr>
        <p:spPr/>
        <p:txBody>
          <a:bodyPr/>
          <a:lstStyle/>
          <a:p>
            <a:r>
              <a:rPr lang="en-US" dirty="0"/>
              <a:t>What happens when no Class Instance is specified?</a:t>
            </a:r>
          </a:p>
        </p:txBody>
      </p:sp>
      <p:sp>
        <p:nvSpPr>
          <p:cNvPr id="4" name="Title 3"/>
          <p:cNvSpPr>
            <a:spLocks noGrp="1"/>
          </p:cNvSpPr>
          <p:nvPr>
            <p:ph type="title"/>
          </p:nvPr>
        </p:nvSpPr>
        <p:spPr/>
        <p:txBody>
          <a:bodyPr>
            <a:normAutofit/>
          </a:bodyPr>
          <a:lstStyle/>
          <a:p>
            <a:r>
              <a:rPr lang="en-US"/>
              <a:t>Lecture:  Testing C++ Classes</a:t>
            </a:r>
            <a:endParaRPr lang="en-US" dirty="0"/>
          </a:p>
        </p:txBody>
      </p:sp>
      <p:sp>
        <p:nvSpPr>
          <p:cNvPr id="5" name="Action Button: Custom 4">
            <a:hlinkClick r:id="" action="ppaction://macro?name=Wrong" highlightClick="1"/>
          </p:cNvPr>
          <p:cNvSpPr/>
          <p:nvPr/>
        </p:nvSpPr>
        <p:spPr>
          <a:xfrm>
            <a:off x="2543176" y="16144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solidFill>
                  <a:prstClr val="white"/>
                </a:solidFill>
              </a:rPr>
              <a:t>A</a:t>
            </a:r>
          </a:p>
        </p:txBody>
      </p:sp>
      <p:sp>
        <p:nvSpPr>
          <p:cNvPr id="6" name="Action Button: Custom 5">
            <a:hlinkClick r:id="" action="ppaction://macro?name=Wrong" highlightClick="1"/>
          </p:cNvPr>
          <p:cNvSpPr/>
          <p:nvPr/>
        </p:nvSpPr>
        <p:spPr>
          <a:xfrm>
            <a:off x="2543176" y="2405064"/>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solidFill>
                  <a:prstClr val="white"/>
                </a:solidFill>
              </a:rPr>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solidFill>
                  <a:prstClr val="white"/>
                </a:solidFill>
              </a:rPr>
              <a:t>C</a:t>
            </a:r>
          </a:p>
        </p:txBody>
      </p:sp>
      <p:sp>
        <p:nvSpPr>
          <p:cNvPr id="8" name="Action Button: Custom 7">
            <a:hlinkClick r:id="" action="ppaction://macro?name=Correct" highlightClick="1"/>
          </p:cNvPr>
          <p:cNvSpPr/>
          <p:nvPr/>
        </p:nvSpPr>
        <p:spPr>
          <a:xfrm>
            <a:off x="2543176" y="4100513"/>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solidFill>
                  <a:prstClr val="white"/>
                </a:solidFill>
              </a:rPr>
              <a:t>D</a:t>
            </a:r>
          </a:p>
        </p:txBody>
      </p:sp>
      <p:sp>
        <p:nvSpPr>
          <p:cNvPr id="10" name="TextBox 9"/>
          <p:cNvSpPr txBox="1"/>
          <p:nvPr/>
        </p:nvSpPr>
        <p:spPr>
          <a:xfrm>
            <a:off x="3543301" y="1659263"/>
            <a:ext cx="6115051" cy="400110"/>
          </a:xfrm>
          <a:prstGeom prst="rect">
            <a:avLst/>
          </a:prstGeom>
          <a:noFill/>
        </p:spPr>
        <p:txBody>
          <a:bodyPr wrap="square" rtlCol="0">
            <a:spAutoFit/>
          </a:bodyPr>
          <a:lstStyle/>
          <a:p>
            <a:r>
              <a:rPr lang="en-US" sz="2000" dirty="0">
                <a:solidFill>
                  <a:srgbClr val="002060"/>
                </a:solidFill>
              </a:rPr>
              <a:t>The test will fail immediately</a:t>
            </a:r>
          </a:p>
        </p:txBody>
      </p:sp>
      <p:sp>
        <p:nvSpPr>
          <p:cNvPr id="11" name="TextBox 10"/>
          <p:cNvSpPr txBox="1"/>
          <p:nvPr/>
        </p:nvSpPr>
        <p:spPr>
          <a:xfrm>
            <a:off x="3543298" y="2484763"/>
            <a:ext cx="6807202" cy="400110"/>
          </a:xfrm>
          <a:prstGeom prst="rect">
            <a:avLst/>
          </a:prstGeom>
          <a:noFill/>
        </p:spPr>
        <p:txBody>
          <a:bodyPr wrap="square" rtlCol="0">
            <a:spAutoFit/>
          </a:bodyPr>
          <a:lstStyle/>
          <a:p>
            <a:r>
              <a:rPr lang="en-US" sz="2000" dirty="0">
                <a:solidFill>
                  <a:srgbClr val="002060"/>
                </a:solidFill>
              </a:rPr>
              <a:t>The test will run to completion</a:t>
            </a:r>
          </a:p>
        </p:txBody>
      </p:sp>
      <p:sp>
        <p:nvSpPr>
          <p:cNvPr id="12" name="TextBox 11"/>
          <p:cNvSpPr txBox="1"/>
          <p:nvPr/>
        </p:nvSpPr>
        <p:spPr>
          <a:xfrm>
            <a:off x="3543301" y="3341040"/>
            <a:ext cx="6115051" cy="400110"/>
          </a:xfrm>
          <a:prstGeom prst="rect">
            <a:avLst/>
          </a:prstGeom>
          <a:noFill/>
        </p:spPr>
        <p:txBody>
          <a:bodyPr wrap="square" rtlCol="0">
            <a:spAutoFit/>
          </a:bodyPr>
          <a:lstStyle/>
          <a:p>
            <a:r>
              <a:rPr lang="en-US" sz="2000" dirty="0">
                <a:solidFill>
                  <a:srgbClr val="002060"/>
                </a:solidFill>
              </a:rPr>
              <a:t>VectorCAST will report a segmentation fault </a:t>
            </a:r>
          </a:p>
        </p:txBody>
      </p:sp>
      <p:sp>
        <p:nvSpPr>
          <p:cNvPr id="13" name="TextBox 12"/>
          <p:cNvSpPr txBox="1"/>
          <p:nvPr/>
        </p:nvSpPr>
        <p:spPr>
          <a:xfrm>
            <a:off x="3543301" y="4188764"/>
            <a:ext cx="6115051" cy="400110"/>
          </a:xfrm>
          <a:prstGeom prst="rect">
            <a:avLst/>
          </a:prstGeom>
          <a:noFill/>
        </p:spPr>
        <p:txBody>
          <a:bodyPr wrap="square" rtlCol="0">
            <a:spAutoFit/>
          </a:bodyPr>
          <a:lstStyle/>
          <a:p>
            <a:r>
              <a:rPr lang="en-US" sz="2000" dirty="0">
                <a:solidFill>
                  <a:srgbClr val="002060"/>
                </a:solidFill>
              </a:rPr>
              <a:t>VectorCAST will spin, waiting for completion</a:t>
            </a:r>
          </a:p>
        </p:txBody>
      </p:sp>
    </p:spTree>
    <p:extLst>
      <p:ext uri="{BB962C8B-B14F-4D97-AF65-F5344CB8AC3E}">
        <p14:creationId xmlns:p14="http://schemas.microsoft.com/office/powerpoint/2010/main" val="358472945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Test Case and Parameter User Code</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1F2EE8CA-1462-4EF8-A713-BF6F7A5D1900}"/>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7AFF7865-7BDC-498A-AD5F-6DC891FDD5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88062559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US" dirty="0"/>
              <a:t>What is User Code?</a:t>
            </a:r>
          </a:p>
          <a:p>
            <a:pPr lvl="1"/>
            <a:r>
              <a:rPr lang="en-US" dirty="0"/>
              <a:t>Why User Code?</a:t>
            </a:r>
          </a:p>
          <a:p>
            <a:pPr lvl="1"/>
            <a:r>
              <a:rPr lang="en-US" dirty="0"/>
              <a:t>Test Harness Components</a:t>
            </a:r>
          </a:p>
          <a:p>
            <a:pPr lvl="1"/>
            <a:r>
              <a:rPr lang="en-US" dirty="0"/>
              <a:t>Test Case and Parameter User Code</a:t>
            </a:r>
          </a:p>
          <a:p>
            <a:pPr lvl="1"/>
            <a:r>
              <a:rPr lang="en-US" dirty="0"/>
              <a:t>How is User Code Edited?</a:t>
            </a:r>
          </a:p>
          <a:p>
            <a:pPr lvl="1"/>
            <a:r>
              <a:rPr lang="en-US" dirty="0"/>
              <a:t>User Code Syntax</a:t>
            </a:r>
          </a:p>
          <a:p>
            <a:pPr lvl="1"/>
            <a:endParaRPr lang="en-US" dirty="0"/>
          </a:p>
          <a:p>
            <a:pPr lvl="1"/>
            <a:endParaRPr lang="en-US" dirty="0"/>
          </a:p>
        </p:txBody>
      </p:sp>
      <p:sp>
        <p:nvSpPr>
          <p:cNvPr id="2" name="Textplatzhalter 1">
            <a:extLst>
              <a:ext uri="{FF2B5EF4-FFF2-40B4-BE49-F238E27FC236}">
                <a16:creationId xmlns:a16="http://schemas.microsoft.com/office/drawing/2014/main" id="{D4B0282C-A9B9-4AD8-93CB-68A812845A9D}"/>
              </a:ext>
            </a:extLst>
          </p:cNvPr>
          <p:cNvSpPr>
            <a:spLocks noGrp="1"/>
          </p:cNvSpPr>
          <p:nvPr>
            <p:ph type="body" sz="quarter" idx="12"/>
          </p:nvPr>
        </p:nvSpPr>
        <p:spPr/>
        <p:txBody>
          <a:bodyPr/>
          <a:lstStyle/>
          <a:p>
            <a:r>
              <a:rPr lang="en-US" dirty="0"/>
              <a:t>Parameter User Code Topics</a:t>
            </a:r>
          </a:p>
        </p:txBody>
      </p:sp>
      <p:sp>
        <p:nvSpPr>
          <p:cNvPr id="3" name="Title 2"/>
          <p:cNvSpPr>
            <a:spLocks noGrp="1"/>
          </p:cNvSpPr>
          <p:nvPr>
            <p:ph type="title"/>
          </p:nvPr>
        </p:nvSpPr>
        <p:spPr/>
        <p:txBody>
          <a:bodyPr/>
          <a:lstStyle/>
          <a:p>
            <a:r>
              <a:rPr lang="en-US"/>
              <a:t>Lecture:  Test Case and Parameter User Code</a:t>
            </a:r>
            <a:endParaRPr lang="en-US" dirty="0"/>
          </a:p>
        </p:txBody>
      </p:sp>
    </p:spTree>
    <p:extLst>
      <p:ext uri="{BB962C8B-B14F-4D97-AF65-F5344CB8AC3E}">
        <p14:creationId xmlns:p14="http://schemas.microsoft.com/office/powerpoint/2010/main" val="61840463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Rectangle 3"/>
          <p:cNvSpPr>
            <a:spLocks noGrp="1" noChangeArrowheads="1"/>
          </p:cNvSpPr>
          <p:nvPr>
            <p:ph sz="quarter" idx="13"/>
          </p:nvPr>
        </p:nvSpPr>
        <p:spPr/>
        <p:txBody>
          <a:bodyPr/>
          <a:lstStyle/>
          <a:p>
            <a:pPr lvl="1"/>
            <a:r>
              <a:rPr lang="en-US" dirty="0"/>
              <a:t>A way to extend the functionality of the test harness</a:t>
            </a:r>
          </a:p>
          <a:p>
            <a:pPr lvl="1"/>
            <a:r>
              <a:rPr lang="en-US" dirty="0"/>
              <a:t>Allows extension of any part of the test harness</a:t>
            </a:r>
          </a:p>
          <a:p>
            <a:pPr lvl="1"/>
            <a:r>
              <a:rPr lang="en-US" dirty="0"/>
              <a:t>Added code is written in the native code of the UUT</a:t>
            </a:r>
          </a:p>
          <a:p>
            <a:pPr lvl="1"/>
            <a:r>
              <a:rPr lang="en-US" dirty="0"/>
              <a:t>User Code Supports:</a:t>
            </a:r>
          </a:p>
          <a:p>
            <a:pPr lvl="2"/>
            <a:r>
              <a:rPr lang="en-US" dirty="0"/>
              <a:t>Setting Test Pre-Conditions</a:t>
            </a:r>
          </a:p>
          <a:p>
            <a:pPr lvl="2"/>
            <a:r>
              <a:rPr lang="en-US" dirty="0"/>
              <a:t>Checking Test Post-Conditions</a:t>
            </a:r>
          </a:p>
          <a:p>
            <a:pPr lvl="1"/>
            <a:r>
              <a:rPr lang="en-US" dirty="0"/>
              <a:t>Types</a:t>
            </a:r>
          </a:p>
          <a:p>
            <a:pPr lvl="2"/>
            <a:r>
              <a:rPr lang="en-US" dirty="0"/>
              <a:t>Environment (different section)</a:t>
            </a:r>
          </a:p>
          <a:p>
            <a:pPr lvl="2"/>
            <a:r>
              <a:rPr lang="en-US" dirty="0"/>
              <a:t>Test Case</a:t>
            </a:r>
          </a:p>
          <a:p>
            <a:pPr lvl="2"/>
            <a:r>
              <a:rPr lang="en-US" dirty="0"/>
              <a:t>Parameter</a:t>
            </a:r>
          </a:p>
          <a:p>
            <a:pPr lvl="2"/>
            <a:endParaRPr lang="en-US" dirty="0"/>
          </a:p>
          <a:p>
            <a:pPr lvl="1"/>
            <a:endParaRPr lang="en-US" dirty="0"/>
          </a:p>
        </p:txBody>
      </p:sp>
      <p:sp>
        <p:nvSpPr>
          <p:cNvPr id="5" name="Textplatzhalter 4">
            <a:extLst>
              <a:ext uri="{FF2B5EF4-FFF2-40B4-BE49-F238E27FC236}">
                <a16:creationId xmlns:a16="http://schemas.microsoft.com/office/drawing/2014/main" id="{E58E4FEA-D1E3-481F-A17A-321ED6EEEC70}"/>
              </a:ext>
            </a:extLst>
          </p:cNvPr>
          <p:cNvSpPr>
            <a:spLocks noGrp="1"/>
          </p:cNvSpPr>
          <p:nvPr>
            <p:ph type="body" sz="quarter" idx="12"/>
          </p:nvPr>
        </p:nvSpPr>
        <p:spPr/>
        <p:txBody>
          <a:bodyPr/>
          <a:lstStyle/>
          <a:p>
            <a:r>
              <a:rPr lang="en-US" dirty="0"/>
              <a:t>What is User Code?</a:t>
            </a:r>
          </a:p>
        </p:txBody>
      </p:sp>
      <p:sp>
        <p:nvSpPr>
          <p:cNvPr id="91138" name="Rectangle 2"/>
          <p:cNvSpPr>
            <a:spLocks noGrp="1" noChangeArrowheads="1"/>
          </p:cNvSpPr>
          <p:nvPr>
            <p:ph type="title"/>
          </p:nvPr>
        </p:nvSpPr>
        <p:spPr/>
        <p:txBody>
          <a:bodyPr/>
          <a:lstStyle/>
          <a:p>
            <a:r>
              <a:rPr lang="en-US"/>
              <a:t>Lecture:  Test Case and Parameter User Code</a:t>
            </a:r>
            <a:endParaRPr lang="en-US" dirty="0"/>
          </a:p>
        </p:txBody>
      </p:sp>
    </p:spTree>
    <p:extLst>
      <p:ext uri="{BB962C8B-B14F-4D97-AF65-F5344CB8AC3E}">
        <p14:creationId xmlns:p14="http://schemas.microsoft.com/office/powerpoint/2010/main" val="33799796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3"/>
          <p:cNvSpPr>
            <a:spLocks noGrp="1" noChangeArrowheads="1"/>
          </p:cNvSpPr>
          <p:nvPr>
            <p:ph sz="quarter" idx="13"/>
          </p:nvPr>
        </p:nvSpPr>
        <p:spPr/>
        <p:txBody>
          <a:bodyPr/>
          <a:lstStyle/>
          <a:p>
            <a:pPr lvl="1"/>
            <a:r>
              <a:rPr lang="en-US" dirty="0"/>
              <a:t>In some cases it is easier to write code</a:t>
            </a:r>
          </a:p>
          <a:p>
            <a:pPr lvl="2"/>
            <a:r>
              <a:rPr lang="en-US" dirty="0"/>
              <a:t>Preset an array of structures with the same values</a:t>
            </a:r>
          </a:p>
          <a:p>
            <a:pPr lvl="1"/>
            <a:r>
              <a:rPr lang="en-US" dirty="0"/>
              <a:t>In some cases it is required</a:t>
            </a:r>
          </a:p>
          <a:p>
            <a:pPr lvl="2"/>
            <a:r>
              <a:rPr lang="en-US" dirty="0"/>
              <a:t>Setting a Data Item value to an expression:    foo(a) + 5</a:t>
            </a:r>
          </a:p>
          <a:p>
            <a:pPr lvl="1"/>
            <a:r>
              <a:rPr lang="en-US" dirty="0"/>
              <a:t>User code is regressionable</a:t>
            </a:r>
          </a:p>
          <a:p>
            <a:pPr lvl="2"/>
            <a:r>
              <a:rPr lang="en-US" dirty="0"/>
              <a:t>It gets compiled in on subsequent environment builds</a:t>
            </a:r>
          </a:p>
          <a:p>
            <a:pPr lvl="1"/>
            <a:r>
              <a:rPr lang="en-US" dirty="0"/>
              <a:t>Common uses:</a:t>
            </a:r>
          </a:p>
          <a:p>
            <a:pPr lvl="2"/>
            <a:r>
              <a:rPr lang="en-US" dirty="0"/>
              <a:t>Setup of Complex Pre- and Post-Conditions</a:t>
            </a:r>
          </a:p>
          <a:p>
            <a:pPr lvl="2"/>
            <a:r>
              <a:rPr lang="en-US" dirty="0"/>
              <a:t>Complex setup of parameter values</a:t>
            </a:r>
          </a:p>
        </p:txBody>
      </p:sp>
      <p:sp>
        <p:nvSpPr>
          <p:cNvPr id="5" name="Textplatzhalter 4">
            <a:extLst>
              <a:ext uri="{FF2B5EF4-FFF2-40B4-BE49-F238E27FC236}">
                <a16:creationId xmlns:a16="http://schemas.microsoft.com/office/drawing/2014/main" id="{C4F2404D-0252-4FFA-B3F9-CA7C02D8DB95}"/>
              </a:ext>
            </a:extLst>
          </p:cNvPr>
          <p:cNvSpPr>
            <a:spLocks noGrp="1"/>
          </p:cNvSpPr>
          <p:nvPr>
            <p:ph type="body" sz="quarter" idx="12"/>
          </p:nvPr>
        </p:nvSpPr>
        <p:spPr/>
        <p:txBody>
          <a:bodyPr/>
          <a:lstStyle/>
          <a:p>
            <a:r>
              <a:rPr lang="en-US" dirty="0"/>
              <a:t>Why User Code?</a:t>
            </a:r>
          </a:p>
        </p:txBody>
      </p:sp>
      <p:sp>
        <p:nvSpPr>
          <p:cNvPr id="49154" name="Rectangle 2"/>
          <p:cNvSpPr>
            <a:spLocks noGrp="1" noChangeArrowheads="1"/>
          </p:cNvSpPr>
          <p:nvPr>
            <p:ph type="title"/>
          </p:nvPr>
        </p:nvSpPr>
        <p:spPr/>
        <p:txBody>
          <a:bodyPr/>
          <a:lstStyle/>
          <a:p>
            <a:r>
              <a:rPr lang="en-US"/>
              <a:t>Lecture:  Test Case and Parameter User Code</a:t>
            </a:r>
            <a:endParaRPr lang="en-US" dirty="0"/>
          </a:p>
        </p:txBody>
      </p:sp>
    </p:spTree>
    <p:extLst>
      <p:ext uri="{BB962C8B-B14F-4D97-AF65-F5344CB8AC3E}">
        <p14:creationId xmlns:p14="http://schemas.microsoft.com/office/powerpoint/2010/main" val="123545817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7" name="Rectangle 3"/>
          <p:cNvSpPr>
            <a:spLocks noGrp="1" noChangeArrowheads="1"/>
          </p:cNvSpPr>
          <p:nvPr>
            <p:ph sz="quarter" idx="13"/>
          </p:nvPr>
        </p:nvSpPr>
        <p:spPr/>
        <p:txBody>
          <a:bodyPr/>
          <a:lstStyle/>
          <a:p>
            <a:pPr lvl="1"/>
            <a:r>
              <a:rPr lang="en-US" dirty="0"/>
              <a:t>VectorCAST-generated Global Objects</a:t>
            </a:r>
          </a:p>
          <a:p>
            <a:pPr lvl="2"/>
            <a:r>
              <a:rPr lang="en-US" dirty="0"/>
              <a:t>Objects created for every parameter / return value</a:t>
            </a:r>
          </a:p>
          <a:p>
            <a:pPr lvl="2"/>
            <a:r>
              <a:rPr lang="en-US" dirty="0"/>
              <a:t>Objects are used to store test values for UUT and Stub Parameters</a:t>
            </a:r>
          </a:p>
          <a:p>
            <a:pPr lvl="1"/>
            <a:r>
              <a:rPr lang="en-US" dirty="0"/>
              <a:t>Test Driver</a:t>
            </a:r>
          </a:p>
          <a:p>
            <a:pPr lvl="2"/>
            <a:r>
              <a:rPr lang="en-US" dirty="0"/>
              <a:t>Nested loops support test iterations and compound tests</a:t>
            </a:r>
          </a:p>
          <a:p>
            <a:pPr lvl="2"/>
            <a:r>
              <a:rPr lang="en-US" dirty="0"/>
              <a:t>Each loop iteration calls one testable function one time</a:t>
            </a:r>
          </a:p>
          <a:p>
            <a:pPr lvl="1"/>
            <a:r>
              <a:rPr lang="en-US" dirty="0"/>
              <a:t>Test Stubs</a:t>
            </a:r>
          </a:p>
          <a:p>
            <a:pPr lvl="2"/>
            <a:r>
              <a:rPr lang="en-US" dirty="0"/>
              <a:t>Allow inspection of input values (i.e. data from a UUT)</a:t>
            </a:r>
          </a:p>
          <a:p>
            <a:pPr lvl="2"/>
            <a:r>
              <a:rPr lang="en-US" dirty="0"/>
              <a:t>Allow control of output values (i.e. data that is returned to a UUT)</a:t>
            </a:r>
          </a:p>
        </p:txBody>
      </p:sp>
      <p:sp>
        <p:nvSpPr>
          <p:cNvPr id="5" name="Textplatzhalter 4">
            <a:extLst>
              <a:ext uri="{FF2B5EF4-FFF2-40B4-BE49-F238E27FC236}">
                <a16:creationId xmlns:a16="http://schemas.microsoft.com/office/drawing/2014/main" id="{B468947A-E52D-4DA8-BF6B-05B22BDD04E7}"/>
              </a:ext>
            </a:extLst>
          </p:cNvPr>
          <p:cNvSpPr>
            <a:spLocks noGrp="1"/>
          </p:cNvSpPr>
          <p:nvPr>
            <p:ph type="body" sz="quarter" idx="12"/>
          </p:nvPr>
        </p:nvSpPr>
        <p:spPr/>
        <p:txBody>
          <a:bodyPr/>
          <a:lstStyle/>
          <a:p>
            <a:r>
              <a:rPr lang="en-US" dirty="0"/>
              <a:t>Test Harness Components</a:t>
            </a:r>
          </a:p>
        </p:txBody>
      </p:sp>
      <p:sp>
        <p:nvSpPr>
          <p:cNvPr id="166914" name="Rectangle 2"/>
          <p:cNvSpPr>
            <a:spLocks noGrp="1" noChangeArrowheads="1"/>
          </p:cNvSpPr>
          <p:nvPr>
            <p:ph type="title"/>
          </p:nvPr>
        </p:nvSpPr>
        <p:spPr/>
        <p:txBody>
          <a:bodyPr/>
          <a:lstStyle/>
          <a:p>
            <a:r>
              <a:rPr lang="en-US"/>
              <a:t>Lecture:  Test Case and Parameter User Code</a:t>
            </a:r>
            <a:endParaRPr lang="en-US" dirty="0"/>
          </a:p>
        </p:txBody>
      </p:sp>
    </p:spTree>
    <p:extLst>
      <p:ext uri="{BB962C8B-B14F-4D97-AF65-F5344CB8AC3E}">
        <p14:creationId xmlns:p14="http://schemas.microsoft.com/office/powerpoint/2010/main" val="27835956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7" name="Rectangle 3"/>
          <p:cNvSpPr>
            <a:spLocks noGrp="1" noChangeArrowheads="1"/>
          </p:cNvSpPr>
          <p:nvPr>
            <p:ph sz="quarter" idx="13"/>
          </p:nvPr>
        </p:nvSpPr>
        <p:spPr/>
        <p:txBody>
          <a:bodyPr/>
          <a:lstStyle/>
          <a:p>
            <a:pPr lvl="1"/>
            <a:r>
              <a:rPr lang="en-US" dirty="0"/>
              <a:t>User code to set or check data items </a:t>
            </a:r>
          </a:p>
          <a:p>
            <a:pPr lvl="1"/>
            <a:r>
              <a:rPr lang="en-US" dirty="0"/>
              <a:t>Available for any parameter in the parameter tree</a:t>
            </a:r>
          </a:p>
          <a:p>
            <a:pPr lvl="1"/>
            <a:r>
              <a:rPr lang="en-US" dirty="0"/>
              <a:t>Some uses:</a:t>
            </a:r>
          </a:p>
          <a:p>
            <a:pPr lvl="2"/>
            <a:r>
              <a:rPr lang="en-US" sz="1800" dirty="0"/>
              <a:t>Set parameter / object dynamically rather than statically</a:t>
            </a:r>
          </a:p>
          <a:p>
            <a:pPr lvl="2"/>
            <a:r>
              <a:rPr lang="en-US" sz="1800" dirty="0"/>
              <a:t>Input to one function can be based on return from previous call</a:t>
            </a:r>
          </a:p>
          <a:p>
            <a:pPr lvl="2"/>
            <a:r>
              <a:rPr lang="en-US" sz="1800" dirty="0"/>
              <a:t>Perform complex comparisons of parameters / objects</a:t>
            </a:r>
          </a:p>
          <a:p>
            <a:pPr lvl="2"/>
            <a:r>
              <a:rPr lang="en-US" sz="1800" dirty="0"/>
              <a:t>Pass/fail if one parameter equals another</a:t>
            </a:r>
          </a:p>
          <a:p>
            <a:pPr lvl="1"/>
            <a:endParaRPr lang="en-US" dirty="0"/>
          </a:p>
        </p:txBody>
      </p:sp>
      <p:sp>
        <p:nvSpPr>
          <p:cNvPr id="2" name="Textplatzhalter 1">
            <a:extLst>
              <a:ext uri="{FF2B5EF4-FFF2-40B4-BE49-F238E27FC236}">
                <a16:creationId xmlns:a16="http://schemas.microsoft.com/office/drawing/2014/main" id="{DE63D43D-2B64-4B70-AD42-34BC3A392646}"/>
              </a:ext>
            </a:extLst>
          </p:cNvPr>
          <p:cNvSpPr>
            <a:spLocks noGrp="1"/>
          </p:cNvSpPr>
          <p:nvPr>
            <p:ph type="body" sz="quarter" idx="12"/>
          </p:nvPr>
        </p:nvSpPr>
        <p:spPr/>
        <p:txBody>
          <a:bodyPr/>
          <a:lstStyle/>
          <a:p>
            <a:r>
              <a:rPr lang="en-US" dirty="0"/>
              <a:t>Test Case and Parameter User Code</a:t>
            </a:r>
          </a:p>
        </p:txBody>
      </p:sp>
      <p:sp>
        <p:nvSpPr>
          <p:cNvPr id="182274" name="Rectangle 2"/>
          <p:cNvSpPr>
            <a:spLocks noGrp="1" noChangeArrowheads="1"/>
          </p:cNvSpPr>
          <p:nvPr>
            <p:ph type="title"/>
          </p:nvPr>
        </p:nvSpPr>
        <p:spPr/>
        <p:txBody>
          <a:bodyPr/>
          <a:lstStyle/>
          <a:p>
            <a:r>
              <a:rPr lang="en-US"/>
              <a:t>Lecture:  Test Case and Parameter User Code</a:t>
            </a:r>
            <a:endParaRPr lang="en-US" dirty="0"/>
          </a:p>
        </p:txBody>
      </p:sp>
    </p:spTree>
    <p:extLst>
      <p:ext uri="{BB962C8B-B14F-4D97-AF65-F5344CB8AC3E}">
        <p14:creationId xmlns:p14="http://schemas.microsoft.com/office/powerpoint/2010/main" val="417242063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241F75F8-F85D-46F9-B202-F8F277C0CDA9}"/>
              </a:ext>
            </a:extLst>
          </p:cNvPr>
          <p:cNvSpPr>
            <a:spLocks noGrp="1"/>
          </p:cNvSpPr>
          <p:nvPr>
            <p:ph type="body" sz="quarter" idx="12"/>
          </p:nvPr>
        </p:nvSpPr>
        <p:spPr/>
        <p:txBody>
          <a:bodyPr/>
          <a:lstStyle/>
          <a:p>
            <a:r>
              <a:rPr lang="en-US" dirty="0"/>
              <a:t>User Code Editor</a:t>
            </a:r>
          </a:p>
        </p:txBody>
      </p:sp>
      <p:sp>
        <p:nvSpPr>
          <p:cNvPr id="3" name="Title 2"/>
          <p:cNvSpPr>
            <a:spLocks noGrp="1"/>
          </p:cNvSpPr>
          <p:nvPr>
            <p:ph type="title"/>
          </p:nvPr>
        </p:nvSpPr>
        <p:spPr/>
        <p:txBody>
          <a:bodyPr/>
          <a:lstStyle/>
          <a:p>
            <a:r>
              <a:rPr lang="en-US"/>
              <a:t>Lecture:  Test Case and Parameter User Code</a:t>
            </a:r>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8932" y="1240890"/>
            <a:ext cx="5207582" cy="4482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4545" y="3770550"/>
            <a:ext cx="375285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95513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Full C and C++ syntax is supported</a:t>
            </a:r>
          </a:p>
          <a:p>
            <a:pPr lvl="1" indent="0">
              <a:buNone/>
            </a:pPr>
            <a:endParaRPr lang="en-US" dirty="0"/>
          </a:p>
          <a:p>
            <a:pPr lvl="1"/>
            <a:r>
              <a:rPr lang="en-US" dirty="0"/>
              <a:t>Additional VectorCAST specific syntax is supported</a:t>
            </a:r>
          </a:p>
          <a:p>
            <a:pPr lvl="2"/>
            <a:r>
              <a:rPr lang="en-US" sz="1800" dirty="0"/>
              <a:t>Double Curly Braces {{ }} </a:t>
            </a:r>
          </a:p>
          <a:p>
            <a:pPr lvl="2"/>
            <a:r>
              <a:rPr lang="en-US" sz="1800" dirty="0"/>
              <a:t>Symbol Tags &lt;&lt;name&gt;&gt;</a:t>
            </a:r>
          </a:p>
          <a:p>
            <a:pPr lvl="2"/>
            <a:endParaRPr lang="en-US" dirty="0"/>
          </a:p>
          <a:p>
            <a:pPr lvl="1"/>
            <a:r>
              <a:rPr lang="en-US" dirty="0"/>
              <a:t>Understanding Tags:</a:t>
            </a:r>
          </a:p>
          <a:p>
            <a:pPr marL="652050" lvl="2" indent="0">
              <a:buNone/>
            </a:pPr>
            <a:r>
              <a:rPr lang="en-US" dirty="0">
                <a:latin typeface="Courier New" pitchFamily="49" charset="0"/>
                <a:cs typeface="Courier New" pitchFamily="49" charset="0"/>
              </a:rPr>
              <a:t>&lt;&lt;unit_name.function_name.parameter_name&gt;&gt;</a:t>
            </a:r>
          </a:p>
          <a:p>
            <a:pPr marL="652050" lvl="2" indent="0">
              <a:buNone/>
            </a:pPr>
            <a:endParaRPr lang="en-US" dirty="0">
              <a:latin typeface="Courier New" pitchFamily="49" charset="0"/>
              <a:cs typeface="Courier New" pitchFamily="49" charset="0"/>
            </a:endParaRPr>
          </a:p>
          <a:p>
            <a:pPr lvl="1"/>
            <a:r>
              <a:rPr lang="en-US" dirty="0"/>
              <a:t>Tag Examples:</a:t>
            </a:r>
          </a:p>
          <a:p>
            <a:pPr marL="652050" lvl="2" indent="0">
              <a:buNone/>
            </a:pPr>
            <a:endParaRPr lang="en-US" dirty="0">
              <a:latin typeface="Courier New" pitchFamily="49" charset="0"/>
              <a:cs typeface="Courier New" pitchFamily="49" charset="0"/>
            </a:endParaRPr>
          </a:p>
          <a:p>
            <a:pPr marL="652050" lvl="2" indent="0">
              <a:buNone/>
            </a:pPr>
            <a:r>
              <a:rPr lang="en-US" dirty="0">
                <a:latin typeface="Courier New" pitchFamily="49" charset="0"/>
                <a:cs typeface="Courier New" pitchFamily="49" charset="0"/>
              </a:rPr>
              <a:t>&lt;&lt;communication.ProcessMessage.msg_type&gt;&gt; = 77;</a:t>
            </a:r>
          </a:p>
          <a:p>
            <a:pPr marL="652050" lvl="2" indent="0">
              <a:buNone/>
            </a:pPr>
            <a:endParaRPr lang="en-US" dirty="0">
              <a:latin typeface="Courier New" pitchFamily="49" charset="0"/>
              <a:cs typeface="Courier New" pitchFamily="49" charset="0"/>
            </a:endParaRPr>
          </a:p>
          <a:p>
            <a:pPr marL="652050" lvl="2" indent="0">
              <a:buNone/>
            </a:pPr>
            <a:r>
              <a:rPr lang="en-US" dirty="0">
                <a:latin typeface="Courier New" pitchFamily="49" charset="0"/>
                <a:cs typeface="Courier New" pitchFamily="49" charset="0"/>
              </a:rPr>
              <a:t>{{ &lt;&lt;communication.ProcessMessage.msg_type&gt;&gt; == 77 }}</a:t>
            </a:r>
          </a:p>
        </p:txBody>
      </p:sp>
      <p:sp>
        <p:nvSpPr>
          <p:cNvPr id="4" name="Textplatzhalter 3">
            <a:extLst>
              <a:ext uri="{FF2B5EF4-FFF2-40B4-BE49-F238E27FC236}">
                <a16:creationId xmlns:a16="http://schemas.microsoft.com/office/drawing/2014/main" id="{78B370F6-F5A8-458A-85BD-FE062E634C49}"/>
              </a:ext>
            </a:extLst>
          </p:cNvPr>
          <p:cNvSpPr>
            <a:spLocks noGrp="1"/>
          </p:cNvSpPr>
          <p:nvPr>
            <p:ph type="body" sz="quarter" idx="12"/>
          </p:nvPr>
        </p:nvSpPr>
        <p:spPr/>
        <p:txBody>
          <a:bodyPr/>
          <a:lstStyle/>
          <a:p>
            <a:r>
              <a:rPr lang="en-US" dirty="0"/>
              <a:t>User Code Syntax</a:t>
            </a:r>
          </a:p>
        </p:txBody>
      </p:sp>
      <p:sp>
        <p:nvSpPr>
          <p:cNvPr id="3" name="Title 2"/>
          <p:cNvSpPr>
            <a:spLocks noGrp="1"/>
          </p:cNvSpPr>
          <p:nvPr>
            <p:ph type="title"/>
          </p:nvPr>
        </p:nvSpPr>
        <p:spPr/>
        <p:txBody>
          <a:bodyPr/>
          <a:lstStyle/>
          <a:p>
            <a:r>
              <a:rPr lang="en-US"/>
              <a:t>Lecture:  Test Case and Parameter User Code</a:t>
            </a:r>
            <a:endParaRPr lang="en-US" dirty="0"/>
          </a:p>
        </p:txBody>
      </p:sp>
    </p:spTree>
    <p:extLst>
      <p:ext uri="{BB962C8B-B14F-4D97-AF65-F5344CB8AC3E}">
        <p14:creationId xmlns:p14="http://schemas.microsoft.com/office/powerpoint/2010/main" val="37755512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5" name="Rectangle 3"/>
          <p:cNvSpPr>
            <a:spLocks noGrp="1" noChangeArrowheads="1"/>
          </p:cNvSpPr>
          <p:nvPr>
            <p:ph sz="quarter" idx="13"/>
          </p:nvPr>
        </p:nvSpPr>
        <p:spPr/>
        <p:txBody>
          <a:bodyPr/>
          <a:lstStyle/>
          <a:p>
            <a:pPr lvl="1"/>
            <a:r>
              <a:rPr lang="en-US" dirty="0"/>
              <a:t>Dynamic assignment</a:t>
            </a:r>
          </a:p>
          <a:p>
            <a:pPr lvl="2"/>
            <a:r>
              <a:rPr lang="en-US" dirty="0"/>
              <a:t>Calculations</a:t>
            </a:r>
          </a:p>
          <a:p>
            <a:pPr lvl="3"/>
            <a:r>
              <a:rPr lang="en-US" dirty="0"/>
              <a:t>&lt;&lt;io_wrapper.WriteFloat.value&gt;&gt; = MyPrice * MyQuantity;</a:t>
            </a:r>
          </a:p>
          <a:p>
            <a:pPr lvl="2"/>
            <a:r>
              <a:rPr lang="en-US" dirty="0"/>
              <a:t>Function calls</a:t>
            </a:r>
          </a:p>
          <a:p>
            <a:pPr lvl="3"/>
            <a:r>
              <a:rPr lang="en-US" dirty="0"/>
              <a:t>&lt;&lt;io_wrapper.WriteFloat.value&gt;&gt; = sqrt(123456);</a:t>
            </a:r>
          </a:p>
          <a:p>
            <a:pPr lvl="2"/>
            <a:r>
              <a:rPr lang="en-US" dirty="0"/>
              <a:t>Other parameters (chaining)</a:t>
            </a:r>
          </a:p>
          <a:p>
            <a:pPr lvl="3"/>
            <a:r>
              <a:rPr lang="en-US" dirty="0"/>
              <a:t>&lt;&lt;io_wrapper.CloseFile.fp&gt;&gt; = &lt;&lt;io_wrapper.OpenFile.return&gt;&gt;;</a:t>
            </a:r>
          </a:p>
          <a:p>
            <a:pPr lvl="1"/>
            <a:r>
              <a:rPr lang="en-US" dirty="0"/>
              <a:t>Dynamic comparison</a:t>
            </a:r>
          </a:p>
          <a:p>
            <a:pPr lvl="3"/>
            <a:r>
              <a:rPr lang="en-US" dirty="0"/>
              <a:t>{{ &lt;&lt;io_wrapper.WriteInteger.value&gt;&gt; &lt;= MyQuantity }}</a:t>
            </a:r>
          </a:p>
          <a:p>
            <a:pPr lvl="3"/>
            <a:endParaRPr lang="en-US" dirty="0"/>
          </a:p>
          <a:p>
            <a:pPr lvl="1"/>
            <a:r>
              <a:rPr lang="en-US" dirty="0"/>
              <a:t>Assignment of a pointer to a singleton object</a:t>
            </a:r>
          </a:p>
          <a:p>
            <a:pPr lvl="2"/>
            <a:r>
              <a:rPr lang="en-US" dirty="0"/>
              <a:t>&lt;&lt;io_wrapper.processValue.Param&gt;&gt; = ( &amp;intObject );</a:t>
            </a:r>
          </a:p>
        </p:txBody>
      </p:sp>
      <p:sp>
        <p:nvSpPr>
          <p:cNvPr id="2" name="Textplatzhalter 1">
            <a:extLst>
              <a:ext uri="{FF2B5EF4-FFF2-40B4-BE49-F238E27FC236}">
                <a16:creationId xmlns:a16="http://schemas.microsoft.com/office/drawing/2014/main" id="{290FC54B-2C0A-4683-9614-04D4175CBD71}"/>
              </a:ext>
            </a:extLst>
          </p:cNvPr>
          <p:cNvSpPr>
            <a:spLocks noGrp="1"/>
          </p:cNvSpPr>
          <p:nvPr>
            <p:ph type="body" sz="quarter" idx="12"/>
          </p:nvPr>
        </p:nvSpPr>
        <p:spPr/>
        <p:txBody>
          <a:bodyPr/>
          <a:lstStyle/>
          <a:p>
            <a:r>
              <a:rPr lang="en-US" dirty="0"/>
              <a:t>User Code Examples</a:t>
            </a:r>
          </a:p>
        </p:txBody>
      </p:sp>
      <p:sp>
        <p:nvSpPr>
          <p:cNvPr id="184322" name="Rectangle 2"/>
          <p:cNvSpPr>
            <a:spLocks noGrp="1" noChangeArrowheads="1"/>
          </p:cNvSpPr>
          <p:nvPr>
            <p:ph type="title"/>
          </p:nvPr>
        </p:nvSpPr>
        <p:spPr/>
        <p:txBody>
          <a:bodyPr/>
          <a:lstStyle/>
          <a:p>
            <a:r>
              <a:rPr lang="en-US"/>
              <a:t>Lecture:  Test Case and Parameter User Code</a:t>
            </a:r>
            <a:endParaRPr lang="en-US" dirty="0"/>
          </a:p>
        </p:txBody>
      </p:sp>
    </p:spTree>
    <p:extLst>
      <p:ext uri="{BB962C8B-B14F-4D97-AF65-F5344CB8AC3E}">
        <p14:creationId xmlns:p14="http://schemas.microsoft.com/office/powerpoint/2010/main" val="4104413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marL="0" lvl="1" indent="0">
              <a:buNone/>
            </a:pPr>
            <a:r>
              <a:rPr lang="en-US" sz="2000" dirty="0"/>
              <a:t> </a:t>
            </a:r>
          </a:p>
          <a:p>
            <a:pPr lvl="1"/>
            <a:r>
              <a:rPr lang="en-US" sz="2000" dirty="0"/>
              <a:t>There are three types of test data</a:t>
            </a:r>
          </a:p>
          <a:p>
            <a:pPr lvl="3">
              <a:buClr>
                <a:srgbClr val="000000"/>
              </a:buClr>
              <a:buSzPct val="100000"/>
              <a:buFont typeface="Wingdings 3" panose="05040102010807070707" pitchFamily="18" charset="2"/>
              <a:buAutoNum type="arabicPeriod"/>
            </a:pPr>
            <a:r>
              <a:rPr lang="en-US" sz="1800" dirty="0"/>
              <a:t>Parameters for Visible Subprograms of the UUT</a:t>
            </a:r>
          </a:p>
          <a:p>
            <a:pPr lvl="3">
              <a:buClr>
                <a:srgbClr val="000000"/>
              </a:buClr>
              <a:buSzPct val="100000"/>
              <a:buFont typeface="Wingdings 3" panose="05040102010807070707" pitchFamily="18" charset="2"/>
              <a:buAutoNum type="arabicPeriod"/>
            </a:pPr>
            <a:r>
              <a:rPr lang="en-US" sz="1800" dirty="0"/>
              <a:t>Parameters of Dependent Unit subprograms</a:t>
            </a:r>
          </a:p>
          <a:p>
            <a:pPr lvl="3">
              <a:buClr>
                <a:srgbClr val="000000"/>
              </a:buClr>
              <a:buSzPct val="100000"/>
              <a:buFont typeface="Wingdings 3" panose="05040102010807070707" pitchFamily="18" charset="2"/>
              <a:buAutoNum type="arabicPeriod"/>
            </a:pPr>
            <a:r>
              <a:rPr lang="en-US" sz="1800" dirty="0"/>
              <a:t>Global Data Objects</a:t>
            </a:r>
          </a:p>
          <a:p>
            <a:pPr lvl="1"/>
            <a:endParaRPr lang="en-US" sz="2000" dirty="0"/>
          </a:p>
          <a:p>
            <a:pPr lvl="1"/>
            <a:r>
              <a:rPr lang="en-US" sz="2000" dirty="0"/>
              <a:t>“Input” parameters of the UUT and “Output” parameters of Stubbed Sub-Programs are “Stimulus” or “Input” Test Data</a:t>
            </a:r>
          </a:p>
          <a:p>
            <a:pPr lvl="1"/>
            <a:endParaRPr lang="en-US" sz="2000" dirty="0"/>
          </a:p>
          <a:p>
            <a:pPr lvl="1"/>
            <a:r>
              <a:rPr lang="en-US" sz="2000" dirty="0"/>
              <a:t>“Output” parameters of the UUT and “Input” parameters of Stubbed Sub-Programs are “Expected” or “Output” Test Data</a:t>
            </a:r>
          </a:p>
        </p:txBody>
      </p:sp>
      <p:sp>
        <p:nvSpPr>
          <p:cNvPr id="7" name="Textplatzhalter 6">
            <a:extLst>
              <a:ext uri="{FF2B5EF4-FFF2-40B4-BE49-F238E27FC236}">
                <a16:creationId xmlns:a16="http://schemas.microsoft.com/office/drawing/2014/main" id="{003314FC-052F-4057-A84B-06AC53E2AD8C}"/>
              </a:ext>
            </a:extLst>
          </p:cNvPr>
          <p:cNvSpPr>
            <a:spLocks noGrp="1"/>
          </p:cNvSpPr>
          <p:nvPr>
            <p:ph type="body" sz="quarter" idx="12"/>
          </p:nvPr>
        </p:nvSpPr>
        <p:spPr/>
        <p:txBody>
          <a:bodyPr/>
          <a:lstStyle/>
          <a:p>
            <a:r>
              <a:rPr lang="en-US" dirty="0"/>
              <a:t>Controlled Inputs + Correct Code = Expected Outputs</a:t>
            </a:r>
          </a:p>
        </p:txBody>
      </p:sp>
      <p:sp>
        <p:nvSpPr>
          <p:cNvPr id="3" name="Title 2"/>
          <p:cNvSpPr>
            <a:spLocks noGrp="1"/>
          </p:cNvSpPr>
          <p:nvPr>
            <p:ph type="title"/>
          </p:nvPr>
        </p:nvSpPr>
        <p:spPr/>
        <p:txBody>
          <a:bodyPr/>
          <a:lstStyle/>
          <a:p>
            <a:r>
              <a:rPr lang="en-US"/>
              <a:t>Unit Testing Overview</a:t>
            </a:r>
            <a:endParaRPr lang="en-US" dirty="0"/>
          </a:p>
        </p:txBody>
      </p:sp>
      <p:sp>
        <p:nvSpPr>
          <p:cNvPr id="30" name="Rectangle 3078"/>
          <p:cNvSpPr>
            <a:spLocks noChangeArrowheads="1"/>
          </p:cNvSpPr>
          <p:nvPr/>
        </p:nvSpPr>
        <p:spPr bwMode="auto">
          <a:xfrm>
            <a:off x="5991668" y="5901600"/>
            <a:ext cx="184730" cy="329706"/>
          </a:xfrm>
          <a:prstGeom prst="rect">
            <a:avLst/>
          </a:prstGeom>
          <a:noFill/>
          <a:ln>
            <a:noFill/>
          </a:ln>
          <a:effectLst/>
          <a:extLst>
            <a:ext uri="{909E8E84-426E-40DD-AFC4-6F175D3DCCD1}">
              <a14:hiddenFill xmlns:a14="http://schemas.microsoft.com/office/drawing/2010/main">
                <a:solidFill>
                  <a:srgbClr val="0053A5"/>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pPr algn="ctr">
              <a:lnSpc>
                <a:spcPct val="85000"/>
              </a:lnSpc>
            </a:pPr>
            <a:endParaRPr lang="en-US" spc="260" dirty="0">
              <a:solidFill>
                <a:schemeClr val="accent2"/>
              </a:solidFill>
              <a:latin typeface="Arial Black" pitchFamily="34" charset="0"/>
            </a:endParaRPr>
          </a:p>
        </p:txBody>
      </p:sp>
    </p:spTree>
    <p:extLst>
      <p:ext uri="{BB962C8B-B14F-4D97-AF65-F5344CB8AC3E}">
        <p14:creationId xmlns:p14="http://schemas.microsoft.com/office/powerpoint/2010/main" val="140930613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hlinkClick r:id="" action="ppaction://customshow?id=32&amp;return=true"/>
              </a:rPr>
              <a:t>Link to Lab:  Parameter and Test Case User Code</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851979C7-E01A-4F03-970F-8D5D8C5724A7}"/>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C47ED041-67EF-48C3-BA67-D62DDC254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49823105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90DDC7C-DFBB-4CAF-9D0A-99D68E00E45E}"/>
              </a:ext>
            </a:extLst>
          </p:cNvPr>
          <p:cNvSpPr>
            <a:spLocks noGrp="1"/>
          </p:cNvSpPr>
          <p:nvPr>
            <p:ph type="body" sz="quarter" idx="12"/>
          </p:nvPr>
        </p:nvSpPr>
        <p:spPr/>
        <p:txBody>
          <a:bodyPr/>
          <a:lstStyle/>
          <a:p>
            <a:r>
              <a:rPr lang="en-US" dirty="0"/>
              <a:t>How can you access Parameter User Code Tags?</a:t>
            </a:r>
          </a:p>
        </p:txBody>
      </p:sp>
      <p:sp>
        <p:nvSpPr>
          <p:cNvPr id="4" name="Title 3"/>
          <p:cNvSpPr>
            <a:spLocks noGrp="1"/>
          </p:cNvSpPr>
          <p:nvPr>
            <p:ph type="title"/>
          </p:nvPr>
        </p:nvSpPr>
        <p:spPr/>
        <p:txBody>
          <a:bodyPr/>
          <a:lstStyle/>
          <a:p>
            <a:r>
              <a:rPr lang="en-US"/>
              <a:t>Lecture:  Test Case and Parameter User Code</a:t>
            </a:r>
            <a:endParaRPr lang="en-US" dirty="0"/>
          </a:p>
        </p:txBody>
      </p:sp>
      <p:sp>
        <p:nvSpPr>
          <p:cNvPr id="5" name="Action Button: Custom 4">
            <a:hlinkClick r:id="" action="ppaction://macro?name=Wrong" highlightClick="1"/>
          </p:cNvPr>
          <p:cNvSpPr/>
          <p:nvPr/>
        </p:nvSpPr>
        <p:spPr>
          <a:xfrm>
            <a:off x="2543176" y="16144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Wrong" highlightClick="1"/>
          </p:cNvPr>
          <p:cNvSpPr/>
          <p:nvPr/>
        </p:nvSpPr>
        <p:spPr>
          <a:xfrm>
            <a:off x="2543176" y="2405064"/>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8" name="Action Button: Custom 7">
            <a:hlinkClick r:id="" action="ppaction://macro?name=Correct" highlightClick="1"/>
          </p:cNvPr>
          <p:cNvSpPr/>
          <p:nvPr/>
        </p:nvSpPr>
        <p:spPr>
          <a:xfrm>
            <a:off x="2543176" y="4100513"/>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D</a:t>
            </a:r>
          </a:p>
        </p:txBody>
      </p:sp>
      <p:sp>
        <p:nvSpPr>
          <p:cNvPr id="10" name="TextBox 9"/>
          <p:cNvSpPr txBox="1"/>
          <p:nvPr/>
        </p:nvSpPr>
        <p:spPr>
          <a:xfrm>
            <a:off x="3543301" y="1659266"/>
            <a:ext cx="2676687" cy="461665"/>
          </a:xfrm>
          <a:prstGeom prst="rect">
            <a:avLst/>
          </a:prstGeom>
          <a:noFill/>
        </p:spPr>
        <p:txBody>
          <a:bodyPr wrap="square" rtlCol="0">
            <a:spAutoFit/>
          </a:bodyPr>
          <a:lstStyle/>
          <a:p>
            <a:r>
              <a:rPr lang="en-US" sz="2400" dirty="0"/>
              <a:t>User Code Icon:</a:t>
            </a:r>
          </a:p>
        </p:txBody>
      </p:sp>
      <p:sp>
        <p:nvSpPr>
          <p:cNvPr id="11" name="TextBox 10"/>
          <p:cNvSpPr txBox="1"/>
          <p:nvPr/>
        </p:nvSpPr>
        <p:spPr>
          <a:xfrm>
            <a:off x="3543298" y="2484766"/>
            <a:ext cx="6857416" cy="461665"/>
          </a:xfrm>
          <a:prstGeom prst="rect">
            <a:avLst/>
          </a:prstGeom>
          <a:noFill/>
        </p:spPr>
        <p:txBody>
          <a:bodyPr wrap="square" rtlCol="0">
            <a:spAutoFit/>
          </a:bodyPr>
          <a:lstStyle/>
          <a:p>
            <a:r>
              <a:rPr lang="en-US" sz="2400" dirty="0"/>
              <a:t>Right click in the Parameter tree and Copy</a:t>
            </a:r>
          </a:p>
        </p:txBody>
      </p:sp>
      <p:sp>
        <p:nvSpPr>
          <p:cNvPr id="12" name="TextBox 11"/>
          <p:cNvSpPr txBox="1"/>
          <p:nvPr/>
        </p:nvSpPr>
        <p:spPr>
          <a:xfrm>
            <a:off x="3543301" y="3310266"/>
            <a:ext cx="6115051" cy="461665"/>
          </a:xfrm>
          <a:prstGeom prst="rect">
            <a:avLst/>
          </a:prstGeom>
          <a:noFill/>
        </p:spPr>
        <p:txBody>
          <a:bodyPr wrap="square" rtlCol="0">
            <a:spAutoFit/>
          </a:bodyPr>
          <a:lstStyle/>
          <a:p>
            <a:r>
              <a:rPr lang="en-US" sz="2400" dirty="0"/>
              <a:t>Type it in manually</a:t>
            </a:r>
          </a:p>
        </p:txBody>
      </p:sp>
      <p:sp>
        <p:nvSpPr>
          <p:cNvPr id="13" name="TextBox 12"/>
          <p:cNvSpPr txBox="1"/>
          <p:nvPr/>
        </p:nvSpPr>
        <p:spPr>
          <a:xfrm>
            <a:off x="3543301" y="4100514"/>
            <a:ext cx="6115051" cy="461665"/>
          </a:xfrm>
          <a:prstGeom prst="rect">
            <a:avLst/>
          </a:prstGeom>
          <a:noFill/>
        </p:spPr>
        <p:txBody>
          <a:bodyPr wrap="square" rtlCol="0">
            <a:spAutoFit/>
          </a:bodyPr>
          <a:lstStyle/>
          <a:p>
            <a:r>
              <a:rPr lang="en-US" sz="2400" dirty="0"/>
              <a:t>All of the above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183" y="1499634"/>
            <a:ext cx="825285" cy="842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713032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Environment User Code</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C63FCC09-54AD-4AFA-9508-3A03100A15BB}"/>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53889841-7CCC-4FC8-8614-432F6BD37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5295323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US" dirty="0"/>
              <a:t>User Globals</a:t>
            </a:r>
          </a:p>
          <a:p>
            <a:pPr lvl="1"/>
            <a:r>
              <a:rPr lang="en-US" dirty="0"/>
              <a:t>Handling Void Pointers</a:t>
            </a:r>
          </a:p>
          <a:p>
            <a:pPr lvl="1"/>
            <a:r>
              <a:rPr lang="en-US" dirty="0"/>
              <a:t>Environment User Code</a:t>
            </a:r>
          </a:p>
          <a:p>
            <a:pPr lvl="1"/>
            <a:r>
              <a:rPr lang="en-US" dirty="0"/>
              <a:t>How is User Code Edited?</a:t>
            </a:r>
          </a:p>
          <a:p>
            <a:pPr lvl="1"/>
            <a:r>
              <a:rPr lang="en-US" dirty="0"/>
              <a:t>Harness Architecture</a:t>
            </a:r>
          </a:p>
          <a:p>
            <a:pPr lvl="1"/>
            <a:r>
              <a:rPr lang="en-US" dirty="0"/>
              <a:t>Order of Execution</a:t>
            </a:r>
          </a:p>
          <a:p>
            <a:pPr lvl="1"/>
            <a:endParaRPr lang="en-US" dirty="0"/>
          </a:p>
        </p:txBody>
      </p:sp>
      <p:sp>
        <p:nvSpPr>
          <p:cNvPr id="2" name="Textplatzhalter 1">
            <a:extLst>
              <a:ext uri="{FF2B5EF4-FFF2-40B4-BE49-F238E27FC236}">
                <a16:creationId xmlns:a16="http://schemas.microsoft.com/office/drawing/2014/main" id="{05C4CF0F-6D8F-4DC5-9E89-614025C146FD}"/>
              </a:ext>
            </a:extLst>
          </p:cNvPr>
          <p:cNvSpPr>
            <a:spLocks noGrp="1"/>
          </p:cNvSpPr>
          <p:nvPr>
            <p:ph type="body" sz="quarter" idx="12"/>
          </p:nvPr>
        </p:nvSpPr>
        <p:spPr/>
        <p:txBody>
          <a:bodyPr/>
          <a:lstStyle/>
          <a:p>
            <a:r>
              <a:rPr lang="en-US" dirty="0"/>
              <a:t>Environment User Code Topics</a:t>
            </a:r>
          </a:p>
        </p:txBody>
      </p:sp>
      <p:sp>
        <p:nvSpPr>
          <p:cNvPr id="3" name="Title 2"/>
          <p:cNvSpPr>
            <a:spLocks noGrp="1"/>
          </p:cNvSpPr>
          <p:nvPr>
            <p:ph type="title"/>
          </p:nvPr>
        </p:nvSpPr>
        <p:spPr/>
        <p:txBody>
          <a:bodyPr/>
          <a:lstStyle/>
          <a:p>
            <a:r>
              <a:rPr lang="en-US"/>
              <a:t>Lecture:  Environment User Code</a:t>
            </a:r>
            <a:endParaRPr lang="en-US" dirty="0"/>
          </a:p>
        </p:txBody>
      </p:sp>
    </p:spTree>
    <p:extLst>
      <p:ext uri="{BB962C8B-B14F-4D97-AF65-F5344CB8AC3E}">
        <p14:creationId xmlns:p14="http://schemas.microsoft.com/office/powerpoint/2010/main" val="23664247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normAutofit/>
          </a:bodyPr>
          <a:lstStyle/>
          <a:p>
            <a:pPr lvl="1"/>
            <a:r>
              <a:rPr lang="en-US" dirty="0"/>
              <a:t>User Globals are used as “scratch pad” area</a:t>
            </a:r>
          </a:p>
          <a:p>
            <a:pPr lvl="2"/>
            <a:r>
              <a:rPr lang="en-US" sz="1800" dirty="0"/>
              <a:t>Seeded with integers, floats, strings, buffer</a:t>
            </a:r>
          </a:p>
          <a:p>
            <a:pPr lvl="2"/>
            <a:r>
              <a:rPr lang="en-US" sz="1800" dirty="0"/>
              <a:t>Used for:</a:t>
            </a:r>
          </a:p>
          <a:p>
            <a:pPr lvl="3"/>
            <a:r>
              <a:rPr lang="en-US" sz="1600" dirty="0"/>
              <a:t>void pointers</a:t>
            </a:r>
          </a:p>
          <a:p>
            <a:pPr lvl="3"/>
            <a:r>
              <a:rPr lang="en-US" sz="1600" dirty="0"/>
              <a:t>loop counters</a:t>
            </a:r>
          </a:p>
          <a:p>
            <a:pPr lvl="3"/>
            <a:r>
              <a:rPr lang="en-US" sz="1600" dirty="0"/>
              <a:t>Stub hit counters</a:t>
            </a:r>
          </a:p>
          <a:p>
            <a:pPr lvl="3"/>
            <a:endParaRPr lang="en-US" dirty="0"/>
          </a:p>
          <a:p>
            <a:pPr lvl="1"/>
            <a:r>
              <a:rPr lang="en-US" dirty="0"/>
              <a:t>New Entries Must have the Following Syntax</a:t>
            </a:r>
          </a:p>
          <a:p>
            <a:pPr lvl="2"/>
            <a:r>
              <a:rPr lang="en-US" dirty="0">
                <a:latin typeface="Courier New" pitchFamily="49" charset="0"/>
                <a:cs typeface="Courier New" pitchFamily="49" charset="0"/>
              </a:rPr>
              <a:t>VCAST_USER_GLOBALS_EXTERN int VECTORCAST_INT1;</a:t>
            </a:r>
          </a:p>
          <a:p>
            <a:pPr lvl="2"/>
            <a:r>
              <a:rPr lang="en-US" dirty="0">
                <a:latin typeface="Courier New" pitchFamily="49" charset="0"/>
                <a:cs typeface="Courier New" pitchFamily="49" charset="0"/>
              </a:rPr>
              <a:t>VCAST_USER_GLOBALS_EXTERN</a:t>
            </a:r>
            <a:r>
              <a:rPr lang="en-US" dirty="0"/>
              <a:t> is a macro that prevents multiple definition</a:t>
            </a:r>
          </a:p>
          <a:p>
            <a:pPr lvl="1"/>
            <a:endParaRPr lang="en-US" dirty="0"/>
          </a:p>
          <a:p>
            <a:pPr lvl="1"/>
            <a:r>
              <a:rPr lang="en-US" dirty="0"/>
              <a:t>When new entries are added, you must rebuild environment</a:t>
            </a:r>
          </a:p>
          <a:p>
            <a:pPr lvl="1"/>
            <a:endParaRPr lang="en-US" dirty="0"/>
          </a:p>
          <a:p>
            <a:pPr lvl="1"/>
            <a:r>
              <a:rPr lang="en-US" dirty="0"/>
              <a:t>Template file GLOBALS.C can be modified</a:t>
            </a:r>
          </a:p>
          <a:p>
            <a:pPr lvl="2"/>
            <a:r>
              <a:rPr lang="en-US" dirty="0"/>
              <a:t>DATA subdirectory of installation directory</a:t>
            </a:r>
          </a:p>
        </p:txBody>
      </p:sp>
      <p:sp>
        <p:nvSpPr>
          <p:cNvPr id="2" name="Textplatzhalter 1">
            <a:extLst>
              <a:ext uri="{FF2B5EF4-FFF2-40B4-BE49-F238E27FC236}">
                <a16:creationId xmlns:a16="http://schemas.microsoft.com/office/drawing/2014/main" id="{A0138B32-C336-4197-9F60-3D8BD21D7B08}"/>
              </a:ext>
            </a:extLst>
          </p:cNvPr>
          <p:cNvSpPr>
            <a:spLocks noGrp="1"/>
          </p:cNvSpPr>
          <p:nvPr>
            <p:ph type="body" sz="quarter" idx="12"/>
          </p:nvPr>
        </p:nvSpPr>
        <p:spPr/>
        <p:txBody>
          <a:bodyPr/>
          <a:lstStyle/>
          <a:p>
            <a:r>
              <a:rPr lang="en-US" dirty="0"/>
              <a:t>User Globals</a:t>
            </a:r>
          </a:p>
        </p:txBody>
      </p:sp>
      <p:sp>
        <p:nvSpPr>
          <p:cNvPr id="167938" name="Rectangle 2"/>
          <p:cNvSpPr>
            <a:spLocks noGrp="1" noChangeArrowheads="1"/>
          </p:cNvSpPr>
          <p:nvPr>
            <p:ph type="title"/>
          </p:nvPr>
        </p:nvSpPr>
        <p:spPr/>
        <p:txBody>
          <a:bodyPr/>
          <a:lstStyle/>
          <a:p>
            <a:r>
              <a:rPr lang="en-US"/>
              <a:t>Lecture:  Environment User Code</a:t>
            </a:r>
            <a:endParaRPr lang="en-US" dirty="0"/>
          </a:p>
        </p:txBody>
      </p:sp>
    </p:spTree>
    <p:extLst>
      <p:ext uri="{BB962C8B-B14F-4D97-AF65-F5344CB8AC3E}">
        <p14:creationId xmlns:p14="http://schemas.microsoft.com/office/powerpoint/2010/main" val="25962354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lstStyle/>
          <a:p>
            <a:pPr lvl="1"/>
            <a:r>
              <a:rPr lang="en-US" dirty="0"/>
              <a:t>void * types are generally cast to a specific type inside a function</a:t>
            </a:r>
          </a:p>
          <a:p>
            <a:pPr lvl="1"/>
            <a:r>
              <a:rPr lang="en-US" dirty="0"/>
              <a:t>VectorCAST needs to know what object actually looks like</a:t>
            </a:r>
          </a:p>
          <a:p>
            <a:pPr lvl="1"/>
            <a:r>
              <a:rPr lang="en-US" dirty="0"/>
              <a:t>“void *” data item value is selected from list of user global objects</a:t>
            </a:r>
          </a:p>
          <a:p>
            <a:pPr lvl="2"/>
            <a:r>
              <a:rPr lang="en-US" dirty="0"/>
              <a:t>Driver passes address of the object as the parameter value</a:t>
            </a:r>
          </a:p>
          <a:p>
            <a:pPr lvl="1"/>
            <a:endParaRPr lang="en-US" dirty="0"/>
          </a:p>
        </p:txBody>
      </p:sp>
      <p:sp>
        <p:nvSpPr>
          <p:cNvPr id="5" name="Textplatzhalter 4">
            <a:extLst>
              <a:ext uri="{FF2B5EF4-FFF2-40B4-BE49-F238E27FC236}">
                <a16:creationId xmlns:a16="http://schemas.microsoft.com/office/drawing/2014/main" id="{E28DA7FE-FCC9-4F29-88F6-704C812FC84C}"/>
              </a:ext>
            </a:extLst>
          </p:cNvPr>
          <p:cNvSpPr>
            <a:spLocks noGrp="1"/>
          </p:cNvSpPr>
          <p:nvPr>
            <p:ph type="body" sz="quarter" idx="12"/>
          </p:nvPr>
        </p:nvSpPr>
        <p:spPr/>
        <p:txBody>
          <a:bodyPr/>
          <a:lstStyle/>
          <a:p>
            <a:r>
              <a:rPr lang="en-US" dirty="0"/>
              <a:t>Void Pointers</a:t>
            </a:r>
          </a:p>
        </p:txBody>
      </p:sp>
      <p:sp>
        <p:nvSpPr>
          <p:cNvPr id="168962" name="Rectangle 2"/>
          <p:cNvSpPr>
            <a:spLocks noGrp="1" noChangeArrowheads="1"/>
          </p:cNvSpPr>
          <p:nvPr>
            <p:ph type="title"/>
          </p:nvPr>
        </p:nvSpPr>
        <p:spPr/>
        <p:txBody>
          <a:bodyPr/>
          <a:lstStyle/>
          <a:p>
            <a:r>
              <a:rPr lang="en-US"/>
              <a:t>Lecture:  Environment User Code</a:t>
            </a:r>
            <a:endParaRPr lang="en-US" dirty="0"/>
          </a:p>
        </p:txBody>
      </p:sp>
      <p:pic>
        <p:nvPicPr>
          <p:cNvPr id="11" name="Picture 2"/>
          <p:cNvPicPr>
            <a:picLocks noGrp="1" noChangeAspect="1" noChangeArrowheads="1"/>
          </p:cNvPicPr>
          <p:nvPr>
            <p:ph sz="half" idx="4294967295"/>
          </p:nvPr>
        </p:nvPicPr>
        <p:blipFill rotWithShape="1">
          <a:blip r:embed="rId3">
            <a:extLst>
              <a:ext uri="{28A0092B-C50C-407E-A947-70E740481C1C}">
                <a14:useLocalDpi xmlns:a14="http://schemas.microsoft.com/office/drawing/2010/main" val="0"/>
              </a:ext>
            </a:extLst>
          </a:blip>
          <a:srcRect/>
          <a:stretch/>
        </p:blipFill>
        <p:spPr bwMode="auto">
          <a:xfrm>
            <a:off x="666000" y="2660650"/>
            <a:ext cx="5287963" cy="343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912079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9" name="Rectangle 3"/>
          <p:cNvSpPr>
            <a:spLocks noGrp="1" noChangeArrowheads="1"/>
          </p:cNvSpPr>
          <p:nvPr>
            <p:ph sz="quarter" idx="13"/>
          </p:nvPr>
        </p:nvSpPr>
        <p:spPr/>
        <p:txBody>
          <a:bodyPr/>
          <a:lstStyle/>
          <a:p>
            <a:pPr lvl="1"/>
            <a:r>
              <a:rPr lang="en-US" dirty="0"/>
              <a:t>Executed for all Test Cases</a:t>
            </a:r>
          </a:p>
          <a:p>
            <a:pPr lvl="1"/>
            <a:r>
              <a:rPr lang="en-US" dirty="0"/>
              <a:t>Common Uses:</a:t>
            </a:r>
          </a:p>
          <a:p>
            <a:pPr lvl="2"/>
            <a:r>
              <a:rPr lang="en-US" dirty="0"/>
              <a:t>Adding header files</a:t>
            </a:r>
          </a:p>
          <a:p>
            <a:pPr lvl="2"/>
            <a:r>
              <a:rPr lang="en-US" dirty="0"/>
              <a:t>Adding support functions</a:t>
            </a:r>
          </a:p>
          <a:p>
            <a:pPr lvl="2"/>
            <a:r>
              <a:rPr lang="en-US" dirty="0"/>
              <a:t>Data initialization</a:t>
            </a:r>
          </a:p>
          <a:p>
            <a:pPr lvl="3"/>
            <a:endParaRPr lang="en-US" dirty="0"/>
          </a:p>
          <a:p>
            <a:pPr lvl="1"/>
            <a:r>
              <a:rPr lang="en-US" dirty="0"/>
              <a:t>Different Varieties allow access to any part of harness</a:t>
            </a:r>
          </a:p>
          <a:p>
            <a:pPr lvl="2"/>
            <a:r>
              <a:rPr lang="en-US" dirty="0"/>
              <a:t>Beginning / end of harness execution</a:t>
            </a:r>
          </a:p>
          <a:p>
            <a:pPr lvl="2"/>
            <a:r>
              <a:rPr lang="en-US" dirty="0"/>
              <a:t>Before / after UUT call</a:t>
            </a:r>
          </a:p>
          <a:p>
            <a:pPr lvl="2"/>
            <a:endParaRPr lang="en-US" dirty="0"/>
          </a:p>
          <a:p>
            <a:pPr lvl="1"/>
            <a:r>
              <a:rPr lang="en-US" dirty="0"/>
              <a:t>Saved as part of the Environment Script</a:t>
            </a:r>
          </a:p>
        </p:txBody>
      </p:sp>
      <p:sp>
        <p:nvSpPr>
          <p:cNvPr id="5" name="Textplatzhalter 4">
            <a:extLst>
              <a:ext uri="{FF2B5EF4-FFF2-40B4-BE49-F238E27FC236}">
                <a16:creationId xmlns:a16="http://schemas.microsoft.com/office/drawing/2014/main" id="{42F27943-E885-46AE-84F0-F3536B1D7F29}"/>
              </a:ext>
            </a:extLst>
          </p:cNvPr>
          <p:cNvSpPr>
            <a:spLocks noGrp="1"/>
          </p:cNvSpPr>
          <p:nvPr>
            <p:ph type="body" sz="quarter" idx="12"/>
          </p:nvPr>
        </p:nvSpPr>
        <p:spPr/>
        <p:txBody>
          <a:bodyPr/>
          <a:lstStyle/>
          <a:p>
            <a:r>
              <a:rPr lang="en-US" dirty="0"/>
              <a:t>Environment User Code</a:t>
            </a:r>
          </a:p>
        </p:txBody>
      </p:sp>
      <p:sp>
        <p:nvSpPr>
          <p:cNvPr id="169986" name="Rectangle 2"/>
          <p:cNvSpPr>
            <a:spLocks noGrp="1" noChangeArrowheads="1"/>
          </p:cNvSpPr>
          <p:nvPr>
            <p:ph type="title"/>
          </p:nvPr>
        </p:nvSpPr>
        <p:spPr/>
        <p:txBody>
          <a:bodyPr/>
          <a:lstStyle/>
          <a:p>
            <a:r>
              <a:rPr lang="en-US"/>
              <a:t>Lecture:  Environment User Code</a:t>
            </a:r>
            <a:endParaRPr lang="en-US" dirty="0"/>
          </a:p>
        </p:txBody>
      </p:sp>
    </p:spTree>
    <p:extLst>
      <p:ext uri="{BB962C8B-B14F-4D97-AF65-F5344CB8AC3E}">
        <p14:creationId xmlns:p14="http://schemas.microsoft.com/office/powerpoint/2010/main" val="37098965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Environment -&gt; User Code -&gt; Edit</a:t>
            </a:r>
          </a:p>
        </p:txBody>
      </p:sp>
      <p:sp>
        <p:nvSpPr>
          <p:cNvPr id="9" name="Textplatzhalter 8">
            <a:extLst>
              <a:ext uri="{FF2B5EF4-FFF2-40B4-BE49-F238E27FC236}">
                <a16:creationId xmlns:a16="http://schemas.microsoft.com/office/drawing/2014/main" id="{31E1B3EE-9595-4873-87A1-225F7C900AEA}"/>
              </a:ext>
            </a:extLst>
          </p:cNvPr>
          <p:cNvSpPr>
            <a:spLocks noGrp="1"/>
          </p:cNvSpPr>
          <p:nvPr>
            <p:ph type="body" sz="quarter" idx="12"/>
          </p:nvPr>
        </p:nvSpPr>
        <p:spPr/>
        <p:txBody>
          <a:bodyPr/>
          <a:lstStyle/>
          <a:p>
            <a:r>
              <a:rPr lang="en-US" dirty="0"/>
              <a:t>Environment User Code Editor</a:t>
            </a:r>
          </a:p>
        </p:txBody>
      </p:sp>
      <p:sp>
        <p:nvSpPr>
          <p:cNvPr id="3" name="Title 2"/>
          <p:cNvSpPr>
            <a:spLocks noGrp="1"/>
          </p:cNvSpPr>
          <p:nvPr>
            <p:ph type="title"/>
          </p:nvPr>
        </p:nvSpPr>
        <p:spPr/>
        <p:txBody>
          <a:bodyPr/>
          <a:lstStyle/>
          <a:p>
            <a:r>
              <a:rPr lang="en-US"/>
              <a:t>Lecture:  Environment User Code</a:t>
            </a:r>
            <a:endParaRPr lang="en-US"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097" y="1513646"/>
            <a:ext cx="3478396" cy="397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3791" y="2446447"/>
            <a:ext cx="3902258" cy="841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791749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lstStyle/>
          <a:p>
            <a:pPr>
              <a:buNone/>
            </a:pPr>
            <a:r>
              <a:rPr lang="en-US" dirty="0">
                <a:latin typeface="Courier"/>
              </a:rPr>
              <a:t>for each slot in a compound test</a:t>
            </a:r>
          </a:p>
          <a:p>
            <a:pPr>
              <a:buNone/>
            </a:pPr>
            <a:r>
              <a:rPr lang="en-US" dirty="0">
                <a:latin typeface="Courier"/>
              </a:rPr>
              <a:t>	vCAST_READ_COMMAND_DATA</a:t>
            </a:r>
          </a:p>
          <a:p>
            <a:pPr>
              <a:buNone/>
            </a:pPr>
            <a:r>
              <a:rPr lang="en-US" dirty="0">
                <a:latin typeface="Courier"/>
              </a:rPr>
              <a:t>	for each slot iteration</a:t>
            </a:r>
          </a:p>
          <a:p>
            <a:pPr>
              <a:buNone/>
            </a:pPr>
            <a:r>
              <a:rPr lang="en-US" dirty="0">
                <a:latin typeface="Courier"/>
              </a:rPr>
              <a:t>		for each test case (range/list iteration)</a:t>
            </a:r>
          </a:p>
          <a:p>
            <a:pPr>
              <a:buNone/>
            </a:pPr>
            <a:r>
              <a:rPr lang="en-US" dirty="0">
                <a:latin typeface="Courier"/>
              </a:rPr>
              <a:t>			Setup parameters and global data items</a:t>
            </a:r>
          </a:p>
          <a:p>
            <a:pPr>
              <a:buNone/>
            </a:pPr>
            <a:r>
              <a:rPr lang="en-US" dirty="0">
                <a:latin typeface="Courier"/>
              </a:rPr>
              <a:t>				Call the subprogram under test</a:t>
            </a:r>
          </a:p>
          <a:p>
            <a:pPr>
              <a:buNone/>
            </a:pPr>
            <a:r>
              <a:rPr lang="en-US" dirty="0">
                <a:latin typeface="Courier"/>
              </a:rPr>
              <a:t>					Capture Stub Parameters</a:t>
            </a:r>
          </a:p>
          <a:p>
            <a:pPr>
              <a:buNone/>
            </a:pPr>
            <a:r>
              <a:rPr lang="en-US" dirty="0">
                <a:latin typeface="Courier"/>
              </a:rPr>
              <a:t>					Set stub return data</a:t>
            </a:r>
          </a:p>
          <a:p>
            <a:pPr>
              <a:buNone/>
            </a:pPr>
            <a:r>
              <a:rPr lang="en-US" dirty="0">
                <a:latin typeface="Courier"/>
              </a:rPr>
              <a:t>			Capture Output Parameters and Global Data</a:t>
            </a:r>
          </a:p>
          <a:p>
            <a:endParaRPr lang="en-US" dirty="0">
              <a:latin typeface="Courier"/>
            </a:endParaRPr>
          </a:p>
        </p:txBody>
      </p:sp>
      <p:sp>
        <p:nvSpPr>
          <p:cNvPr id="7" name="Textplatzhalter 6">
            <a:extLst>
              <a:ext uri="{FF2B5EF4-FFF2-40B4-BE49-F238E27FC236}">
                <a16:creationId xmlns:a16="http://schemas.microsoft.com/office/drawing/2014/main" id="{B4544393-3149-4691-99DD-92407FB8B1A9}"/>
              </a:ext>
            </a:extLst>
          </p:cNvPr>
          <p:cNvSpPr>
            <a:spLocks noGrp="1"/>
          </p:cNvSpPr>
          <p:nvPr>
            <p:ph type="body" sz="quarter" idx="12"/>
          </p:nvPr>
        </p:nvSpPr>
        <p:spPr/>
        <p:txBody>
          <a:bodyPr/>
          <a:lstStyle/>
          <a:p>
            <a:r>
              <a:rPr lang="en-US" dirty="0"/>
              <a:t>Harness Architecture Pseudo Code</a:t>
            </a:r>
          </a:p>
        </p:txBody>
      </p:sp>
      <p:sp>
        <p:nvSpPr>
          <p:cNvPr id="2" name="Title 1"/>
          <p:cNvSpPr>
            <a:spLocks noGrp="1"/>
          </p:cNvSpPr>
          <p:nvPr>
            <p:ph type="title"/>
          </p:nvPr>
        </p:nvSpPr>
        <p:spPr/>
        <p:txBody>
          <a:bodyPr/>
          <a:lstStyle/>
          <a:p>
            <a:r>
              <a:rPr lang="en-US"/>
              <a:t>Lecture:  Environment User Code</a:t>
            </a:r>
            <a:endParaRPr lang="en-US" dirty="0"/>
          </a:p>
        </p:txBody>
      </p:sp>
    </p:spTree>
    <p:extLst>
      <p:ext uri="{BB962C8B-B14F-4D97-AF65-F5344CB8AC3E}">
        <p14:creationId xmlns:p14="http://schemas.microsoft.com/office/powerpoint/2010/main" val="262401666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533107" y="1708883"/>
            <a:ext cx="4746024" cy="5047536"/>
          </a:xfrm>
          <a:prstGeom prst="rect">
            <a:avLst/>
          </a:prstGeom>
          <a:noFill/>
        </p:spPr>
        <p:txBody>
          <a:bodyPr wrap="square" rtlCol="0">
            <a:spAutoFit/>
          </a:bodyPr>
          <a:lstStyle/>
          <a:p>
            <a:pPr lvl="1"/>
            <a:r>
              <a:rPr lang="en-US" sz="1600" i="1" dirty="0">
                <a:solidFill>
                  <a:schemeClr val="bg1">
                    <a:lumMod val="50000"/>
                  </a:schemeClr>
                </a:solidFill>
              </a:rPr>
              <a:t>Invocation of a stubbed subprogram (if any)</a:t>
            </a:r>
          </a:p>
          <a:p>
            <a:pPr lvl="1"/>
            <a:r>
              <a:rPr lang="en-US" sz="1600" dirty="0"/>
              <a:t>Timer Stop</a:t>
            </a:r>
          </a:p>
          <a:p>
            <a:pPr lvl="1"/>
            <a:r>
              <a:rPr lang="en-US" sz="1600" dirty="0"/>
              <a:t>Configure Stubs User Code (Beginning of Stub)*</a:t>
            </a:r>
          </a:p>
          <a:p>
            <a:pPr lvl="1"/>
            <a:r>
              <a:rPr lang="en-US" sz="1600" dirty="0"/>
              <a:t>(E)Stub Entry User Code</a:t>
            </a:r>
          </a:p>
          <a:p>
            <a:pPr lvl="1"/>
            <a:r>
              <a:rPr lang="en-US" sz="1600" dirty="0"/>
              <a:t>(P)Expected User Code for Stub*</a:t>
            </a:r>
          </a:p>
          <a:p>
            <a:pPr lvl="1"/>
            <a:r>
              <a:rPr lang="en-US" sz="1600" dirty="0"/>
              <a:t>(E)Stub Processing</a:t>
            </a:r>
          </a:p>
          <a:p>
            <a:pPr lvl="1"/>
            <a:r>
              <a:rPr lang="en-US" sz="1600" dirty="0"/>
              <a:t>(P)Input User Code for Stub*</a:t>
            </a:r>
          </a:p>
          <a:p>
            <a:pPr lvl="1"/>
            <a:r>
              <a:rPr lang="en-US" sz="1600" dirty="0"/>
              <a:t>(E)Stub Exit User Code</a:t>
            </a:r>
          </a:p>
          <a:p>
            <a:pPr lvl="1"/>
            <a:r>
              <a:rPr lang="en-US" sz="1600" dirty="0"/>
              <a:t>Configure Stubs User Code (End of Stub)*</a:t>
            </a:r>
          </a:p>
          <a:p>
            <a:pPr lvl="1"/>
            <a:r>
              <a:rPr lang="en-US" sz="1600" dirty="0"/>
              <a:t>Timer Start</a:t>
            </a:r>
          </a:p>
          <a:p>
            <a:pPr lvl="1"/>
            <a:r>
              <a:rPr lang="en-US" sz="1600" i="1" dirty="0">
                <a:solidFill>
                  <a:schemeClr val="bg1">
                    <a:lumMod val="50000"/>
                  </a:schemeClr>
                </a:solidFill>
              </a:rPr>
              <a:t>Return from stubbed subprogram</a:t>
            </a:r>
            <a:endParaRPr lang="en-US" sz="1400" i="1" dirty="0">
              <a:solidFill>
                <a:schemeClr val="bg1">
                  <a:lumMod val="50000"/>
                </a:schemeClr>
              </a:solidFill>
            </a:endParaRPr>
          </a:p>
          <a:p>
            <a:endParaRPr lang="en-US" sz="1200" dirty="0"/>
          </a:p>
        </p:txBody>
      </p:sp>
      <p:sp>
        <p:nvSpPr>
          <p:cNvPr id="3" name="Content Placeholder 2"/>
          <p:cNvSpPr>
            <a:spLocks noGrp="1"/>
          </p:cNvSpPr>
          <p:nvPr>
            <p:ph sz="quarter" idx="13"/>
          </p:nvPr>
        </p:nvSpPr>
        <p:spPr/>
        <p:txBody>
          <a:bodyPr/>
          <a:lstStyle/>
          <a:p>
            <a:r>
              <a:rPr lang="en-US" dirty="0"/>
              <a:t>(E)Harness Initialization </a:t>
            </a:r>
          </a:p>
          <a:p>
            <a:r>
              <a:rPr lang="en-US" dirty="0"/>
              <a:t>(E)Test Case Initialization</a:t>
            </a:r>
          </a:p>
          <a:p>
            <a:r>
              <a:rPr lang="en-US" dirty="0"/>
              <a:t>(T)Input User Code* </a:t>
            </a:r>
          </a:p>
          <a:p>
            <a:r>
              <a:rPr lang="en-US" dirty="0"/>
              <a:t>(P)Input User Code*</a:t>
            </a:r>
          </a:p>
          <a:p>
            <a:r>
              <a:rPr lang="en-US" dirty="0"/>
              <a:t>Timer Start</a:t>
            </a:r>
          </a:p>
          <a:p>
            <a:r>
              <a:rPr lang="en-US" dirty="0"/>
              <a:t>Invocation of a Unit Under Test </a:t>
            </a:r>
          </a:p>
          <a:p>
            <a:r>
              <a:rPr lang="en-US" dirty="0"/>
              <a:t>Timer Stop</a:t>
            </a:r>
          </a:p>
          <a:p>
            <a:r>
              <a:rPr lang="en-US" dirty="0"/>
              <a:t>(E) Test Case Termination</a:t>
            </a:r>
          </a:p>
          <a:p>
            <a:r>
              <a:rPr lang="en-US" dirty="0"/>
              <a:t>(P)Expected User Code*</a:t>
            </a:r>
          </a:p>
          <a:p>
            <a:r>
              <a:rPr lang="en-US" dirty="0"/>
              <a:t>(T)Expected User Code*</a:t>
            </a:r>
          </a:p>
          <a:p>
            <a:r>
              <a:rPr lang="en-US" dirty="0"/>
              <a:t>(E)Harness Termination</a:t>
            </a:r>
          </a:p>
        </p:txBody>
      </p:sp>
      <p:sp>
        <p:nvSpPr>
          <p:cNvPr id="11" name="Textplatzhalter 10">
            <a:extLst>
              <a:ext uri="{FF2B5EF4-FFF2-40B4-BE49-F238E27FC236}">
                <a16:creationId xmlns:a16="http://schemas.microsoft.com/office/drawing/2014/main" id="{A5B0EB3F-7074-4BD3-B218-8B793882FB81}"/>
              </a:ext>
            </a:extLst>
          </p:cNvPr>
          <p:cNvSpPr>
            <a:spLocks noGrp="1"/>
          </p:cNvSpPr>
          <p:nvPr>
            <p:ph type="body" sz="quarter" idx="12"/>
          </p:nvPr>
        </p:nvSpPr>
        <p:spPr/>
        <p:txBody>
          <a:bodyPr/>
          <a:lstStyle/>
          <a:p>
            <a:r>
              <a:rPr lang="en-US" dirty="0"/>
              <a:t>User Code Order of Execution</a:t>
            </a:r>
          </a:p>
        </p:txBody>
      </p:sp>
      <p:sp>
        <p:nvSpPr>
          <p:cNvPr id="2" name="Title 1"/>
          <p:cNvSpPr>
            <a:spLocks noGrp="1"/>
          </p:cNvSpPr>
          <p:nvPr>
            <p:ph type="title"/>
          </p:nvPr>
        </p:nvSpPr>
        <p:spPr/>
        <p:txBody>
          <a:bodyPr/>
          <a:lstStyle/>
          <a:p>
            <a:r>
              <a:rPr lang="en-US"/>
              <a:t>Lecture:  Environment User Code</a:t>
            </a:r>
            <a:endParaRPr lang="en-US" dirty="0"/>
          </a:p>
        </p:txBody>
      </p:sp>
      <p:sp>
        <p:nvSpPr>
          <p:cNvPr id="4" name="Right Brace 3"/>
          <p:cNvSpPr/>
          <p:nvPr/>
        </p:nvSpPr>
        <p:spPr>
          <a:xfrm flipH="1">
            <a:off x="5527392" y="1636096"/>
            <a:ext cx="280977" cy="30582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p:cNvSpPr txBox="1"/>
          <p:nvPr/>
        </p:nvSpPr>
        <p:spPr>
          <a:xfrm>
            <a:off x="7757159" y="5768459"/>
            <a:ext cx="3098412" cy="369332"/>
          </a:xfrm>
          <a:prstGeom prst="rect">
            <a:avLst/>
          </a:prstGeom>
          <a:noFill/>
        </p:spPr>
        <p:txBody>
          <a:bodyPr wrap="none" rtlCol="0">
            <a:spAutoFit/>
          </a:bodyPr>
          <a:lstStyle/>
          <a:p>
            <a:r>
              <a:rPr lang="en-US" dirty="0"/>
              <a:t>* Covered in this module</a:t>
            </a:r>
          </a:p>
        </p:txBody>
      </p:sp>
      <p:sp>
        <p:nvSpPr>
          <p:cNvPr id="8" name="TextBox 7"/>
          <p:cNvSpPr txBox="1"/>
          <p:nvPr/>
        </p:nvSpPr>
        <p:spPr>
          <a:xfrm>
            <a:off x="1974883" y="5229850"/>
            <a:ext cx="3373829" cy="1077218"/>
          </a:xfrm>
          <a:prstGeom prst="rect">
            <a:avLst/>
          </a:prstGeom>
          <a:noFill/>
          <a:ln>
            <a:solidFill>
              <a:srgbClr val="000000"/>
            </a:solidFill>
          </a:ln>
        </p:spPr>
        <p:txBody>
          <a:bodyPr wrap="square" rtlCol="0">
            <a:spAutoFit/>
          </a:bodyPr>
          <a:lstStyle/>
          <a:p>
            <a:r>
              <a:rPr lang="en-US" sz="1600" dirty="0"/>
              <a:t>(E) = Environment User Code</a:t>
            </a:r>
          </a:p>
          <a:p>
            <a:r>
              <a:rPr lang="en-US" sz="1600" dirty="0"/>
              <a:t>(T) = Test Case User Code</a:t>
            </a:r>
          </a:p>
          <a:p>
            <a:r>
              <a:rPr lang="en-US" sz="1600" dirty="0"/>
              <a:t>(P) = Parameter User Code</a:t>
            </a:r>
          </a:p>
        </p:txBody>
      </p:sp>
    </p:spTree>
    <p:extLst>
      <p:ext uri="{BB962C8B-B14F-4D97-AF65-F5344CB8AC3E}">
        <p14:creationId xmlns:p14="http://schemas.microsoft.com/office/powerpoint/2010/main" val="3019170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96A05F56-0745-4F10-B658-ECC1A1711EF1}"/>
              </a:ext>
            </a:extLst>
          </p:cNvPr>
          <p:cNvSpPr txBox="1">
            <a:spLocks noGrp="1"/>
          </p:cNvSpPr>
          <p:nvPr>
            <p:ph sz="quarter" idx="13"/>
          </p:nvPr>
        </p:nvSpPr>
        <p:spPr>
          <a:prstGeom prst="rect">
            <a:avLst/>
          </a:prstGeom>
          <a:noFill/>
        </p:spPr>
        <p:txBody>
          <a:bodyPr wrap="square" lIns="0" tIns="0" rIns="0" bIns="0" rtlCol="0">
            <a:noAutofit/>
          </a:bodyPr>
          <a:lstStyle/>
          <a:p>
            <a:pPr algn="l"/>
            <a:r>
              <a:rPr lang="en-US" dirty="0"/>
              <a:t> </a:t>
            </a:r>
            <a:endParaRPr lang="en-US" sz="1600" dirty="0"/>
          </a:p>
        </p:txBody>
      </p:sp>
      <p:sp>
        <p:nvSpPr>
          <p:cNvPr id="7" name="Textplatzhalter 6">
            <a:extLst>
              <a:ext uri="{FF2B5EF4-FFF2-40B4-BE49-F238E27FC236}">
                <a16:creationId xmlns:a16="http://schemas.microsoft.com/office/drawing/2014/main" id="{5A291494-FA66-4031-8E66-35E434B9D2C9}"/>
              </a:ext>
            </a:extLst>
          </p:cNvPr>
          <p:cNvSpPr>
            <a:spLocks noGrp="1"/>
          </p:cNvSpPr>
          <p:nvPr>
            <p:ph type="body" sz="quarter" idx="12"/>
          </p:nvPr>
        </p:nvSpPr>
        <p:spPr/>
        <p:txBody>
          <a:bodyPr/>
          <a:lstStyle/>
          <a:p>
            <a:r>
              <a:rPr lang="en-US" dirty="0"/>
              <a:t>Unit Test Interfaces</a:t>
            </a:r>
          </a:p>
        </p:txBody>
      </p:sp>
      <p:sp>
        <p:nvSpPr>
          <p:cNvPr id="3" name="Title 2"/>
          <p:cNvSpPr>
            <a:spLocks noGrp="1"/>
          </p:cNvSpPr>
          <p:nvPr>
            <p:ph type="title"/>
          </p:nvPr>
        </p:nvSpPr>
        <p:spPr/>
        <p:txBody>
          <a:bodyPr/>
          <a:lstStyle/>
          <a:p>
            <a:r>
              <a:rPr lang="en-US"/>
              <a:t>Unit Testing Overview</a:t>
            </a:r>
            <a:endParaRPr lang="en-US" dirty="0"/>
          </a:p>
        </p:txBody>
      </p:sp>
      <p:sp>
        <p:nvSpPr>
          <p:cNvPr id="4" name="Oval 3">
            <a:extLst>
              <a:ext uri="{FF2B5EF4-FFF2-40B4-BE49-F238E27FC236}">
                <a16:creationId xmlns:a16="http://schemas.microsoft.com/office/drawing/2014/main" id="{71D34072-2F27-42E7-A873-38D022C48A3F}"/>
              </a:ext>
            </a:extLst>
          </p:cNvPr>
          <p:cNvSpPr/>
          <p:nvPr/>
        </p:nvSpPr>
        <p:spPr>
          <a:xfrm>
            <a:off x="4254759" y="2034073"/>
            <a:ext cx="3135086" cy="3116426"/>
          </a:xfrm>
          <a:prstGeom prst="ellipse">
            <a:avLst/>
          </a:prstGeom>
          <a:solidFill>
            <a:srgbClr val="028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B70032"/>
                </a:solidFill>
              </a:rPr>
              <a:t>Method1()</a:t>
            </a:r>
          </a:p>
          <a:p>
            <a:pPr algn="ctr"/>
            <a:endParaRPr lang="en-US" dirty="0">
              <a:solidFill>
                <a:srgbClr val="B70032"/>
              </a:solidFill>
            </a:endParaRPr>
          </a:p>
          <a:p>
            <a:pPr algn="ctr"/>
            <a:r>
              <a:rPr lang="en-US" dirty="0">
                <a:solidFill>
                  <a:srgbClr val="B70032"/>
                </a:solidFill>
              </a:rPr>
              <a:t>Method2()</a:t>
            </a:r>
          </a:p>
          <a:p>
            <a:pPr algn="ctr"/>
            <a:endParaRPr lang="en-US" dirty="0">
              <a:solidFill>
                <a:srgbClr val="B70032"/>
              </a:solidFill>
            </a:endParaRPr>
          </a:p>
          <a:p>
            <a:pPr algn="ctr"/>
            <a:r>
              <a:rPr lang="en-US" dirty="0">
                <a:solidFill>
                  <a:srgbClr val="B70032"/>
                </a:solidFill>
              </a:rPr>
              <a:t>Method3()</a:t>
            </a:r>
          </a:p>
        </p:txBody>
      </p:sp>
      <p:sp>
        <p:nvSpPr>
          <p:cNvPr id="5" name="Oval 4">
            <a:extLst>
              <a:ext uri="{FF2B5EF4-FFF2-40B4-BE49-F238E27FC236}">
                <a16:creationId xmlns:a16="http://schemas.microsoft.com/office/drawing/2014/main" id="{1FDCA3F5-C605-4EE7-B724-EF8BC949763F}"/>
              </a:ext>
            </a:extLst>
          </p:cNvPr>
          <p:cNvSpPr/>
          <p:nvPr/>
        </p:nvSpPr>
        <p:spPr>
          <a:xfrm>
            <a:off x="1026366" y="3265714"/>
            <a:ext cx="1418253" cy="765110"/>
          </a:xfrm>
          <a:prstGeom prst="ellipse">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main()</a:t>
            </a:r>
          </a:p>
        </p:txBody>
      </p:sp>
      <p:cxnSp>
        <p:nvCxnSpPr>
          <p:cNvPr id="8" name="Straight Arrow Connector 7">
            <a:extLst>
              <a:ext uri="{FF2B5EF4-FFF2-40B4-BE49-F238E27FC236}">
                <a16:creationId xmlns:a16="http://schemas.microsoft.com/office/drawing/2014/main" id="{B54F0EA5-BCE7-46CF-939A-264CF0DF6185}"/>
              </a:ext>
            </a:extLst>
          </p:cNvPr>
          <p:cNvCxnSpPr>
            <a:cxnSpLocks/>
          </p:cNvCxnSpPr>
          <p:nvPr/>
        </p:nvCxnSpPr>
        <p:spPr>
          <a:xfrm>
            <a:off x="2444619" y="3470139"/>
            <a:ext cx="1810140" cy="0"/>
          </a:xfrm>
          <a:prstGeom prst="straightConnector1">
            <a:avLst/>
          </a:prstGeom>
          <a:ln w="698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AF5AE6E-C8AF-47DC-8990-852D3A79EF3F}"/>
              </a:ext>
            </a:extLst>
          </p:cNvPr>
          <p:cNvCxnSpPr>
            <a:cxnSpLocks/>
          </p:cNvCxnSpPr>
          <p:nvPr/>
        </p:nvCxnSpPr>
        <p:spPr>
          <a:xfrm flipH="1">
            <a:off x="2370399" y="3870000"/>
            <a:ext cx="1884360" cy="0"/>
          </a:xfrm>
          <a:prstGeom prst="straightConnector1">
            <a:avLst/>
          </a:prstGeom>
          <a:ln w="698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6F1936-3B9D-409F-8745-28D222ECEDA4}"/>
              </a:ext>
            </a:extLst>
          </p:cNvPr>
          <p:cNvSpPr txBox="1"/>
          <p:nvPr/>
        </p:nvSpPr>
        <p:spPr>
          <a:xfrm>
            <a:off x="2444619" y="3082514"/>
            <a:ext cx="1810140" cy="234625"/>
          </a:xfrm>
          <a:prstGeom prst="rect">
            <a:avLst/>
          </a:prstGeom>
          <a:noFill/>
        </p:spPr>
        <p:txBody>
          <a:bodyPr wrap="square" lIns="0" tIns="0" rIns="0" bIns="0" rtlCol="0">
            <a:noAutofit/>
          </a:bodyPr>
          <a:lstStyle/>
          <a:p>
            <a:pPr algn="l"/>
            <a:r>
              <a:rPr lang="en-US" sz="1600" dirty="0"/>
              <a:t>Input/Stimulus</a:t>
            </a:r>
          </a:p>
        </p:txBody>
      </p:sp>
      <p:sp>
        <p:nvSpPr>
          <p:cNvPr id="20" name="TextBox 19">
            <a:extLst>
              <a:ext uri="{FF2B5EF4-FFF2-40B4-BE49-F238E27FC236}">
                <a16:creationId xmlns:a16="http://schemas.microsoft.com/office/drawing/2014/main" id="{D78F330D-27BF-49B3-84EA-B828AC0FE9AC}"/>
              </a:ext>
            </a:extLst>
          </p:cNvPr>
          <p:cNvSpPr txBox="1"/>
          <p:nvPr/>
        </p:nvSpPr>
        <p:spPr>
          <a:xfrm>
            <a:off x="2800002" y="3943751"/>
            <a:ext cx="1137911" cy="234625"/>
          </a:xfrm>
          <a:prstGeom prst="rect">
            <a:avLst/>
          </a:prstGeom>
          <a:noFill/>
        </p:spPr>
        <p:txBody>
          <a:bodyPr wrap="square" lIns="0" tIns="0" rIns="0" bIns="0" rtlCol="0">
            <a:noAutofit/>
          </a:bodyPr>
          <a:lstStyle/>
          <a:p>
            <a:pPr algn="l"/>
            <a:r>
              <a:rPr lang="en-US" sz="1600" dirty="0" err="1"/>
              <a:t>Expecteds</a:t>
            </a:r>
            <a:endParaRPr lang="en-US" sz="1600" dirty="0"/>
          </a:p>
        </p:txBody>
      </p:sp>
      <p:sp>
        <p:nvSpPr>
          <p:cNvPr id="21" name="Oval 20">
            <a:extLst>
              <a:ext uri="{FF2B5EF4-FFF2-40B4-BE49-F238E27FC236}">
                <a16:creationId xmlns:a16="http://schemas.microsoft.com/office/drawing/2014/main" id="{C9AB4559-4E1E-4612-85BB-40D7E50733A7}"/>
              </a:ext>
            </a:extLst>
          </p:cNvPr>
          <p:cNvSpPr/>
          <p:nvPr/>
        </p:nvSpPr>
        <p:spPr>
          <a:xfrm>
            <a:off x="9106678" y="3265714"/>
            <a:ext cx="1418253" cy="765110"/>
          </a:xfrm>
          <a:prstGeom prst="ellipse">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stub()</a:t>
            </a:r>
          </a:p>
        </p:txBody>
      </p:sp>
      <p:cxnSp>
        <p:nvCxnSpPr>
          <p:cNvPr id="22" name="Straight Arrow Connector 21">
            <a:extLst>
              <a:ext uri="{FF2B5EF4-FFF2-40B4-BE49-F238E27FC236}">
                <a16:creationId xmlns:a16="http://schemas.microsoft.com/office/drawing/2014/main" id="{D480330F-BECE-42ED-8681-79530ABF3DD3}"/>
              </a:ext>
            </a:extLst>
          </p:cNvPr>
          <p:cNvCxnSpPr>
            <a:cxnSpLocks/>
          </p:cNvCxnSpPr>
          <p:nvPr/>
        </p:nvCxnSpPr>
        <p:spPr>
          <a:xfrm>
            <a:off x="7389845" y="3506613"/>
            <a:ext cx="1810140" cy="0"/>
          </a:xfrm>
          <a:prstGeom prst="straightConnector1">
            <a:avLst/>
          </a:prstGeom>
          <a:ln w="698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90778E0-BB9C-401A-BD6B-6731EB0872D8}"/>
              </a:ext>
            </a:extLst>
          </p:cNvPr>
          <p:cNvCxnSpPr>
            <a:cxnSpLocks/>
          </p:cNvCxnSpPr>
          <p:nvPr/>
        </p:nvCxnSpPr>
        <p:spPr>
          <a:xfrm flipH="1">
            <a:off x="7389845" y="3870000"/>
            <a:ext cx="1777440" cy="0"/>
          </a:xfrm>
          <a:prstGeom prst="straightConnector1">
            <a:avLst/>
          </a:prstGeom>
          <a:ln w="698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506D7D8-331B-4FE4-9697-90F787641D60}"/>
              </a:ext>
            </a:extLst>
          </p:cNvPr>
          <p:cNvSpPr txBox="1"/>
          <p:nvPr/>
        </p:nvSpPr>
        <p:spPr>
          <a:xfrm>
            <a:off x="7520684" y="3959663"/>
            <a:ext cx="1810140" cy="234625"/>
          </a:xfrm>
          <a:prstGeom prst="rect">
            <a:avLst/>
          </a:prstGeom>
          <a:noFill/>
        </p:spPr>
        <p:txBody>
          <a:bodyPr wrap="square" lIns="0" tIns="0" rIns="0" bIns="0" rtlCol="0">
            <a:noAutofit/>
          </a:bodyPr>
          <a:lstStyle/>
          <a:p>
            <a:pPr algn="l"/>
            <a:r>
              <a:rPr lang="en-US" sz="1600" dirty="0"/>
              <a:t>Input/Stimulus</a:t>
            </a:r>
          </a:p>
        </p:txBody>
      </p:sp>
      <p:sp>
        <p:nvSpPr>
          <p:cNvPr id="26" name="TextBox 25">
            <a:extLst>
              <a:ext uri="{FF2B5EF4-FFF2-40B4-BE49-F238E27FC236}">
                <a16:creationId xmlns:a16="http://schemas.microsoft.com/office/drawing/2014/main" id="{1300AE78-AF22-4CBB-BB9D-799D9FB5F630}"/>
              </a:ext>
            </a:extLst>
          </p:cNvPr>
          <p:cNvSpPr txBox="1"/>
          <p:nvPr/>
        </p:nvSpPr>
        <p:spPr>
          <a:xfrm>
            <a:off x="7657011" y="3115774"/>
            <a:ext cx="1137911" cy="234625"/>
          </a:xfrm>
          <a:prstGeom prst="rect">
            <a:avLst/>
          </a:prstGeom>
          <a:noFill/>
        </p:spPr>
        <p:txBody>
          <a:bodyPr wrap="square" lIns="0" tIns="0" rIns="0" bIns="0" rtlCol="0">
            <a:noAutofit/>
          </a:bodyPr>
          <a:lstStyle/>
          <a:p>
            <a:pPr algn="l"/>
            <a:r>
              <a:rPr lang="en-US" sz="1600" dirty="0" err="1"/>
              <a:t>Expecteds</a:t>
            </a:r>
            <a:endParaRPr lang="en-US" sz="1600" dirty="0"/>
          </a:p>
        </p:txBody>
      </p:sp>
      <p:sp>
        <p:nvSpPr>
          <p:cNvPr id="27" name="TextBox 26">
            <a:extLst>
              <a:ext uri="{FF2B5EF4-FFF2-40B4-BE49-F238E27FC236}">
                <a16:creationId xmlns:a16="http://schemas.microsoft.com/office/drawing/2014/main" id="{85C9D872-643B-4132-BA0E-C45D970A56AD}"/>
              </a:ext>
            </a:extLst>
          </p:cNvPr>
          <p:cNvSpPr txBox="1"/>
          <p:nvPr/>
        </p:nvSpPr>
        <p:spPr>
          <a:xfrm>
            <a:off x="5393517" y="1543978"/>
            <a:ext cx="1417830" cy="490095"/>
          </a:xfrm>
          <a:prstGeom prst="rect">
            <a:avLst/>
          </a:prstGeom>
          <a:noFill/>
        </p:spPr>
        <p:txBody>
          <a:bodyPr wrap="square" lIns="0" tIns="0" rIns="0" bIns="0" rtlCol="0">
            <a:noAutofit/>
          </a:bodyPr>
          <a:lstStyle/>
          <a:p>
            <a:pPr algn="l"/>
            <a:r>
              <a:rPr lang="en-US" sz="2000" dirty="0"/>
              <a:t>UUT.cpp</a:t>
            </a:r>
          </a:p>
        </p:txBody>
      </p:sp>
      <p:sp>
        <p:nvSpPr>
          <p:cNvPr id="28" name="Rectangle: Rounded Corners 27">
            <a:extLst>
              <a:ext uri="{FF2B5EF4-FFF2-40B4-BE49-F238E27FC236}">
                <a16:creationId xmlns:a16="http://schemas.microsoft.com/office/drawing/2014/main" id="{A4F7EDE3-13F8-4B9F-805F-3217BB0CBA58}"/>
              </a:ext>
            </a:extLst>
          </p:cNvPr>
          <p:cNvSpPr/>
          <p:nvPr/>
        </p:nvSpPr>
        <p:spPr>
          <a:xfrm>
            <a:off x="4702628" y="5711073"/>
            <a:ext cx="2108719" cy="788327"/>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Global/ Persistent Data</a:t>
            </a:r>
          </a:p>
        </p:txBody>
      </p:sp>
      <p:cxnSp>
        <p:nvCxnSpPr>
          <p:cNvPr id="29" name="Straight Arrow Connector 28">
            <a:extLst>
              <a:ext uri="{FF2B5EF4-FFF2-40B4-BE49-F238E27FC236}">
                <a16:creationId xmlns:a16="http://schemas.microsoft.com/office/drawing/2014/main" id="{580E68C2-0D31-421C-9829-9CF648E30590}"/>
              </a:ext>
            </a:extLst>
          </p:cNvPr>
          <p:cNvCxnSpPr>
            <a:cxnSpLocks/>
          </p:cNvCxnSpPr>
          <p:nvPr/>
        </p:nvCxnSpPr>
        <p:spPr>
          <a:xfrm>
            <a:off x="5653925" y="5152760"/>
            <a:ext cx="0" cy="558313"/>
          </a:xfrm>
          <a:prstGeom prst="straightConnector1">
            <a:avLst/>
          </a:prstGeom>
          <a:ln w="698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23D0EBF-F53E-4C70-9530-88837BB2665E}"/>
              </a:ext>
            </a:extLst>
          </p:cNvPr>
          <p:cNvCxnSpPr>
            <a:cxnSpLocks/>
          </p:cNvCxnSpPr>
          <p:nvPr/>
        </p:nvCxnSpPr>
        <p:spPr>
          <a:xfrm flipV="1">
            <a:off x="5970772" y="5150499"/>
            <a:ext cx="0" cy="560574"/>
          </a:xfrm>
          <a:prstGeom prst="straightConnector1">
            <a:avLst/>
          </a:prstGeom>
          <a:ln w="698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585A78C-02A4-4D9B-B3FB-A26F5F63760F}"/>
              </a:ext>
            </a:extLst>
          </p:cNvPr>
          <p:cNvSpPr txBox="1"/>
          <p:nvPr/>
        </p:nvSpPr>
        <p:spPr>
          <a:xfrm>
            <a:off x="7950105" y="1437936"/>
            <a:ext cx="2948050" cy="462344"/>
          </a:xfrm>
          <a:prstGeom prst="rect">
            <a:avLst/>
          </a:prstGeom>
          <a:noFill/>
        </p:spPr>
        <p:txBody>
          <a:bodyPr wrap="square" lIns="0" tIns="0" rIns="0" bIns="0" rtlCol="0">
            <a:noAutofit/>
          </a:bodyPr>
          <a:lstStyle/>
          <a:p>
            <a:pPr algn="l"/>
            <a:r>
              <a:rPr lang="en-US" b="1" i="1" dirty="0"/>
              <a:t>Event:  </a:t>
            </a:r>
            <a:r>
              <a:rPr lang="en-US" sz="1600" dirty="0"/>
              <a:t>Transition between Test Driver &amp; UUT</a:t>
            </a:r>
            <a:endParaRPr lang="en-US" sz="2000" dirty="0"/>
          </a:p>
        </p:txBody>
      </p:sp>
      <p:sp>
        <p:nvSpPr>
          <p:cNvPr id="39" name="Oval 38">
            <a:extLst>
              <a:ext uri="{FF2B5EF4-FFF2-40B4-BE49-F238E27FC236}">
                <a16:creationId xmlns:a16="http://schemas.microsoft.com/office/drawing/2014/main" id="{0088B95F-3320-4356-B589-98F5BA2437A1}"/>
              </a:ext>
            </a:extLst>
          </p:cNvPr>
          <p:cNvSpPr/>
          <p:nvPr/>
        </p:nvSpPr>
        <p:spPr>
          <a:xfrm>
            <a:off x="8383301" y="5136631"/>
            <a:ext cx="2049624" cy="922022"/>
          </a:xfrm>
          <a:prstGeom prst="ellipse">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Stub of </a:t>
            </a:r>
            <a:r>
              <a:rPr lang="en-US" dirty="0" err="1"/>
              <a:t>MethodN</a:t>
            </a:r>
            <a:r>
              <a:rPr lang="en-US" dirty="0"/>
              <a:t>()</a:t>
            </a:r>
          </a:p>
        </p:txBody>
      </p:sp>
      <p:cxnSp>
        <p:nvCxnSpPr>
          <p:cNvPr id="40" name="Straight Arrow Connector 39">
            <a:extLst>
              <a:ext uri="{FF2B5EF4-FFF2-40B4-BE49-F238E27FC236}">
                <a16:creationId xmlns:a16="http://schemas.microsoft.com/office/drawing/2014/main" id="{E62FECF2-30C7-443F-BEC9-B4B5A70FD0FA}"/>
              </a:ext>
            </a:extLst>
          </p:cNvPr>
          <p:cNvCxnSpPr>
            <a:cxnSpLocks/>
          </p:cNvCxnSpPr>
          <p:nvPr/>
        </p:nvCxnSpPr>
        <p:spPr>
          <a:xfrm>
            <a:off x="7144789" y="4590001"/>
            <a:ext cx="1378883" cy="856439"/>
          </a:xfrm>
          <a:prstGeom prst="straightConnector1">
            <a:avLst/>
          </a:prstGeom>
          <a:ln w="6985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829E64F-C497-4758-9EEB-9DB720C28985}"/>
              </a:ext>
            </a:extLst>
          </p:cNvPr>
          <p:cNvCxnSpPr>
            <a:cxnSpLocks/>
            <a:stCxn id="39" idx="2"/>
            <a:endCxn id="4" idx="5"/>
          </p:cNvCxnSpPr>
          <p:nvPr/>
        </p:nvCxnSpPr>
        <p:spPr>
          <a:xfrm flipH="1" flipV="1">
            <a:off x="6930722" y="4694109"/>
            <a:ext cx="1452579" cy="903533"/>
          </a:xfrm>
          <a:prstGeom prst="straightConnector1">
            <a:avLst/>
          </a:prstGeom>
          <a:ln w="69850">
            <a:solidFill>
              <a:schemeClr val="tx1"/>
            </a:solidFill>
            <a:prstDash val="sysDot"/>
            <a:tailEnd type="stealth"/>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572EF19-2A47-4484-AEED-D2B56101841F}"/>
              </a:ext>
            </a:extLst>
          </p:cNvPr>
          <p:cNvSpPr txBox="1"/>
          <p:nvPr/>
        </p:nvSpPr>
        <p:spPr>
          <a:xfrm>
            <a:off x="7990283" y="4738584"/>
            <a:ext cx="1417830" cy="490095"/>
          </a:xfrm>
          <a:prstGeom prst="rect">
            <a:avLst/>
          </a:prstGeom>
          <a:noFill/>
        </p:spPr>
        <p:txBody>
          <a:bodyPr wrap="square" lIns="0" tIns="0" rIns="0" bIns="0" rtlCol="0">
            <a:noAutofit/>
          </a:bodyPr>
          <a:lstStyle/>
          <a:p>
            <a:pPr algn="l"/>
            <a:r>
              <a:rPr lang="en-US" sz="1600" dirty="0"/>
              <a:t>SBF</a:t>
            </a:r>
          </a:p>
        </p:txBody>
      </p:sp>
      <p:sp>
        <p:nvSpPr>
          <p:cNvPr id="55" name="TextBox 54">
            <a:extLst>
              <a:ext uri="{FF2B5EF4-FFF2-40B4-BE49-F238E27FC236}">
                <a16:creationId xmlns:a16="http://schemas.microsoft.com/office/drawing/2014/main" id="{80F5BE41-F9B6-4696-B80F-AAA6184DFAC3}"/>
              </a:ext>
            </a:extLst>
          </p:cNvPr>
          <p:cNvSpPr txBox="1"/>
          <p:nvPr/>
        </p:nvSpPr>
        <p:spPr>
          <a:xfrm>
            <a:off x="1160530" y="1459640"/>
            <a:ext cx="2948050" cy="574433"/>
          </a:xfrm>
          <a:prstGeom prst="rect">
            <a:avLst/>
          </a:prstGeom>
          <a:noFill/>
        </p:spPr>
        <p:txBody>
          <a:bodyPr wrap="square" lIns="0" tIns="0" rIns="0" bIns="0" rtlCol="0">
            <a:noAutofit/>
          </a:bodyPr>
          <a:lstStyle/>
          <a:p>
            <a:pPr algn="l"/>
            <a:r>
              <a:rPr lang="en-US" b="1" i="1" dirty="0"/>
              <a:t>Test Driver:  </a:t>
            </a:r>
            <a:r>
              <a:rPr lang="en-US" sz="1600" dirty="0"/>
              <a:t>Everything outside the blue</a:t>
            </a:r>
            <a:endParaRPr lang="en-US" sz="2000" dirty="0"/>
          </a:p>
        </p:txBody>
      </p:sp>
    </p:spTree>
    <p:extLst>
      <p:ext uri="{BB962C8B-B14F-4D97-AF65-F5344CB8AC3E}">
        <p14:creationId xmlns:p14="http://schemas.microsoft.com/office/powerpoint/2010/main" val="203073299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lstStyle/>
          <a:p>
            <a:pPr lvl="1"/>
            <a:r>
              <a:rPr lang="en-US" dirty="0"/>
              <a:t>User code in regression scripts</a:t>
            </a:r>
          </a:p>
          <a:p>
            <a:pPr lvl="2"/>
            <a:r>
              <a:rPr lang="en-US" dirty="0"/>
              <a:t>Environment Script:</a:t>
            </a:r>
          </a:p>
          <a:p>
            <a:pPr lvl="2">
              <a:buNone/>
            </a:pPr>
            <a:r>
              <a:rPr lang="en-US" dirty="0">
                <a:latin typeface="Courier"/>
              </a:rPr>
              <a:t>ENVIRO.UNIT_APPENDIX_USER_CODE:</a:t>
            </a:r>
          </a:p>
          <a:p>
            <a:pPr lvl="2">
              <a:buNone/>
            </a:pPr>
            <a:r>
              <a:rPr lang="en-US" dirty="0">
                <a:latin typeface="Courier"/>
              </a:rPr>
              <a:t>ENVIRO.UNIT_APPENDIX_USER_CODE_FILE:manager</a:t>
            </a:r>
          </a:p>
          <a:p>
            <a:pPr lvl="2">
              <a:buNone/>
            </a:pPr>
            <a:r>
              <a:rPr lang="en-US" dirty="0">
                <a:latin typeface="Courier"/>
              </a:rPr>
              <a:t>/* Add some code to the manager UUT */</a:t>
            </a:r>
          </a:p>
          <a:p>
            <a:pPr lvl="2">
              <a:buNone/>
            </a:pPr>
            <a:r>
              <a:rPr lang="en-US" dirty="0">
                <a:latin typeface="Courier"/>
              </a:rPr>
              <a:t>int a_needed_global = 0;</a:t>
            </a:r>
          </a:p>
          <a:p>
            <a:pPr lvl="2">
              <a:buNone/>
            </a:pPr>
            <a:r>
              <a:rPr lang="en-US" dirty="0">
                <a:latin typeface="Courier"/>
              </a:rPr>
              <a:t>ENVIRO.END_UNIT_APPENDIX_USER_CODE_FILE:</a:t>
            </a:r>
          </a:p>
          <a:p>
            <a:pPr lvl="2">
              <a:buNone/>
            </a:pPr>
            <a:r>
              <a:rPr lang="en-US" dirty="0">
                <a:latin typeface="Courier"/>
              </a:rPr>
              <a:t>ENVIRO.END_UNIT_APPENDIX_USER_CODE:</a:t>
            </a:r>
          </a:p>
          <a:p>
            <a:pPr lvl="2"/>
            <a:endParaRPr lang="en-US" dirty="0"/>
          </a:p>
          <a:p>
            <a:pPr lvl="2"/>
            <a:r>
              <a:rPr lang="en-US" dirty="0"/>
              <a:t>Test script:</a:t>
            </a:r>
          </a:p>
          <a:p>
            <a:pPr lvl="2">
              <a:buNone/>
            </a:pPr>
            <a:r>
              <a:rPr lang="en-US" dirty="0">
                <a:latin typeface="Courier"/>
              </a:rPr>
              <a:t>TEST.VALUE_USER_CODE:manager.Place_Order.Seat</a:t>
            </a:r>
          </a:p>
          <a:p>
            <a:pPr lvl="2">
              <a:buNone/>
            </a:pPr>
            <a:r>
              <a:rPr lang="en-US" dirty="0">
                <a:latin typeface="Courier"/>
              </a:rPr>
              <a:t>&lt;&lt;manager.Place_Order.Seat&gt;&gt; = ( ++VECTORCAST_INT1 );</a:t>
            </a:r>
          </a:p>
          <a:p>
            <a:pPr lvl="2">
              <a:buNone/>
            </a:pPr>
            <a:r>
              <a:rPr lang="en-US" dirty="0">
                <a:latin typeface="Courier"/>
              </a:rPr>
              <a:t>TEST.END_VALUE_USER_CODE:</a:t>
            </a:r>
          </a:p>
          <a:p>
            <a:pPr lvl="2">
              <a:buNone/>
            </a:pPr>
            <a:r>
              <a:rPr lang="en-US" dirty="0">
                <a:latin typeface="Courier"/>
              </a:rPr>
              <a:t>TEST.EXPECTED_USER_CODE:manager.Place_Order.Seat</a:t>
            </a:r>
          </a:p>
          <a:p>
            <a:pPr lvl="2">
              <a:buNone/>
            </a:pPr>
            <a:r>
              <a:rPr lang="en-US" dirty="0">
                <a:latin typeface="Courier"/>
              </a:rPr>
              <a:t>{{ &lt;&lt;manager.Place_Order.Seat&gt;&gt; == ( VECTORCAST_INT1 ) }}</a:t>
            </a:r>
          </a:p>
          <a:p>
            <a:pPr lvl="2">
              <a:buNone/>
            </a:pPr>
            <a:r>
              <a:rPr lang="en-US" dirty="0">
                <a:latin typeface="Courier"/>
              </a:rPr>
              <a:t>TEST.END_EXPECTED_USER_CODE:</a:t>
            </a:r>
          </a:p>
          <a:p>
            <a:pPr lvl="2"/>
            <a:endParaRPr lang="en-US" dirty="0"/>
          </a:p>
        </p:txBody>
      </p:sp>
      <p:sp>
        <p:nvSpPr>
          <p:cNvPr id="7" name="Textplatzhalter 6">
            <a:extLst>
              <a:ext uri="{FF2B5EF4-FFF2-40B4-BE49-F238E27FC236}">
                <a16:creationId xmlns:a16="http://schemas.microsoft.com/office/drawing/2014/main" id="{EB1F92F3-1852-449A-990B-DF9D5567A5C9}"/>
              </a:ext>
            </a:extLst>
          </p:cNvPr>
          <p:cNvSpPr>
            <a:spLocks noGrp="1"/>
          </p:cNvSpPr>
          <p:nvPr>
            <p:ph type="body" sz="quarter" idx="12"/>
          </p:nvPr>
        </p:nvSpPr>
        <p:spPr/>
        <p:txBody>
          <a:bodyPr/>
          <a:lstStyle/>
          <a:p>
            <a:r>
              <a:rPr lang="en-US" dirty="0"/>
              <a:t>User Code Script Syntax</a:t>
            </a:r>
          </a:p>
        </p:txBody>
      </p:sp>
      <p:sp>
        <p:nvSpPr>
          <p:cNvPr id="5" name="Title 4"/>
          <p:cNvSpPr>
            <a:spLocks noGrp="1"/>
          </p:cNvSpPr>
          <p:nvPr>
            <p:ph type="title"/>
          </p:nvPr>
        </p:nvSpPr>
        <p:spPr/>
        <p:txBody>
          <a:bodyPr/>
          <a:lstStyle/>
          <a:p>
            <a:r>
              <a:rPr lang="en-US"/>
              <a:t>Lecture:  Environment User Code</a:t>
            </a:r>
            <a:endParaRPr lang="en-US" dirty="0"/>
          </a:p>
        </p:txBody>
      </p:sp>
    </p:spTree>
    <p:extLst>
      <p:ext uri="{BB962C8B-B14F-4D97-AF65-F5344CB8AC3E}">
        <p14:creationId xmlns:p14="http://schemas.microsoft.com/office/powerpoint/2010/main" val="418265092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hlinkClick r:id="" action="ppaction://customshow?id=33&amp;return=true"/>
              </a:rPr>
              <a:t>Link to Lab:  Environment User Code</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D457882D-B534-41B1-BAD2-222469CF5DAC}"/>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AB1A84F-9FB4-4D1A-898B-37D2D7C06F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36108891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48CC786-6AC8-4397-A76A-098F2EBB0DF7}"/>
              </a:ext>
            </a:extLst>
          </p:cNvPr>
          <p:cNvSpPr>
            <a:spLocks noGrp="1"/>
          </p:cNvSpPr>
          <p:nvPr>
            <p:ph type="body" sz="quarter" idx="12"/>
          </p:nvPr>
        </p:nvSpPr>
        <p:spPr/>
        <p:txBody>
          <a:bodyPr/>
          <a:lstStyle/>
          <a:p>
            <a:r>
              <a:rPr lang="en-US" dirty="0"/>
              <a:t>What type of User Code requires a rebuild?</a:t>
            </a:r>
          </a:p>
        </p:txBody>
      </p:sp>
      <p:sp>
        <p:nvSpPr>
          <p:cNvPr id="4" name="Title 3"/>
          <p:cNvSpPr>
            <a:spLocks noGrp="1"/>
          </p:cNvSpPr>
          <p:nvPr>
            <p:ph type="title"/>
          </p:nvPr>
        </p:nvSpPr>
        <p:spPr/>
        <p:txBody>
          <a:bodyPr/>
          <a:lstStyle/>
          <a:p>
            <a:r>
              <a:rPr lang="en-US"/>
              <a:t>Lecture:  Environment User Code</a:t>
            </a:r>
            <a:endParaRPr lang="en-US" dirty="0"/>
          </a:p>
        </p:txBody>
      </p:sp>
      <p:sp>
        <p:nvSpPr>
          <p:cNvPr id="5" name="Action Button: Custom 4">
            <a:hlinkClick r:id="" action="ppaction://macro?name=Wrong" highlightClick="1"/>
          </p:cNvPr>
          <p:cNvSpPr/>
          <p:nvPr/>
        </p:nvSpPr>
        <p:spPr>
          <a:xfrm>
            <a:off x="2543176" y="16144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Wrong" highlightClick="1"/>
          </p:cNvPr>
          <p:cNvSpPr/>
          <p:nvPr/>
        </p:nvSpPr>
        <p:spPr>
          <a:xfrm>
            <a:off x="2543176" y="2405064"/>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10" name="TextBox 9"/>
          <p:cNvSpPr txBox="1"/>
          <p:nvPr/>
        </p:nvSpPr>
        <p:spPr>
          <a:xfrm>
            <a:off x="3543298" y="1659266"/>
            <a:ext cx="5295902" cy="461665"/>
          </a:xfrm>
          <a:prstGeom prst="rect">
            <a:avLst/>
          </a:prstGeom>
          <a:noFill/>
        </p:spPr>
        <p:txBody>
          <a:bodyPr wrap="square" rtlCol="0">
            <a:spAutoFit/>
          </a:bodyPr>
          <a:lstStyle/>
          <a:p>
            <a:r>
              <a:rPr lang="en-US" sz="2400" dirty="0"/>
              <a:t>Parameter User Code</a:t>
            </a:r>
          </a:p>
        </p:txBody>
      </p:sp>
      <p:sp>
        <p:nvSpPr>
          <p:cNvPr id="11" name="TextBox 10"/>
          <p:cNvSpPr txBox="1"/>
          <p:nvPr/>
        </p:nvSpPr>
        <p:spPr>
          <a:xfrm>
            <a:off x="3543298" y="2484766"/>
            <a:ext cx="6572252" cy="461665"/>
          </a:xfrm>
          <a:prstGeom prst="rect">
            <a:avLst/>
          </a:prstGeom>
          <a:noFill/>
        </p:spPr>
        <p:txBody>
          <a:bodyPr wrap="square" rtlCol="0">
            <a:spAutoFit/>
          </a:bodyPr>
          <a:lstStyle/>
          <a:p>
            <a:r>
              <a:rPr lang="en-US" sz="2400" dirty="0"/>
              <a:t>Environment User Code</a:t>
            </a:r>
          </a:p>
        </p:txBody>
      </p:sp>
      <p:sp>
        <p:nvSpPr>
          <p:cNvPr id="12" name="TextBox 11"/>
          <p:cNvSpPr txBox="1"/>
          <p:nvPr/>
        </p:nvSpPr>
        <p:spPr>
          <a:xfrm>
            <a:off x="3543301" y="3310266"/>
            <a:ext cx="6115051" cy="461665"/>
          </a:xfrm>
          <a:prstGeom prst="rect">
            <a:avLst/>
          </a:prstGeom>
          <a:noFill/>
        </p:spPr>
        <p:txBody>
          <a:bodyPr wrap="square" rtlCol="0">
            <a:spAutoFit/>
          </a:bodyPr>
          <a:lstStyle/>
          <a:p>
            <a:r>
              <a:rPr lang="en-US" sz="2400" dirty="0"/>
              <a:t>Test Case User Code</a:t>
            </a:r>
          </a:p>
        </p:txBody>
      </p:sp>
    </p:spTree>
    <p:extLst>
      <p:ext uri="{BB962C8B-B14F-4D97-AF65-F5344CB8AC3E}">
        <p14:creationId xmlns:p14="http://schemas.microsoft.com/office/powerpoint/2010/main" val="34153463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Abstract Classes and Templates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85BF2116-CC62-41DB-A09C-F5538E4B8CE7}"/>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F2F101F1-F928-4433-84FA-347254E0A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16805118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US" dirty="0"/>
              <a:t>Abstract class testing concepts</a:t>
            </a:r>
          </a:p>
          <a:p>
            <a:pPr lvl="1"/>
            <a:r>
              <a:rPr lang="en-US" dirty="0"/>
              <a:t>Auto Generated Concrete Classes</a:t>
            </a:r>
          </a:p>
          <a:p>
            <a:pPr lvl="1"/>
            <a:r>
              <a:rPr lang="en-US" dirty="0"/>
              <a:t>Testing abstract classes with Appendix User Code</a:t>
            </a:r>
          </a:p>
          <a:p>
            <a:pPr lvl="1"/>
            <a:r>
              <a:rPr lang="en-US" dirty="0"/>
              <a:t>Testing user-defined templates</a:t>
            </a:r>
          </a:p>
        </p:txBody>
      </p:sp>
      <p:sp>
        <p:nvSpPr>
          <p:cNvPr id="2" name="Textplatzhalter 1">
            <a:extLst>
              <a:ext uri="{FF2B5EF4-FFF2-40B4-BE49-F238E27FC236}">
                <a16:creationId xmlns:a16="http://schemas.microsoft.com/office/drawing/2014/main" id="{9B53102F-8CED-421C-A0F2-C5F0DC009B02}"/>
              </a:ext>
            </a:extLst>
          </p:cNvPr>
          <p:cNvSpPr>
            <a:spLocks noGrp="1"/>
          </p:cNvSpPr>
          <p:nvPr>
            <p:ph type="body" sz="quarter" idx="12"/>
          </p:nvPr>
        </p:nvSpPr>
        <p:spPr/>
        <p:txBody>
          <a:bodyPr/>
          <a:lstStyle/>
          <a:p>
            <a:r>
              <a:rPr lang="en-US" dirty="0"/>
              <a:t>Module Overview</a:t>
            </a:r>
          </a:p>
        </p:txBody>
      </p:sp>
      <p:sp>
        <p:nvSpPr>
          <p:cNvPr id="3" name="Title 2"/>
          <p:cNvSpPr>
            <a:spLocks noGrp="1"/>
          </p:cNvSpPr>
          <p:nvPr>
            <p:ph type="title"/>
          </p:nvPr>
        </p:nvSpPr>
        <p:spPr/>
        <p:txBody>
          <a:bodyPr/>
          <a:lstStyle/>
          <a:p>
            <a:r>
              <a:rPr lang="en-US"/>
              <a:t>Lecture:  Abstract Classes and Templates</a:t>
            </a:r>
            <a:endParaRPr lang="en-US" dirty="0"/>
          </a:p>
        </p:txBody>
      </p:sp>
    </p:spTree>
    <p:extLst>
      <p:ext uri="{BB962C8B-B14F-4D97-AF65-F5344CB8AC3E}">
        <p14:creationId xmlns:p14="http://schemas.microsoft.com/office/powerpoint/2010/main" val="34989044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US" dirty="0"/>
              <a:t>An </a:t>
            </a:r>
            <a:r>
              <a:rPr lang="en-US" i="1" dirty="0"/>
              <a:t>abstract class</a:t>
            </a:r>
            <a:r>
              <a:rPr lang="en-US" dirty="0"/>
              <a:t> in C++ is one that contains one or more pure virtual functions.</a:t>
            </a:r>
          </a:p>
          <a:p>
            <a:pPr lvl="2"/>
            <a:r>
              <a:rPr lang="en-US" dirty="0"/>
              <a:t>Or in code, a class that has one or more member functions defined like: </a:t>
            </a:r>
          </a:p>
          <a:p>
            <a:pPr lvl="2"/>
            <a:endParaRPr lang="en-US" dirty="0"/>
          </a:p>
          <a:p>
            <a:pPr marL="709200" lvl="2" indent="0">
              <a:buNone/>
            </a:pPr>
            <a:r>
              <a:rPr lang="en-US" sz="1400" dirty="0">
                <a:latin typeface="Courier New" pitchFamily="49" charset="0"/>
                <a:cs typeface="Courier New" pitchFamily="49" charset="0"/>
              </a:rPr>
              <a:t>	class Shape {</a:t>
            </a:r>
            <a:br>
              <a:rPr lang="en-US" sz="1400" dirty="0">
                <a:latin typeface="Courier New" pitchFamily="49" charset="0"/>
                <a:cs typeface="Courier New" pitchFamily="49" charset="0"/>
              </a:rPr>
            </a:br>
            <a:r>
              <a:rPr lang="en-US" sz="1400" dirty="0">
                <a:latin typeface="Courier New" pitchFamily="49" charset="0"/>
                <a:cs typeface="Courier New" pitchFamily="49" charset="0"/>
              </a:rPr>
              <a:t>	  public:</a:t>
            </a:r>
            <a:br>
              <a:rPr lang="en-US" sz="1400" dirty="0">
                <a:latin typeface="Courier New" pitchFamily="49" charset="0"/>
                <a:cs typeface="Courier New" pitchFamily="49" charset="0"/>
              </a:rPr>
            </a:br>
            <a:r>
              <a:rPr lang="en-US" sz="1400" dirty="0">
                <a:latin typeface="Courier New" pitchFamily="49" charset="0"/>
                <a:cs typeface="Courier New" pitchFamily="49" charset="0"/>
              </a:rPr>
              <a:t>	    </a:t>
            </a:r>
            <a:r>
              <a:rPr lang="en-US" sz="1400" b="1" dirty="0">
                <a:solidFill>
                  <a:srgbClr val="FF0000"/>
                </a:solidFill>
                <a:latin typeface="Courier New" pitchFamily="49" charset="0"/>
                <a:cs typeface="Courier New" pitchFamily="49" charset="0"/>
              </a:rPr>
              <a:t>virtual float getArea(void) = 0; </a:t>
            </a:r>
            <a:r>
              <a:rPr lang="en-US" sz="1400" dirty="0">
                <a:latin typeface="Courier New" pitchFamily="49" charset="0"/>
                <a:cs typeface="Courier New" pitchFamily="49" charset="0"/>
              </a:rPr>
              <a:t>/* a pure virtual function */</a:t>
            </a:r>
          </a:p>
          <a:p>
            <a:pPr marL="709200" lvl="2" indent="0">
              <a:buNone/>
            </a:pPr>
            <a:r>
              <a:rPr lang="en-US" sz="1400" dirty="0">
                <a:latin typeface="Courier New" pitchFamily="49" charset="0"/>
                <a:cs typeface="Courier New" pitchFamily="49" charset="0"/>
              </a:rPr>
              <a:t>	    /* ...other class code... */</a:t>
            </a:r>
          </a:p>
          <a:p>
            <a:pPr marL="709200" lvl="2" indent="0">
              <a:buNone/>
            </a:pPr>
            <a:r>
              <a:rPr lang="en-US" sz="1400" dirty="0">
                <a:latin typeface="Courier New" pitchFamily="49" charset="0"/>
                <a:cs typeface="Courier New" pitchFamily="49" charset="0"/>
              </a:rPr>
              <a:t>	};</a:t>
            </a:r>
          </a:p>
          <a:p>
            <a:pPr lvl="2"/>
            <a:endParaRPr lang="en-US" dirty="0"/>
          </a:p>
          <a:p>
            <a:pPr lvl="1"/>
            <a:r>
              <a:rPr lang="en-US" dirty="0"/>
              <a:t>Can be used to implement an interface or a common base class (where the base class isn’t complete by itself)</a:t>
            </a:r>
          </a:p>
          <a:p>
            <a:pPr lvl="2"/>
            <a:r>
              <a:rPr lang="en-US" dirty="0"/>
              <a:t>Consider the following hierarchy (pseudo code): </a:t>
            </a:r>
          </a:p>
          <a:p>
            <a:pPr lvl="2"/>
            <a:endParaRPr lang="en-US" dirty="0"/>
          </a:p>
          <a:p>
            <a:pPr marL="709200" lvl="2" indent="0">
              <a:buNone/>
            </a:pPr>
            <a:r>
              <a:rPr lang="en-US" sz="1400" dirty="0">
                <a:latin typeface="Courier New" pitchFamily="49" charset="0"/>
                <a:cs typeface="Courier New" pitchFamily="49" charset="0"/>
              </a:rPr>
              <a:t>	class Shape;			/* abstract base class */</a:t>
            </a:r>
          </a:p>
          <a:p>
            <a:pPr marL="709200" lvl="2" indent="0">
              <a:buNone/>
            </a:pPr>
            <a:r>
              <a:rPr lang="en-US" sz="1400" dirty="0">
                <a:latin typeface="Courier New" pitchFamily="49" charset="0"/>
                <a:cs typeface="Courier New" pitchFamily="49" charset="0"/>
              </a:rPr>
              <a:t>	class Rectangle : public Shape;	/* concrete subclass */</a:t>
            </a:r>
          </a:p>
          <a:p>
            <a:pPr marL="709200" lvl="2" indent="0">
              <a:buNone/>
            </a:pPr>
            <a:r>
              <a:rPr lang="en-US" sz="1400" dirty="0">
                <a:latin typeface="Courier New" pitchFamily="49" charset="0"/>
                <a:cs typeface="Courier New" pitchFamily="49" charset="0"/>
              </a:rPr>
              <a:t>	class Square : public Rectangle;	/* another concrete subclass */</a:t>
            </a:r>
          </a:p>
          <a:p>
            <a:pPr lvl="2"/>
            <a:endParaRPr lang="en-US" sz="1400" dirty="0">
              <a:latin typeface="Courier New" pitchFamily="49" charset="0"/>
              <a:cs typeface="Courier New" pitchFamily="49" charset="0"/>
            </a:endParaRPr>
          </a:p>
          <a:p>
            <a:pPr lvl="2"/>
            <a:r>
              <a:rPr lang="en-US" dirty="0">
                <a:cs typeface="Courier New" pitchFamily="49" charset="0"/>
              </a:rPr>
              <a:t>The </a:t>
            </a:r>
            <a:r>
              <a:rPr lang="en-US" dirty="0">
                <a:latin typeface="Courier New" pitchFamily="49" charset="0"/>
                <a:cs typeface="Courier New" pitchFamily="49" charset="0"/>
              </a:rPr>
              <a:t>Shape</a:t>
            </a:r>
            <a:r>
              <a:rPr lang="en-US" dirty="0">
                <a:cs typeface="Courier New" pitchFamily="49" charset="0"/>
              </a:rPr>
              <a:t> class can implement logic common to all shapes, but concepts like “area” don’t have a meaning until we know what shape it is</a:t>
            </a:r>
          </a:p>
        </p:txBody>
      </p:sp>
      <p:sp>
        <p:nvSpPr>
          <p:cNvPr id="2" name="Textplatzhalter 1">
            <a:extLst>
              <a:ext uri="{FF2B5EF4-FFF2-40B4-BE49-F238E27FC236}">
                <a16:creationId xmlns:a16="http://schemas.microsoft.com/office/drawing/2014/main" id="{05DDE66E-F981-4C97-B75F-854A0CDF48CC}"/>
              </a:ext>
            </a:extLst>
          </p:cNvPr>
          <p:cNvSpPr>
            <a:spLocks noGrp="1"/>
          </p:cNvSpPr>
          <p:nvPr>
            <p:ph type="body" sz="quarter" idx="12"/>
          </p:nvPr>
        </p:nvSpPr>
        <p:spPr/>
        <p:txBody>
          <a:bodyPr/>
          <a:lstStyle/>
          <a:p>
            <a:r>
              <a:rPr lang="en-US" dirty="0"/>
              <a:t>Abstract Class Review</a:t>
            </a:r>
          </a:p>
        </p:txBody>
      </p:sp>
      <p:sp>
        <p:nvSpPr>
          <p:cNvPr id="3" name="Title 2"/>
          <p:cNvSpPr>
            <a:spLocks noGrp="1"/>
          </p:cNvSpPr>
          <p:nvPr>
            <p:ph type="title"/>
          </p:nvPr>
        </p:nvSpPr>
        <p:spPr/>
        <p:txBody>
          <a:bodyPr>
            <a:normAutofit/>
          </a:bodyPr>
          <a:lstStyle/>
          <a:p>
            <a:r>
              <a:rPr lang="en-US"/>
              <a:t>Lecture:  Abstract Classes and Templates</a:t>
            </a:r>
            <a:endParaRPr lang="en-US" dirty="0"/>
          </a:p>
        </p:txBody>
      </p:sp>
    </p:spTree>
    <p:extLst>
      <p:ext uri="{BB962C8B-B14F-4D97-AF65-F5344CB8AC3E}">
        <p14:creationId xmlns:p14="http://schemas.microsoft.com/office/powerpoint/2010/main" val="877001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US" dirty="0"/>
              <a:t>C++ does not allow instances of abstract classes</a:t>
            </a:r>
          </a:p>
          <a:p>
            <a:pPr lvl="2"/>
            <a:r>
              <a:rPr lang="en-US" dirty="0"/>
              <a:t>Pointers to abstract classes must point to instances of concrete subclasses</a:t>
            </a:r>
          </a:p>
          <a:p>
            <a:pPr lvl="1"/>
            <a:r>
              <a:rPr lang="en-US" dirty="0"/>
              <a:t>Must test against a concrete subclass instead</a:t>
            </a:r>
          </a:p>
          <a:p>
            <a:pPr lvl="1"/>
            <a:endParaRPr lang="en-US" dirty="0"/>
          </a:p>
          <a:p>
            <a:pPr lvl="1"/>
            <a:r>
              <a:rPr lang="en-US" dirty="0"/>
              <a:t>Can use a concrete subclass that exists within the translation unit</a:t>
            </a:r>
          </a:p>
          <a:p>
            <a:pPr lvl="1"/>
            <a:r>
              <a:rPr lang="en-US" dirty="0"/>
              <a:t>VectorCAST also automatically creates concrete subclasses with stubbed versions of all pure virtual functions</a:t>
            </a:r>
          </a:p>
          <a:p>
            <a:pPr lvl="1"/>
            <a:endParaRPr lang="en-US" dirty="0"/>
          </a:p>
        </p:txBody>
      </p:sp>
      <p:sp>
        <p:nvSpPr>
          <p:cNvPr id="2" name="Textplatzhalter 1">
            <a:extLst>
              <a:ext uri="{FF2B5EF4-FFF2-40B4-BE49-F238E27FC236}">
                <a16:creationId xmlns:a16="http://schemas.microsoft.com/office/drawing/2014/main" id="{AEF50137-F366-424B-817A-06AD2696D5AF}"/>
              </a:ext>
            </a:extLst>
          </p:cNvPr>
          <p:cNvSpPr>
            <a:spLocks noGrp="1"/>
          </p:cNvSpPr>
          <p:nvPr>
            <p:ph type="body" sz="quarter" idx="12"/>
          </p:nvPr>
        </p:nvSpPr>
        <p:spPr/>
        <p:txBody>
          <a:bodyPr/>
          <a:lstStyle/>
          <a:p>
            <a:r>
              <a:rPr lang="en-US" dirty="0"/>
              <a:t>How to Test Abstract Classes</a:t>
            </a:r>
          </a:p>
        </p:txBody>
      </p:sp>
      <p:sp>
        <p:nvSpPr>
          <p:cNvPr id="3" name="Title 2"/>
          <p:cNvSpPr>
            <a:spLocks noGrp="1"/>
          </p:cNvSpPr>
          <p:nvPr>
            <p:ph type="title"/>
          </p:nvPr>
        </p:nvSpPr>
        <p:spPr/>
        <p:txBody>
          <a:bodyPr>
            <a:normAutofit/>
          </a:bodyPr>
          <a:lstStyle/>
          <a:p>
            <a:r>
              <a:rPr lang="en-US"/>
              <a:t>Lecture:  Abstract Classes and Templates</a:t>
            </a:r>
            <a:endParaRPr lang="en-US" dirty="0"/>
          </a:p>
        </p:txBody>
      </p:sp>
      <p:pic>
        <p:nvPicPr>
          <p:cNvPr id="460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837" y="3982007"/>
            <a:ext cx="6600825" cy="21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42230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r>
              <a:rPr lang="en-US" dirty="0"/>
              <a:t>Create the environment as usual</a:t>
            </a:r>
          </a:p>
          <a:p>
            <a:pPr lvl="1"/>
            <a:r>
              <a:rPr lang="en-US" dirty="0"/>
              <a:t>Use automatic concrete subclasses to instantiate and test abstract class objects</a:t>
            </a:r>
          </a:p>
          <a:p>
            <a:pPr lvl="2"/>
            <a:r>
              <a:rPr lang="en-US" dirty="0"/>
              <a:t>Automatic subclasses will be named “vcast_concrete_*” </a:t>
            </a:r>
          </a:p>
          <a:p>
            <a:pPr lvl="2"/>
            <a:r>
              <a:rPr lang="en-US" dirty="0"/>
              <a:t>Subclass allows testing of any logic contained inside the abstract class, </a:t>
            </a:r>
          </a:p>
          <a:p>
            <a:pPr lvl="3"/>
            <a:r>
              <a:rPr lang="en-US" dirty="0"/>
              <a:t>For example, “getX” for our Shape class</a:t>
            </a:r>
          </a:p>
          <a:p>
            <a:pPr lvl="3"/>
            <a:r>
              <a:rPr lang="en-US" dirty="0"/>
              <a:t>Abstract (i.e. pure virtual) class methods like “getArea” must be tested in real subclasses</a:t>
            </a:r>
          </a:p>
          <a:p>
            <a:pPr lvl="2"/>
            <a:r>
              <a:rPr lang="en-US" dirty="0"/>
              <a:t>In automatic subclass, any pure virtual functions are replaced by stubs</a:t>
            </a:r>
          </a:p>
          <a:p>
            <a:pPr lvl="3"/>
            <a:r>
              <a:rPr lang="en-US" dirty="0"/>
              <a:t>This allows control of behavior through parameter tree or user code (if necessary) </a:t>
            </a:r>
          </a:p>
          <a:p>
            <a:pPr lvl="2"/>
            <a:endParaRPr lang="en-US" dirty="0"/>
          </a:p>
          <a:p>
            <a:pPr>
              <a:buNone/>
            </a:pPr>
            <a:r>
              <a:rPr lang="en-US" dirty="0"/>
              <a:t>Other option:</a:t>
            </a:r>
          </a:p>
          <a:p>
            <a:pPr lvl="1"/>
            <a:r>
              <a:rPr lang="en-US" dirty="0"/>
              <a:t>Use another concrete subclass that is part of the translation unit</a:t>
            </a:r>
          </a:p>
        </p:txBody>
      </p:sp>
      <p:sp>
        <p:nvSpPr>
          <p:cNvPr id="7" name="Textplatzhalter 6">
            <a:extLst>
              <a:ext uri="{FF2B5EF4-FFF2-40B4-BE49-F238E27FC236}">
                <a16:creationId xmlns:a16="http://schemas.microsoft.com/office/drawing/2014/main" id="{3AD45CD7-7EA9-4F71-93FC-110C46D11CFD}"/>
              </a:ext>
            </a:extLst>
          </p:cNvPr>
          <p:cNvSpPr>
            <a:spLocks noGrp="1"/>
          </p:cNvSpPr>
          <p:nvPr>
            <p:ph type="body" sz="quarter" idx="12"/>
          </p:nvPr>
        </p:nvSpPr>
        <p:spPr/>
        <p:txBody>
          <a:bodyPr/>
          <a:lstStyle/>
          <a:p>
            <a:r>
              <a:rPr lang="en-US" dirty="0"/>
              <a:t>Auto Generated Concrete Classes</a:t>
            </a:r>
          </a:p>
        </p:txBody>
      </p:sp>
      <p:sp>
        <p:nvSpPr>
          <p:cNvPr id="3" name="Title 2"/>
          <p:cNvSpPr>
            <a:spLocks noGrp="1"/>
          </p:cNvSpPr>
          <p:nvPr>
            <p:ph type="title"/>
          </p:nvPr>
        </p:nvSpPr>
        <p:spPr/>
        <p:txBody>
          <a:bodyPr/>
          <a:lstStyle/>
          <a:p>
            <a:r>
              <a:rPr lang="en-US"/>
              <a:t>Lecture:  Abstract Classes and Templates</a:t>
            </a:r>
            <a:endParaRPr lang="en-US" dirty="0"/>
          </a:p>
        </p:txBody>
      </p:sp>
    </p:spTree>
    <p:extLst>
      <p:ext uri="{BB962C8B-B14F-4D97-AF65-F5344CB8AC3E}">
        <p14:creationId xmlns:p14="http://schemas.microsoft.com/office/powerpoint/2010/main" val="5480126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US" dirty="0"/>
              <a:t>Unit Appendix User Code is …</a:t>
            </a:r>
          </a:p>
          <a:p>
            <a:pPr lvl="2"/>
            <a:r>
              <a:rPr lang="en-US" dirty="0"/>
              <a:t>C or C++ code that is inserted at file scope</a:t>
            </a:r>
          </a:p>
          <a:p>
            <a:pPr lvl="2"/>
            <a:r>
              <a:rPr lang="en-US" dirty="0"/>
              <a:t>Treated as if it were part of the Unit Under Test</a:t>
            </a:r>
          </a:p>
          <a:p>
            <a:pPr lvl="2"/>
            <a:r>
              <a:rPr lang="en-US" dirty="0"/>
              <a:t>Compiled into test environment</a:t>
            </a:r>
          </a:p>
          <a:p>
            <a:pPr lvl="1"/>
            <a:r>
              <a:rPr lang="en-US" dirty="0"/>
              <a:t>Many applications</a:t>
            </a:r>
          </a:p>
          <a:p>
            <a:pPr lvl="2"/>
            <a:r>
              <a:rPr lang="en-US" dirty="0"/>
              <a:t>Abstract Classes</a:t>
            </a:r>
          </a:p>
          <a:p>
            <a:pPr lvl="2"/>
            <a:r>
              <a:rPr lang="en-US" dirty="0"/>
              <a:t>Testing user-defined templates</a:t>
            </a:r>
          </a:p>
          <a:p>
            <a:pPr lvl="1"/>
            <a:r>
              <a:rPr lang="en-US" dirty="0"/>
              <a:t>Located under Environment -&gt; User Code -&gt; Edit</a:t>
            </a:r>
          </a:p>
          <a:p>
            <a:pPr lvl="1"/>
            <a:endParaRPr lang="en-US" dirty="0"/>
          </a:p>
        </p:txBody>
      </p:sp>
      <p:sp>
        <p:nvSpPr>
          <p:cNvPr id="2" name="Textplatzhalter 1">
            <a:extLst>
              <a:ext uri="{FF2B5EF4-FFF2-40B4-BE49-F238E27FC236}">
                <a16:creationId xmlns:a16="http://schemas.microsoft.com/office/drawing/2014/main" id="{4135946C-8BBD-4D37-866C-977AA277E8CC}"/>
              </a:ext>
            </a:extLst>
          </p:cNvPr>
          <p:cNvSpPr>
            <a:spLocks noGrp="1"/>
          </p:cNvSpPr>
          <p:nvPr>
            <p:ph type="body" sz="quarter" idx="12"/>
          </p:nvPr>
        </p:nvSpPr>
        <p:spPr/>
        <p:txBody>
          <a:bodyPr/>
          <a:lstStyle/>
          <a:p>
            <a:r>
              <a:rPr lang="en-US" dirty="0"/>
              <a:t>Using Appendix User Code</a:t>
            </a:r>
          </a:p>
        </p:txBody>
      </p:sp>
      <p:sp>
        <p:nvSpPr>
          <p:cNvPr id="3" name="Title 2"/>
          <p:cNvSpPr>
            <a:spLocks noGrp="1"/>
          </p:cNvSpPr>
          <p:nvPr>
            <p:ph type="title"/>
          </p:nvPr>
        </p:nvSpPr>
        <p:spPr/>
        <p:txBody>
          <a:bodyPr/>
          <a:lstStyle/>
          <a:p>
            <a:r>
              <a:rPr lang="en-US"/>
              <a:t>Lecture:  Abstract Classes and Templates</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5877" y="4032083"/>
            <a:ext cx="4562475"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376778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r>
              <a:rPr lang="en-US" dirty="0"/>
              <a:t>Use Appendix User Code to include or define a concrete subclass:</a:t>
            </a:r>
          </a:p>
          <a:p>
            <a:pPr lvl="2"/>
            <a:r>
              <a:rPr lang="en-US" dirty="0"/>
              <a:t>Method 1:</a:t>
            </a:r>
          </a:p>
          <a:p>
            <a:pPr lvl="3"/>
            <a:r>
              <a:rPr lang="en-US" dirty="0">
                <a:latin typeface="Courier"/>
              </a:rPr>
              <a:t>#include </a:t>
            </a:r>
            <a:r>
              <a:rPr lang="en-US" dirty="0"/>
              <a:t>existing subclass</a:t>
            </a:r>
          </a:p>
          <a:p>
            <a:pPr lvl="2"/>
            <a:r>
              <a:rPr lang="en-US" dirty="0"/>
              <a:t>Method 2: </a:t>
            </a:r>
          </a:p>
          <a:p>
            <a:pPr lvl="3"/>
            <a:r>
              <a:rPr lang="en-US" dirty="0"/>
              <a:t>Manually enter new subclass</a:t>
            </a:r>
          </a:p>
          <a:p>
            <a:pPr lvl="2"/>
            <a:r>
              <a:rPr lang="en-US" dirty="0"/>
              <a:t>Method 3: </a:t>
            </a:r>
          </a:p>
          <a:p>
            <a:pPr lvl="3"/>
            <a:r>
              <a:rPr lang="en-US" dirty="0"/>
              <a:t>Or, just use Auto-generated concrete</a:t>
            </a:r>
          </a:p>
          <a:p>
            <a:pPr lvl="3"/>
            <a:endParaRPr lang="en-US" dirty="0"/>
          </a:p>
          <a:p>
            <a:pPr lvl="2"/>
            <a:endParaRPr lang="en-US" dirty="0"/>
          </a:p>
          <a:p>
            <a:pPr marL="252000" lvl="2" indent="0">
              <a:buNone/>
            </a:pPr>
            <a:r>
              <a:rPr lang="en-US" dirty="0"/>
              <a:t>All Methods show up in pull-down:</a:t>
            </a:r>
          </a:p>
        </p:txBody>
      </p:sp>
      <p:sp>
        <p:nvSpPr>
          <p:cNvPr id="9" name="Textplatzhalter 8">
            <a:extLst>
              <a:ext uri="{FF2B5EF4-FFF2-40B4-BE49-F238E27FC236}">
                <a16:creationId xmlns:a16="http://schemas.microsoft.com/office/drawing/2014/main" id="{313AA461-8026-4D00-A7EB-0048236BB5FE}"/>
              </a:ext>
            </a:extLst>
          </p:cNvPr>
          <p:cNvSpPr>
            <a:spLocks noGrp="1"/>
          </p:cNvSpPr>
          <p:nvPr>
            <p:ph type="body" sz="quarter" idx="12"/>
          </p:nvPr>
        </p:nvSpPr>
        <p:spPr/>
        <p:txBody>
          <a:bodyPr/>
          <a:lstStyle/>
          <a:p>
            <a:r>
              <a:rPr lang="en-US" dirty="0"/>
              <a:t>Methods for defining/using Abstract Subclasses</a:t>
            </a:r>
          </a:p>
        </p:txBody>
      </p:sp>
      <p:sp>
        <p:nvSpPr>
          <p:cNvPr id="3" name="Title 2"/>
          <p:cNvSpPr>
            <a:spLocks noGrp="1"/>
          </p:cNvSpPr>
          <p:nvPr>
            <p:ph type="title"/>
          </p:nvPr>
        </p:nvSpPr>
        <p:spPr/>
        <p:txBody>
          <a:bodyPr/>
          <a:lstStyle/>
          <a:p>
            <a:r>
              <a:rPr lang="en-US"/>
              <a:t>Lecture:  Abstract Classes and Templates</a:t>
            </a:r>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564" y="1674000"/>
            <a:ext cx="3912721" cy="2019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5363" y="3927300"/>
            <a:ext cx="6638925" cy="255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Brace 4"/>
          <p:cNvSpPr/>
          <p:nvPr/>
        </p:nvSpPr>
        <p:spPr>
          <a:xfrm>
            <a:off x="7899614" y="5847910"/>
            <a:ext cx="184674" cy="39340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003B5C"/>
              </a:solidFill>
            </a:endParaRPr>
          </a:p>
        </p:txBody>
      </p:sp>
      <p:sp>
        <p:nvSpPr>
          <p:cNvPr id="6" name="TextBox 5"/>
          <p:cNvSpPr txBox="1"/>
          <p:nvPr/>
        </p:nvSpPr>
        <p:spPr>
          <a:xfrm>
            <a:off x="8084288" y="5871980"/>
            <a:ext cx="2349796" cy="369332"/>
          </a:xfrm>
          <a:prstGeom prst="rect">
            <a:avLst/>
          </a:prstGeom>
          <a:noFill/>
        </p:spPr>
        <p:txBody>
          <a:bodyPr wrap="square" rtlCol="0">
            <a:spAutoFit/>
          </a:bodyPr>
          <a:lstStyle/>
          <a:p>
            <a:r>
              <a:rPr lang="en-US" dirty="0">
                <a:solidFill>
                  <a:srgbClr val="003B5C"/>
                </a:solidFill>
              </a:rPr>
              <a:t>Added subclasses</a:t>
            </a:r>
          </a:p>
        </p:txBody>
      </p:sp>
    </p:spTree>
    <p:extLst>
      <p:ext uri="{BB962C8B-B14F-4D97-AF65-F5344CB8AC3E}">
        <p14:creationId xmlns:p14="http://schemas.microsoft.com/office/powerpoint/2010/main" val="4264809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F36D55B3-9F47-4636-A10C-5AE532E79A53}"/>
              </a:ext>
            </a:extLst>
          </p:cNvPr>
          <p:cNvSpPr>
            <a:spLocks noGrp="1"/>
          </p:cNvSpPr>
          <p:nvPr>
            <p:ph type="body" sz="quarter" idx="12"/>
          </p:nvPr>
        </p:nvSpPr>
        <p:spPr/>
        <p:txBody>
          <a:bodyPr/>
          <a:lstStyle/>
          <a:p>
            <a:r>
              <a:rPr lang="en-US"/>
              <a:t>Unit and Integration Testing</a:t>
            </a:r>
            <a:endParaRPr lang="en-US" dirty="0"/>
          </a:p>
        </p:txBody>
      </p:sp>
      <p:sp>
        <p:nvSpPr>
          <p:cNvPr id="4" name="Title 3"/>
          <p:cNvSpPr>
            <a:spLocks noGrp="1"/>
          </p:cNvSpPr>
          <p:nvPr>
            <p:ph type="title"/>
          </p:nvPr>
        </p:nvSpPr>
        <p:spPr/>
        <p:txBody>
          <a:bodyPr/>
          <a:lstStyle/>
          <a:p>
            <a:r>
              <a:rPr lang="en-US"/>
              <a:t>Unit Testing Overview</a:t>
            </a:r>
            <a:endParaRPr lang="en-US" dirty="0"/>
          </a:p>
        </p:txBody>
      </p:sp>
      <p:grpSp>
        <p:nvGrpSpPr>
          <p:cNvPr id="2" name="Group 1">
            <a:extLst>
              <a:ext uri="{FF2B5EF4-FFF2-40B4-BE49-F238E27FC236}">
                <a16:creationId xmlns:a16="http://schemas.microsoft.com/office/drawing/2014/main" id="{1914C336-08B0-4043-989F-0582A52C8C01}"/>
              </a:ext>
            </a:extLst>
          </p:cNvPr>
          <p:cNvGrpSpPr/>
          <p:nvPr/>
        </p:nvGrpSpPr>
        <p:grpSpPr>
          <a:xfrm>
            <a:off x="1180019" y="1477075"/>
            <a:ext cx="8849607" cy="4685770"/>
            <a:chOff x="1560816" y="1019119"/>
            <a:chExt cx="8849607" cy="4685770"/>
          </a:xfrm>
        </p:grpSpPr>
        <p:grpSp>
          <p:nvGrpSpPr>
            <p:cNvPr id="66" name="Group 65"/>
            <p:cNvGrpSpPr/>
            <p:nvPr/>
          </p:nvGrpSpPr>
          <p:grpSpPr>
            <a:xfrm>
              <a:off x="4264634" y="1510511"/>
              <a:ext cx="2150977" cy="3850470"/>
              <a:chOff x="2740631" y="1510510"/>
              <a:chExt cx="2150977" cy="3850470"/>
            </a:xfrm>
          </p:grpSpPr>
          <p:sp>
            <p:nvSpPr>
              <p:cNvPr id="8" name="Folded Corner 7"/>
              <p:cNvSpPr>
                <a:spLocks noChangeAspect="1"/>
              </p:cNvSpPr>
              <p:nvPr/>
            </p:nvSpPr>
            <p:spPr>
              <a:xfrm flipV="1">
                <a:off x="3412743" y="1510510"/>
                <a:ext cx="914400" cy="1143000"/>
              </a:xfrm>
              <a:prstGeom prst="foldedCorner">
                <a:avLst>
                  <a:gd name="adj" fmla="val 29075"/>
                </a:avLst>
              </a:prstGeom>
              <a:solidFill>
                <a:srgbClr val="028FC3"/>
              </a:solidFill>
              <a:ln w="41275">
                <a:solidFill>
                  <a:schemeClr val="accent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lded Corner 23"/>
              <p:cNvSpPr>
                <a:spLocks noChangeAspect="1"/>
              </p:cNvSpPr>
              <p:nvPr/>
            </p:nvSpPr>
            <p:spPr>
              <a:xfrm flipV="1">
                <a:off x="3412743" y="3462397"/>
                <a:ext cx="914400" cy="1143000"/>
              </a:xfrm>
              <a:prstGeom prst="foldedCorner">
                <a:avLst>
                  <a:gd name="adj" fmla="val 29075"/>
                </a:avLst>
              </a:prstGeom>
              <a:solidFill>
                <a:srgbClr val="028FC3"/>
              </a:solidFill>
              <a:ln w="41275">
                <a:solidFill>
                  <a:schemeClr val="accent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3245688" y="1776043"/>
                <a:ext cx="369277" cy="137160"/>
              </a:xfrm>
              <a:prstGeom prst="rect">
                <a:avLst/>
              </a:prstGeom>
              <a:solidFill>
                <a:schemeClr val="bg1"/>
              </a:solidFill>
              <a:ln w="31750">
                <a:solidFill>
                  <a:schemeClr val="accent2">
                    <a:lumMod val="50000"/>
                  </a:schemeClr>
                </a:solidFill>
              </a:ln>
              <a:effectLst>
                <a:outerShdw blurRad="50800" dist="381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3245688" y="2014024"/>
                <a:ext cx="369277" cy="137160"/>
              </a:xfrm>
              <a:prstGeom prst="rect">
                <a:avLst/>
              </a:prstGeom>
              <a:solidFill>
                <a:schemeClr val="bg1"/>
              </a:solidFill>
              <a:ln w="31750">
                <a:solidFill>
                  <a:schemeClr val="accent2">
                    <a:lumMod val="50000"/>
                  </a:schemeClr>
                </a:solidFill>
              </a:ln>
              <a:effectLst>
                <a:outerShdw blurRad="50800" dist="381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3245688" y="2264889"/>
                <a:ext cx="369277" cy="137160"/>
              </a:xfrm>
              <a:prstGeom prst="rect">
                <a:avLst/>
              </a:prstGeom>
              <a:solidFill>
                <a:schemeClr val="bg1"/>
              </a:solidFill>
              <a:ln w="31750">
                <a:solidFill>
                  <a:schemeClr val="accent2">
                    <a:lumMod val="50000"/>
                  </a:schemeClr>
                </a:solidFill>
              </a:ln>
              <a:effectLst>
                <a:outerShdw blurRad="50800" dist="381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3245688" y="3784200"/>
                <a:ext cx="369277" cy="137160"/>
              </a:xfrm>
              <a:prstGeom prst="rect">
                <a:avLst/>
              </a:prstGeom>
              <a:solidFill>
                <a:schemeClr val="bg1"/>
              </a:solidFill>
              <a:ln w="31750">
                <a:solidFill>
                  <a:schemeClr val="accent2">
                    <a:lumMod val="50000"/>
                  </a:schemeClr>
                </a:solidFill>
              </a:ln>
              <a:effectLst>
                <a:outerShdw blurRad="50800" dist="381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3245688" y="4022181"/>
                <a:ext cx="369277" cy="137160"/>
              </a:xfrm>
              <a:prstGeom prst="rect">
                <a:avLst/>
              </a:prstGeom>
              <a:solidFill>
                <a:schemeClr val="bg1"/>
              </a:solidFill>
              <a:ln w="31750">
                <a:solidFill>
                  <a:schemeClr val="accent2">
                    <a:lumMod val="50000"/>
                  </a:schemeClr>
                </a:solidFill>
              </a:ln>
              <a:effectLst>
                <a:outerShdw blurRad="50800" dist="381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p:cNvSpPr txBox="1"/>
              <p:nvPr/>
            </p:nvSpPr>
            <p:spPr>
              <a:xfrm>
                <a:off x="2740631" y="4730038"/>
                <a:ext cx="2150977" cy="630942"/>
              </a:xfrm>
              <a:prstGeom prst="rect">
                <a:avLst/>
              </a:prstGeom>
              <a:noFill/>
            </p:spPr>
            <p:txBody>
              <a:bodyPr wrap="square" rtlCol="0">
                <a:spAutoFit/>
              </a:bodyPr>
              <a:lstStyle/>
              <a:p>
                <a:pPr algn="ctr"/>
                <a:r>
                  <a:rPr lang="en-US" sz="1400" b="1" dirty="0">
                    <a:effectLst>
                      <a:outerShdw blurRad="50800" dist="38100" dir="2700000" algn="tl" rotWithShape="0">
                        <a:schemeClr val="bg1">
                          <a:alpha val="95000"/>
                        </a:schemeClr>
                      </a:outerShdw>
                    </a:effectLst>
                  </a:rPr>
                  <a:t>Unit(s)</a:t>
                </a:r>
              </a:p>
              <a:p>
                <a:pPr algn="ctr"/>
                <a:r>
                  <a:rPr lang="en-US" sz="1400" b="1" dirty="0">
                    <a:effectLst>
                      <a:outerShdw blurRad="50800" dist="38100" dir="2700000" algn="tl" rotWithShape="0">
                        <a:schemeClr val="bg1">
                          <a:alpha val="95000"/>
                        </a:schemeClr>
                      </a:outerShdw>
                    </a:effectLst>
                  </a:rPr>
                  <a:t>Under Test</a:t>
                </a:r>
              </a:p>
            </p:txBody>
          </p:sp>
        </p:grpSp>
        <p:grpSp>
          <p:nvGrpSpPr>
            <p:cNvPr id="69" name="Group 68"/>
            <p:cNvGrpSpPr/>
            <p:nvPr/>
          </p:nvGrpSpPr>
          <p:grpSpPr>
            <a:xfrm>
              <a:off x="6415611" y="2591967"/>
              <a:ext cx="1536899" cy="2756585"/>
              <a:chOff x="4891608" y="2591964"/>
              <a:chExt cx="1536899" cy="2756585"/>
            </a:xfrm>
          </p:grpSpPr>
          <p:sp>
            <p:nvSpPr>
              <p:cNvPr id="11" name="Folded Corner 10"/>
              <p:cNvSpPr>
                <a:spLocks noChangeAspect="1"/>
              </p:cNvSpPr>
              <p:nvPr/>
            </p:nvSpPr>
            <p:spPr>
              <a:xfrm flipV="1">
                <a:off x="5514107" y="2591964"/>
                <a:ext cx="914400" cy="1143000"/>
              </a:xfrm>
              <a:prstGeom prst="foldedCorner">
                <a:avLst>
                  <a:gd name="adj" fmla="val 29075"/>
                </a:avLst>
              </a:prstGeom>
              <a:solidFill>
                <a:srgbClr val="B70032"/>
              </a:solidFill>
              <a:ln w="412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olded Corner 20"/>
              <p:cNvSpPr>
                <a:spLocks noChangeAspect="1"/>
              </p:cNvSpPr>
              <p:nvPr/>
            </p:nvSpPr>
            <p:spPr>
              <a:xfrm flipV="1">
                <a:off x="5048119" y="3462397"/>
                <a:ext cx="914400" cy="1143000"/>
              </a:xfrm>
              <a:prstGeom prst="foldedCorner">
                <a:avLst>
                  <a:gd name="adj" fmla="val 29075"/>
                </a:avLst>
              </a:prstGeom>
              <a:solidFill>
                <a:srgbClr val="B70032"/>
              </a:solidFill>
              <a:ln w="412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4891608" y="3784200"/>
                <a:ext cx="369277" cy="137160"/>
              </a:xfrm>
              <a:prstGeom prst="rect">
                <a:avLst/>
              </a:prstGeom>
              <a:solidFill>
                <a:schemeClr val="bg1"/>
              </a:solidFill>
              <a:ln w="31750">
                <a:solidFill>
                  <a:schemeClr val="tx1"/>
                </a:solidFill>
              </a:ln>
              <a:effectLst>
                <a:outerShdw blurRad="50800" dist="381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p:nvSpPr>
            <p:spPr>
              <a:xfrm>
                <a:off x="4891608" y="4022181"/>
                <a:ext cx="369277" cy="137160"/>
              </a:xfrm>
              <a:prstGeom prst="rect">
                <a:avLst/>
              </a:prstGeom>
              <a:solidFill>
                <a:schemeClr val="bg1"/>
              </a:solidFill>
              <a:ln w="31750">
                <a:solidFill>
                  <a:schemeClr val="tx1"/>
                </a:solidFill>
              </a:ln>
              <a:effectLst>
                <a:outerShdw blurRad="50800" dist="381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p:nvSpPr>
            <p:spPr>
              <a:xfrm>
                <a:off x="4891608" y="4273046"/>
                <a:ext cx="369277" cy="137160"/>
              </a:xfrm>
              <a:prstGeom prst="rect">
                <a:avLst/>
              </a:prstGeom>
              <a:solidFill>
                <a:schemeClr val="bg1"/>
              </a:solidFill>
              <a:ln w="31750">
                <a:solidFill>
                  <a:schemeClr val="tx1"/>
                </a:solidFill>
              </a:ln>
              <a:effectLst>
                <a:outerShdw blurRad="50800" dist="381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5347056" y="2856903"/>
                <a:ext cx="369277" cy="137160"/>
              </a:xfrm>
              <a:prstGeom prst="rect">
                <a:avLst/>
              </a:prstGeom>
              <a:solidFill>
                <a:schemeClr val="bg1"/>
              </a:solidFill>
              <a:ln w="31750">
                <a:solidFill>
                  <a:schemeClr val="tx1"/>
                </a:solidFill>
              </a:ln>
              <a:effectLst>
                <a:outerShdw blurRad="50800" dist="381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p:cNvSpPr txBox="1"/>
              <p:nvPr/>
            </p:nvSpPr>
            <p:spPr>
              <a:xfrm>
                <a:off x="5024477" y="4717607"/>
                <a:ext cx="1383712" cy="630942"/>
              </a:xfrm>
              <a:prstGeom prst="rect">
                <a:avLst/>
              </a:prstGeom>
              <a:noFill/>
            </p:spPr>
            <p:txBody>
              <a:bodyPr wrap="none" rtlCol="0">
                <a:spAutoFit/>
              </a:bodyPr>
              <a:lstStyle/>
              <a:p>
                <a:pPr algn="ctr"/>
                <a:r>
                  <a:rPr lang="en-US" sz="1400" b="1" dirty="0">
                    <a:effectLst>
                      <a:outerShdw blurRad="50800" dist="38100" dir="2700000" algn="tl" rotWithShape="0">
                        <a:schemeClr val="bg1">
                          <a:alpha val="95000"/>
                        </a:schemeClr>
                      </a:outerShdw>
                    </a:effectLst>
                  </a:rPr>
                  <a:t>Stubbed</a:t>
                </a:r>
              </a:p>
              <a:p>
                <a:pPr algn="ctr"/>
                <a:r>
                  <a:rPr lang="en-US" sz="1400" b="1" dirty="0">
                    <a:effectLst>
                      <a:outerShdw blurRad="50800" dist="38100" dir="2700000" algn="tl" rotWithShape="0">
                        <a:schemeClr val="bg1">
                          <a:alpha val="95000"/>
                        </a:schemeClr>
                      </a:outerShdw>
                    </a:effectLst>
                  </a:rPr>
                  <a:t>Dependents</a:t>
                </a:r>
              </a:p>
            </p:txBody>
          </p:sp>
        </p:grpSp>
        <p:grpSp>
          <p:nvGrpSpPr>
            <p:cNvPr id="70" name="Group 69"/>
            <p:cNvGrpSpPr/>
            <p:nvPr/>
          </p:nvGrpSpPr>
          <p:grpSpPr>
            <a:xfrm>
              <a:off x="8518731" y="1510510"/>
              <a:ext cx="1511691" cy="3143432"/>
              <a:chOff x="6994728" y="1510510"/>
              <a:chExt cx="1511691" cy="3143432"/>
            </a:xfrm>
          </p:grpSpPr>
          <p:sp>
            <p:nvSpPr>
              <p:cNvPr id="14" name="Folded Corner 13"/>
              <p:cNvSpPr>
                <a:spLocks noChangeAspect="1"/>
              </p:cNvSpPr>
              <p:nvPr/>
            </p:nvSpPr>
            <p:spPr>
              <a:xfrm flipV="1">
                <a:off x="7592019" y="1510510"/>
                <a:ext cx="914400" cy="1143000"/>
              </a:xfrm>
              <a:prstGeom prst="foldedCorner">
                <a:avLst>
                  <a:gd name="adj" fmla="val 29075"/>
                </a:avLst>
              </a:prstGeom>
              <a:solidFill>
                <a:srgbClr val="7D1E7D"/>
              </a:solidFill>
              <a:ln w="41275">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olded Corner 17"/>
              <p:cNvSpPr>
                <a:spLocks noChangeAspect="1"/>
              </p:cNvSpPr>
              <p:nvPr/>
            </p:nvSpPr>
            <p:spPr>
              <a:xfrm flipV="1">
                <a:off x="7134824" y="2595477"/>
                <a:ext cx="914400" cy="1143000"/>
              </a:xfrm>
              <a:prstGeom prst="foldedCorner">
                <a:avLst>
                  <a:gd name="adj" fmla="val 29075"/>
                </a:avLst>
              </a:prstGeom>
              <a:solidFill>
                <a:srgbClr val="7D1E7D"/>
              </a:solidFill>
              <a:ln w="41275">
                <a:solidFill>
                  <a:schemeClr val="accent4">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7451928" y="1767834"/>
                <a:ext cx="369277" cy="137160"/>
              </a:xfrm>
              <a:prstGeom prst="rect">
                <a:avLst/>
              </a:prstGeom>
              <a:solidFill>
                <a:schemeClr val="bg1"/>
              </a:solidFill>
              <a:ln w="31750">
                <a:solidFill>
                  <a:schemeClr val="accent4">
                    <a:lumMod val="75000"/>
                  </a:schemeClr>
                </a:solidFill>
              </a:ln>
              <a:effectLst>
                <a:outerShdw blurRad="50800" dist="381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7451928" y="2005815"/>
                <a:ext cx="369277" cy="137160"/>
              </a:xfrm>
              <a:prstGeom prst="rect">
                <a:avLst/>
              </a:prstGeom>
              <a:solidFill>
                <a:schemeClr val="bg1"/>
              </a:solidFill>
              <a:ln w="31750">
                <a:solidFill>
                  <a:schemeClr val="accent4">
                    <a:lumMod val="75000"/>
                  </a:schemeClr>
                </a:solidFill>
              </a:ln>
              <a:effectLst>
                <a:outerShdw blurRad="50800" dist="381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6994728" y="2817050"/>
                <a:ext cx="369277" cy="137160"/>
              </a:xfrm>
              <a:prstGeom prst="rect">
                <a:avLst/>
              </a:prstGeom>
              <a:solidFill>
                <a:schemeClr val="bg1"/>
              </a:solidFill>
              <a:ln w="31750">
                <a:solidFill>
                  <a:schemeClr val="accent4">
                    <a:lumMod val="75000"/>
                  </a:schemeClr>
                </a:solidFill>
              </a:ln>
              <a:effectLst>
                <a:outerShdw blurRad="50800" dist="381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p:cNvSpPr txBox="1"/>
              <p:nvPr/>
            </p:nvSpPr>
            <p:spPr>
              <a:xfrm>
                <a:off x="7093085" y="4023000"/>
                <a:ext cx="1383712" cy="630942"/>
              </a:xfrm>
              <a:prstGeom prst="rect">
                <a:avLst/>
              </a:prstGeom>
              <a:noFill/>
            </p:spPr>
            <p:txBody>
              <a:bodyPr wrap="none" rtlCol="0">
                <a:spAutoFit/>
              </a:bodyPr>
              <a:lstStyle/>
              <a:p>
                <a:pPr algn="ctr"/>
                <a:r>
                  <a:rPr lang="en-US" sz="1400" b="1" dirty="0">
                    <a:effectLst>
                      <a:outerShdw blurRad="50800" dist="38100" dir="2700000" algn="tl" rotWithShape="0">
                        <a:schemeClr val="bg1">
                          <a:alpha val="95000"/>
                        </a:schemeClr>
                      </a:outerShdw>
                    </a:effectLst>
                  </a:rPr>
                  <a:t>Real</a:t>
                </a:r>
              </a:p>
              <a:p>
                <a:pPr algn="ctr"/>
                <a:r>
                  <a:rPr lang="en-US" sz="1400" b="1" dirty="0">
                    <a:effectLst>
                      <a:outerShdw blurRad="50800" dist="38100" dir="2700000" algn="tl" rotWithShape="0">
                        <a:schemeClr val="bg1">
                          <a:alpha val="95000"/>
                        </a:schemeClr>
                      </a:outerShdw>
                    </a:effectLst>
                  </a:rPr>
                  <a:t>Dependents</a:t>
                </a:r>
              </a:p>
            </p:txBody>
          </p:sp>
        </p:grpSp>
        <p:grpSp>
          <p:nvGrpSpPr>
            <p:cNvPr id="60" name="Group 59"/>
            <p:cNvGrpSpPr/>
            <p:nvPr/>
          </p:nvGrpSpPr>
          <p:grpSpPr>
            <a:xfrm>
              <a:off x="1560816" y="1054136"/>
              <a:ext cx="1018227" cy="4650753"/>
              <a:chOff x="36813" y="1097263"/>
              <a:chExt cx="1018227" cy="4650753"/>
            </a:xfrm>
          </p:grpSpPr>
          <p:sp>
            <p:nvSpPr>
              <p:cNvPr id="47" name="Folded Corner 46"/>
              <p:cNvSpPr>
                <a:spLocks noChangeAspect="1"/>
              </p:cNvSpPr>
              <p:nvPr/>
            </p:nvSpPr>
            <p:spPr>
              <a:xfrm flipV="1">
                <a:off x="393524" y="1832506"/>
                <a:ext cx="304800" cy="381000"/>
              </a:xfrm>
              <a:prstGeom prst="foldedCorner">
                <a:avLst>
                  <a:gd name="adj" fmla="val 29075"/>
                </a:avLst>
              </a:prstGeom>
              <a:solidFill>
                <a:srgbClr val="028FC3"/>
              </a:solidFill>
              <a:ln w="25400">
                <a:solidFill>
                  <a:schemeClr val="accent2">
                    <a:lumMod val="50000"/>
                  </a:schemeClr>
                </a:solidFill>
              </a:ln>
              <a:effectLst>
                <a:outerShdw blurRad="50800" dist="381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olded Corner 49"/>
              <p:cNvSpPr>
                <a:spLocks noChangeAspect="1"/>
              </p:cNvSpPr>
              <p:nvPr/>
            </p:nvSpPr>
            <p:spPr>
              <a:xfrm flipV="1">
                <a:off x="390025" y="2390907"/>
                <a:ext cx="304800" cy="381000"/>
              </a:xfrm>
              <a:prstGeom prst="foldedCorner">
                <a:avLst>
                  <a:gd name="adj" fmla="val 29075"/>
                </a:avLst>
              </a:prstGeom>
              <a:solidFill>
                <a:srgbClr val="B70032"/>
              </a:solidFill>
              <a:ln w="25400">
                <a:solidFill>
                  <a:schemeClr val="tx1"/>
                </a:solidFill>
              </a:ln>
              <a:effectLst>
                <a:outerShdw blurRad="50800" dist="381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olded Corner 52"/>
              <p:cNvSpPr>
                <a:spLocks noChangeAspect="1"/>
              </p:cNvSpPr>
              <p:nvPr/>
            </p:nvSpPr>
            <p:spPr>
              <a:xfrm flipV="1">
                <a:off x="382991" y="4615356"/>
                <a:ext cx="304800" cy="381000"/>
              </a:xfrm>
              <a:prstGeom prst="foldedCorner">
                <a:avLst>
                  <a:gd name="adj" fmla="val 29075"/>
                </a:avLst>
              </a:prstGeom>
              <a:solidFill>
                <a:srgbClr val="7D1E7D"/>
              </a:solidFill>
              <a:ln w="25400">
                <a:solidFill>
                  <a:schemeClr val="accent4">
                    <a:lumMod val="75000"/>
                  </a:schemeClr>
                </a:solidFill>
              </a:ln>
              <a:effectLst>
                <a:outerShdw blurRad="50800" dist="381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olded Corner 55"/>
              <p:cNvSpPr>
                <a:spLocks noChangeAspect="1"/>
              </p:cNvSpPr>
              <p:nvPr/>
            </p:nvSpPr>
            <p:spPr>
              <a:xfrm flipV="1">
                <a:off x="390025" y="2953622"/>
                <a:ext cx="304800" cy="381000"/>
              </a:xfrm>
              <a:prstGeom prst="foldedCorner">
                <a:avLst>
                  <a:gd name="adj" fmla="val 29075"/>
                </a:avLst>
              </a:prstGeom>
              <a:solidFill>
                <a:srgbClr val="028FC3"/>
              </a:solidFill>
              <a:ln w="25400">
                <a:solidFill>
                  <a:schemeClr val="accent2">
                    <a:lumMod val="50000"/>
                  </a:schemeClr>
                </a:solidFill>
              </a:ln>
              <a:effectLst>
                <a:outerShdw blurRad="50800" dist="381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olded Corner 58"/>
              <p:cNvSpPr>
                <a:spLocks noChangeAspect="1"/>
              </p:cNvSpPr>
              <p:nvPr/>
            </p:nvSpPr>
            <p:spPr>
              <a:xfrm flipV="1">
                <a:off x="390025" y="3513401"/>
                <a:ext cx="304800" cy="381000"/>
              </a:xfrm>
              <a:prstGeom prst="foldedCorner">
                <a:avLst>
                  <a:gd name="adj" fmla="val 29075"/>
                </a:avLst>
              </a:prstGeom>
              <a:solidFill>
                <a:srgbClr val="B70032"/>
              </a:solidFill>
              <a:ln w="25400">
                <a:solidFill>
                  <a:schemeClr val="tx1"/>
                </a:solidFill>
              </a:ln>
              <a:effectLst>
                <a:outerShdw blurRad="50800" dist="381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olded Corner 61"/>
              <p:cNvSpPr>
                <a:spLocks noChangeAspect="1"/>
              </p:cNvSpPr>
              <p:nvPr/>
            </p:nvSpPr>
            <p:spPr>
              <a:xfrm flipV="1">
                <a:off x="382991" y="4066127"/>
                <a:ext cx="304800" cy="381000"/>
              </a:xfrm>
              <a:prstGeom prst="foldedCorner">
                <a:avLst>
                  <a:gd name="adj" fmla="val 29075"/>
                </a:avLst>
              </a:prstGeom>
              <a:solidFill>
                <a:srgbClr val="7D1E7D"/>
              </a:solidFill>
              <a:ln w="25400">
                <a:solidFill>
                  <a:schemeClr val="accent4">
                    <a:lumMod val="75000"/>
                  </a:schemeClr>
                </a:solidFill>
              </a:ln>
              <a:effectLst>
                <a:outerShdw blurRad="50800" dist="381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p:cNvSpPr txBox="1"/>
              <p:nvPr/>
            </p:nvSpPr>
            <p:spPr>
              <a:xfrm>
                <a:off x="85458" y="5117074"/>
                <a:ext cx="878767" cy="630942"/>
              </a:xfrm>
              <a:prstGeom prst="rect">
                <a:avLst/>
              </a:prstGeom>
              <a:noFill/>
            </p:spPr>
            <p:txBody>
              <a:bodyPr wrap="none" rtlCol="0">
                <a:spAutoFit/>
              </a:bodyPr>
              <a:lstStyle/>
              <a:p>
                <a:pPr algn="ctr"/>
                <a:r>
                  <a:rPr lang="en-US" sz="1400" b="1" dirty="0">
                    <a:effectLst>
                      <a:outerShdw blurRad="50800" dist="38100" dir="2700000" algn="tl" rotWithShape="0">
                        <a:schemeClr val="bg1">
                          <a:alpha val="95000"/>
                        </a:schemeClr>
                      </a:outerShdw>
                    </a:effectLst>
                  </a:rPr>
                  <a:t>Source</a:t>
                </a:r>
              </a:p>
              <a:p>
                <a:pPr algn="ctr"/>
                <a:r>
                  <a:rPr lang="en-US" sz="1400" b="1" dirty="0">
                    <a:effectLst>
                      <a:outerShdw blurRad="50800" dist="38100" dir="2700000" algn="tl" rotWithShape="0">
                        <a:schemeClr val="bg1">
                          <a:alpha val="95000"/>
                        </a:schemeClr>
                      </a:outerShdw>
                    </a:effectLst>
                  </a:rPr>
                  <a:t>Code</a:t>
                </a:r>
              </a:p>
            </p:txBody>
          </p:sp>
          <p:sp>
            <p:nvSpPr>
              <p:cNvPr id="64" name="TextBox 63"/>
              <p:cNvSpPr txBox="1"/>
              <p:nvPr/>
            </p:nvSpPr>
            <p:spPr>
              <a:xfrm>
                <a:off x="36813" y="1097263"/>
                <a:ext cx="1018227" cy="630942"/>
              </a:xfrm>
              <a:prstGeom prst="rect">
                <a:avLst/>
              </a:prstGeom>
              <a:noFill/>
            </p:spPr>
            <p:txBody>
              <a:bodyPr wrap="none" rtlCol="0">
                <a:spAutoFit/>
              </a:bodyPr>
              <a:lstStyle/>
              <a:p>
                <a:pPr algn="ctr"/>
                <a:r>
                  <a:rPr lang="en-US" sz="1400" b="1" dirty="0">
                    <a:effectLst>
                      <a:outerShdw blurRad="50800" dist="38100" dir="2700000" algn="tl" rotWithShape="0">
                        <a:schemeClr val="bg1">
                          <a:alpha val="95000"/>
                        </a:schemeClr>
                      </a:outerShdw>
                    </a:effectLst>
                  </a:rPr>
                  <a:t>Units</a:t>
                </a:r>
              </a:p>
              <a:p>
                <a:pPr algn="ctr"/>
                <a:r>
                  <a:rPr lang="en-US" sz="1400" dirty="0">
                    <a:effectLst>
                      <a:outerShdw blurRad="50800" dist="38100" dir="2700000" algn="tl" rotWithShape="0">
                        <a:schemeClr val="bg1">
                          <a:alpha val="95000"/>
                        </a:schemeClr>
                      </a:outerShdw>
                    </a:effectLst>
                  </a:rPr>
                  <a:t>(.c, .cpp)</a:t>
                </a:r>
              </a:p>
            </p:txBody>
          </p:sp>
        </p:grpSp>
        <p:sp>
          <p:nvSpPr>
            <p:cNvPr id="5" name="Rounded Rectangle 4"/>
            <p:cNvSpPr/>
            <p:nvPr/>
          </p:nvSpPr>
          <p:spPr>
            <a:xfrm>
              <a:off x="2546583" y="1019119"/>
              <a:ext cx="7863840" cy="4588048"/>
            </a:xfrm>
            <a:prstGeom prst="roundRect">
              <a:avLst>
                <a:gd name="adj" fmla="val 6581"/>
              </a:avLst>
            </a:prstGeom>
            <a:noFill/>
            <a:ln w="34925">
              <a:solidFill>
                <a:srgbClr val="002060"/>
              </a:solidFill>
            </a:ln>
            <a:effectLst>
              <a:outerShdw blurRad="50800" dist="38100" dir="2700000" algn="tl" rotWithShape="0">
                <a:prstClr val="black">
                  <a:alpha val="40000"/>
                </a:prstClr>
              </a:outerShdw>
            </a:effectLst>
            <a:scene3d>
              <a:camera prst="orthographicFront"/>
              <a:lightRig rig="fla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dirty="0">
                <a:solidFill>
                  <a:schemeClr val="tx1"/>
                </a:solidFill>
                <a:effectLst>
                  <a:outerShdw blurRad="50800" dist="38100" dir="2700000" algn="tl" rotWithShape="0">
                    <a:schemeClr val="bg1">
                      <a:alpha val="95000"/>
                    </a:schemeClr>
                  </a:outerShdw>
                </a:effectLst>
              </a:endParaRPr>
            </a:p>
          </p:txBody>
        </p:sp>
        <p:grpSp>
          <p:nvGrpSpPr>
            <p:cNvPr id="71" name="Group 70"/>
            <p:cNvGrpSpPr/>
            <p:nvPr/>
          </p:nvGrpSpPr>
          <p:grpSpPr>
            <a:xfrm>
              <a:off x="2703497" y="1252012"/>
              <a:ext cx="1913214" cy="3597807"/>
              <a:chOff x="1179497" y="1252009"/>
              <a:chExt cx="1913214" cy="3597807"/>
            </a:xfrm>
          </p:grpSpPr>
          <p:sp>
            <p:nvSpPr>
              <p:cNvPr id="15" name="Rounded Rectangle 14"/>
              <p:cNvSpPr/>
              <p:nvPr/>
            </p:nvSpPr>
            <p:spPr>
              <a:xfrm>
                <a:off x="1179497" y="1252009"/>
                <a:ext cx="1371600" cy="3597807"/>
              </a:xfrm>
              <a:prstGeom prst="roundRect">
                <a:avLst>
                  <a:gd name="adj" fmla="val 10898"/>
                </a:avLst>
              </a:prstGeom>
              <a:solidFill>
                <a:srgbClr val="00A765"/>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a:effectLst>
                      <a:outerShdw blurRad="38100" dist="38100" dir="2700000" algn="tl">
                        <a:srgbClr val="000000">
                          <a:alpha val="43137"/>
                        </a:srgbClr>
                      </a:outerShdw>
                    </a:effectLst>
                  </a:rPr>
                  <a:t>Test</a:t>
                </a:r>
              </a:p>
              <a:p>
                <a:pPr algn="ctr"/>
                <a:r>
                  <a:rPr lang="en-US" sz="2400" dirty="0">
                    <a:effectLst>
                      <a:outerShdw blurRad="38100" dist="38100" dir="2700000" algn="tl">
                        <a:srgbClr val="000000">
                          <a:alpha val="43137"/>
                        </a:srgbClr>
                      </a:outerShdw>
                    </a:effectLst>
                  </a:rPr>
                  <a:t>Driver</a:t>
                </a:r>
              </a:p>
            </p:txBody>
          </p:sp>
          <p:grpSp>
            <p:nvGrpSpPr>
              <p:cNvPr id="19" name="Group 38"/>
              <p:cNvGrpSpPr/>
              <p:nvPr/>
            </p:nvGrpSpPr>
            <p:grpSpPr>
              <a:xfrm>
                <a:off x="2635511" y="1845795"/>
                <a:ext cx="457200" cy="457200"/>
                <a:chOff x="2971800" y="5249010"/>
                <a:chExt cx="457200" cy="457200"/>
              </a:xfrm>
            </p:grpSpPr>
            <p:sp>
              <p:nvSpPr>
                <p:cNvPr id="40" name="Rectangle 39"/>
                <p:cNvSpPr/>
                <p:nvPr/>
              </p:nvSpPr>
              <p:spPr>
                <a:xfrm>
                  <a:off x="2971800" y="5249010"/>
                  <a:ext cx="457200" cy="457200"/>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Isosceles Triangle 40"/>
                <p:cNvSpPr/>
                <p:nvPr/>
              </p:nvSpPr>
              <p:spPr>
                <a:xfrm rot="5400000">
                  <a:off x="3047423" y="5312314"/>
                  <a:ext cx="320040" cy="320040"/>
                </a:xfrm>
                <a:prstGeom prst="triangle">
                  <a:avLst/>
                </a:prstGeom>
                <a:solidFill>
                  <a:srgbClr val="00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65"/>
              <p:cNvGrpSpPr/>
              <p:nvPr/>
            </p:nvGrpSpPr>
            <p:grpSpPr>
              <a:xfrm>
                <a:off x="2635511" y="3756653"/>
                <a:ext cx="457200" cy="457200"/>
                <a:chOff x="2971800" y="5249010"/>
                <a:chExt cx="457200" cy="457200"/>
              </a:xfrm>
            </p:grpSpPr>
            <p:sp>
              <p:nvSpPr>
                <p:cNvPr id="67" name="Rectangle 66"/>
                <p:cNvSpPr/>
                <p:nvPr/>
              </p:nvSpPr>
              <p:spPr>
                <a:xfrm>
                  <a:off x="2971800" y="5249010"/>
                  <a:ext cx="457200" cy="457200"/>
                </a:xfrm>
                <a:prstGeom prst="rect">
                  <a:avLst/>
                </a:prstGeom>
                <a:solidFill>
                  <a:srgbClr val="008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Isosceles Triangle 67"/>
                <p:cNvSpPr/>
                <p:nvPr/>
              </p:nvSpPr>
              <p:spPr>
                <a:xfrm rot="5400000">
                  <a:off x="3047423" y="5312314"/>
                  <a:ext cx="320040" cy="320040"/>
                </a:xfrm>
                <a:prstGeom prst="triangle">
                  <a:avLst/>
                </a:prstGeom>
                <a:solidFill>
                  <a:srgbClr val="00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37" name="Left-Right Arrow 36"/>
          <p:cNvSpPr/>
          <p:nvPr/>
        </p:nvSpPr>
        <p:spPr>
          <a:xfrm>
            <a:off x="5660855" y="2335573"/>
            <a:ext cx="2694369" cy="446725"/>
          </a:xfrm>
          <a:prstGeom prst="lef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Left-Right Arrow 37"/>
          <p:cNvSpPr/>
          <p:nvPr/>
        </p:nvSpPr>
        <p:spPr>
          <a:xfrm>
            <a:off x="5112460" y="3415338"/>
            <a:ext cx="1210408" cy="334113"/>
          </a:xfrm>
          <a:prstGeom prst="lef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226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outVertical)">
                                      <p:cBhvr>
                                        <p:cTn id="7" dur="500"/>
                                        <p:tgtEl>
                                          <p:spTgt spid="38"/>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barn(outVertical)">
                                      <p:cBhvr>
                                        <p:cTn id="1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r>
              <a:rPr lang="en-US" dirty="0"/>
              <a:t>VectorCAST provides full support for templates</a:t>
            </a:r>
          </a:p>
          <a:p>
            <a:pPr lvl="1"/>
            <a:r>
              <a:rPr lang="en-US" dirty="0"/>
              <a:t>Like abstract classes, templates must be tested via specific instances</a:t>
            </a:r>
          </a:p>
          <a:p>
            <a:pPr lvl="1"/>
            <a:r>
              <a:rPr lang="en-US" dirty="0"/>
              <a:t>Instances which exist within the UUT appear as testable automatically</a:t>
            </a:r>
          </a:p>
          <a:p>
            <a:pPr lvl="1"/>
            <a:r>
              <a:rPr lang="en-US" dirty="0"/>
              <a:t>Unit appendix user code can be used to create additional template instances</a:t>
            </a:r>
          </a:p>
          <a:p>
            <a:pPr lvl="3"/>
            <a:r>
              <a:rPr lang="en-US" dirty="0"/>
              <a:t>Method 1: Define object of template type</a:t>
            </a:r>
          </a:p>
          <a:p>
            <a:pPr lvl="3"/>
            <a:r>
              <a:rPr lang="en-US" dirty="0"/>
              <a:t>Method 2: Template instantiation directive</a:t>
            </a:r>
          </a:p>
        </p:txBody>
      </p:sp>
      <p:sp>
        <p:nvSpPr>
          <p:cNvPr id="8" name="Textplatzhalter 7">
            <a:extLst>
              <a:ext uri="{FF2B5EF4-FFF2-40B4-BE49-F238E27FC236}">
                <a16:creationId xmlns:a16="http://schemas.microsoft.com/office/drawing/2014/main" id="{54660CFD-A5E7-4F97-8FA2-C549382483F4}"/>
              </a:ext>
            </a:extLst>
          </p:cNvPr>
          <p:cNvSpPr>
            <a:spLocks noGrp="1"/>
          </p:cNvSpPr>
          <p:nvPr>
            <p:ph type="body" sz="quarter" idx="12"/>
          </p:nvPr>
        </p:nvSpPr>
        <p:spPr/>
        <p:txBody>
          <a:bodyPr/>
          <a:lstStyle/>
          <a:p>
            <a:r>
              <a:rPr lang="en-US" dirty="0"/>
              <a:t>Testing Templates</a:t>
            </a:r>
          </a:p>
        </p:txBody>
      </p:sp>
      <p:sp>
        <p:nvSpPr>
          <p:cNvPr id="3" name="Title 2"/>
          <p:cNvSpPr>
            <a:spLocks noGrp="1"/>
          </p:cNvSpPr>
          <p:nvPr>
            <p:ph type="title"/>
          </p:nvPr>
        </p:nvSpPr>
        <p:spPr/>
        <p:txBody>
          <a:bodyPr/>
          <a:lstStyle/>
          <a:p>
            <a:r>
              <a:rPr lang="en-US"/>
              <a:t>Lecture:  Abstract Classes and Templates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2163" y="3900484"/>
            <a:ext cx="5690053" cy="2098368"/>
          </a:xfrm>
          <a:prstGeom prst="rect">
            <a:avLst/>
          </a:prstGeom>
        </p:spPr>
      </p:pic>
    </p:spTree>
    <p:extLst>
      <p:ext uri="{BB962C8B-B14F-4D97-AF65-F5344CB8AC3E}">
        <p14:creationId xmlns:p14="http://schemas.microsoft.com/office/powerpoint/2010/main" val="69922584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hlinkClick r:id="" action="ppaction://customshow?id=34&amp;return=true"/>
              </a:rPr>
              <a:t>Link to Lab:  Abstract Classes &amp; Templates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388972C2-B22E-47EF-85AA-DF1E272F0B8C}"/>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509DC48F-1E01-46DB-AFC2-81637C061B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17731757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C20C29F-95AF-4430-896A-93DDAC693F60}"/>
              </a:ext>
            </a:extLst>
          </p:cNvPr>
          <p:cNvSpPr>
            <a:spLocks noGrp="1"/>
          </p:cNvSpPr>
          <p:nvPr>
            <p:ph type="body" sz="quarter" idx="12"/>
          </p:nvPr>
        </p:nvSpPr>
        <p:spPr/>
        <p:txBody>
          <a:bodyPr/>
          <a:lstStyle/>
          <a:p>
            <a:r>
              <a:rPr lang="en-US" dirty="0"/>
              <a:t>Quiz:  VectorCAST can use concreate subclasses from:</a:t>
            </a:r>
          </a:p>
        </p:txBody>
      </p:sp>
      <p:sp>
        <p:nvSpPr>
          <p:cNvPr id="4" name="Title 3"/>
          <p:cNvSpPr>
            <a:spLocks noGrp="1"/>
          </p:cNvSpPr>
          <p:nvPr>
            <p:ph type="title"/>
          </p:nvPr>
        </p:nvSpPr>
        <p:spPr/>
        <p:txBody>
          <a:bodyPr>
            <a:normAutofit/>
          </a:bodyPr>
          <a:lstStyle/>
          <a:p>
            <a:r>
              <a:rPr lang="en-US"/>
              <a:t>Lecture:  Abstract Classes and Templates</a:t>
            </a:r>
            <a:endParaRPr lang="en-US" dirty="0"/>
          </a:p>
        </p:txBody>
      </p:sp>
      <p:sp>
        <p:nvSpPr>
          <p:cNvPr id="5" name="Action Button: Custom 4">
            <a:hlinkClick r:id="" action="ppaction://macro?name=Wrong" highlightClick="1"/>
          </p:cNvPr>
          <p:cNvSpPr/>
          <p:nvPr/>
        </p:nvSpPr>
        <p:spPr>
          <a:xfrm>
            <a:off x="2543176" y="16144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Wrong" highlightClick="1"/>
          </p:cNvPr>
          <p:cNvSpPr/>
          <p:nvPr/>
        </p:nvSpPr>
        <p:spPr>
          <a:xfrm>
            <a:off x="2543176" y="2405064"/>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8" name="Action Button: Custom 7">
            <a:hlinkClick r:id="" action="ppaction://macro?name=Correct" highlightClick="1"/>
          </p:cNvPr>
          <p:cNvSpPr/>
          <p:nvPr/>
        </p:nvSpPr>
        <p:spPr>
          <a:xfrm>
            <a:off x="2543176" y="4100513"/>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D</a:t>
            </a:r>
          </a:p>
        </p:txBody>
      </p:sp>
      <p:sp>
        <p:nvSpPr>
          <p:cNvPr id="10" name="TextBox 9"/>
          <p:cNvSpPr txBox="1"/>
          <p:nvPr/>
        </p:nvSpPr>
        <p:spPr>
          <a:xfrm>
            <a:off x="3543301" y="1659263"/>
            <a:ext cx="6115051" cy="400110"/>
          </a:xfrm>
          <a:prstGeom prst="rect">
            <a:avLst/>
          </a:prstGeom>
          <a:noFill/>
        </p:spPr>
        <p:txBody>
          <a:bodyPr wrap="square" rtlCol="0">
            <a:spAutoFit/>
          </a:bodyPr>
          <a:lstStyle/>
          <a:p>
            <a:r>
              <a:rPr lang="en-US" sz="2000" dirty="0"/>
              <a:t>Existing subclasses in the UUT</a:t>
            </a:r>
          </a:p>
        </p:txBody>
      </p:sp>
      <p:sp>
        <p:nvSpPr>
          <p:cNvPr id="11" name="TextBox 10"/>
          <p:cNvSpPr txBox="1"/>
          <p:nvPr/>
        </p:nvSpPr>
        <p:spPr>
          <a:xfrm>
            <a:off x="3543298" y="2484763"/>
            <a:ext cx="6572252" cy="400110"/>
          </a:xfrm>
          <a:prstGeom prst="rect">
            <a:avLst/>
          </a:prstGeom>
          <a:noFill/>
        </p:spPr>
        <p:txBody>
          <a:bodyPr wrap="square" rtlCol="0">
            <a:spAutoFit/>
          </a:bodyPr>
          <a:lstStyle/>
          <a:p>
            <a:r>
              <a:rPr lang="en-US" sz="2000" dirty="0"/>
              <a:t>New subclasses defined in appendix user code</a:t>
            </a:r>
          </a:p>
        </p:txBody>
      </p:sp>
      <p:sp>
        <p:nvSpPr>
          <p:cNvPr id="12" name="TextBox 11"/>
          <p:cNvSpPr txBox="1"/>
          <p:nvPr/>
        </p:nvSpPr>
        <p:spPr>
          <a:xfrm>
            <a:off x="3543300" y="3341040"/>
            <a:ext cx="6815213" cy="400110"/>
          </a:xfrm>
          <a:prstGeom prst="rect">
            <a:avLst/>
          </a:prstGeom>
          <a:noFill/>
        </p:spPr>
        <p:txBody>
          <a:bodyPr wrap="square" rtlCol="0">
            <a:spAutoFit/>
          </a:bodyPr>
          <a:lstStyle/>
          <a:p>
            <a:r>
              <a:rPr lang="en-US" sz="2000" dirty="0"/>
              <a:t>Automatic concrete classes defined by VectorCAST</a:t>
            </a:r>
          </a:p>
        </p:txBody>
      </p:sp>
      <p:sp>
        <p:nvSpPr>
          <p:cNvPr id="13" name="TextBox 12"/>
          <p:cNvSpPr txBox="1"/>
          <p:nvPr/>
        </p:nvSpPr>
        <p:spPr>
          <a:xfrm>
            <a:off x="3543301" y="4188764"/>
            <a:ext cx="6115051" cy="400110"/>
          </a:xfrm>
          <a:prstGeom prst="rect">
            <a:avLst/>
          </a:prstGeom>
          <a:noFill/>
        </p:spPr>
        <p:txBody>
          <a:bodyPr wrap="square" rtlCol="0">
            <a:spAutoFit/>
          </a:bodyPr>
          <a:lstStyle/>
          <a:p>
            <a:r>
              <a:rPr lang="en-US" sz="2000" dirty="0"/>
              <a:t>All of the above</a:t>
            </a:r>
          </a:p>
        </p:txBody>
      </p:sp>
    </p:spTree>
    <p:extLst>
      <p:ext uri="{BB962C8B-B14F-4D97-AF65-F5344CB8AC3E}">
        <p14:creationId xmlns:p14="http://schemas.microsoft.com/office/powerpoint/2010/main" val="389635235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Include Paths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DB3B8964-10F2-457E-BCF8-D3EE4CE67124}"/>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F6CB6D86-D439-42AF-BA01-B0EB3EA3C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910144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What are Include Paths?</a:t>
            </a:r>
          </a:p>
          <a:p>
            <a:pPr lvl="1"/>
            <a:r>
              <a:rPr lang="en-US" dirty="0"/>
              <a:t>Types of Include Paths</a:t>
            </a:r>
          </a:p>
          <a:p>
            <a:pPr lvl="1"/>
            <a:r>
              <a:rPr lang="en-US" dirty="0"/>
              <a:t>Passing the Include Paths to VectorCAST</a:t>
            </a:r>
          </a:p>
          <a:p>
            <a:pPr lvl="2"/>
            <a:r>
              <a:rPr lang="en-US" dirty="0"/>
              <a:t>Using the GUI Controls in the New Environment Wizard</a:t>
            </a:r>
          </a:p>
          <a:p>
            <a:pPr lvl="2"/>
            <a:r>
              <a:rPr lang="en-US" dirty="0"/>
              <a:t>Using the Environment Script</a:t>
            </a:r>
          </a:p>
          <a:p>
            <a:pPr lvl="1"/>
            <a:r>
              <a:rPr lang="en-US" dirty="0"/>
              <a:t>Modifying the Include Paths List</a:t>
            </a:r>
          </a:p>
          <a:p>
            <a:pPr lvl="1"/>
            <a:r>
              <a:rPr lang="en-US" dirty="0"/>
              <a:t>Using Relative Include Paths</a:t>
            </a:r>
          </a:p>
          <a:p>
            <a:pPr lvl="1"/>
            <a:r>
              <a:rPr lang="en-US" dirty="0"/>
              <a:t>Setting up “Default” Include Paths</a:t>
            </a:r>
          </a:p>
        </p:txBody>
      </p:sp>
      <p:sp>
        <p:nvSpPr>
          <p:cNvPr id="4" name="Textplatzhalter 3">
            <a:extLst>
              <a:ext uri="{FF2B5EF4-FFF2-40B4-BE49-F238E27FC236}">
                <a16:creationId xmlns:a16="http://schemas.microsoft.com/office/drawing/2014/main" id="{2F36467D-E9E6-433E-8E3F-D898B5F07AA0}"/>
              </a:ext>
            </a:extLst>
          </p:cNvPr>
          <p:cNvSpPr>
            <a:spLocks noGrp="1"/>
          </p:cNvSpPr>
          <p:nvPr>
            <p:ph type="body" sz="quarter" idx="12"/>
          </p:nvPr>
        </p:nvSpPr>
        <p:spPr/>
        <p:txBody>
          <a:bodyPr/>
          <a:lstStyle/>
          <a:p>
            <a:r>
              <a:rPr lang="en-US" dirty="0"/>
              <a:t>Include File Topics</a:t>
            </a:r>
          </a:p>
        </p:txBody>
      </p:sp>
      <p:sp>
        <p:nvSpPr>
          <p:cNvPr id="3" name="Title 2"/>
          <p:cNvSpPr>
            <a:spLocks noGrp="1"/>
          </p:cNvSpPr>
          <p:nvPr>
            <p:ph type="title"/>
          </p:nvPr>
        </p:nvSpPr>
        <p:spPr/>
        <p:txBody>
          <a:bodyPr/>
          <a:lstStyle/>
          <a:p>
            <a:r>
              <a:rPr lang="en-US"/>
              <a:t>Lecture:  Include Paths</a:t>
            </a:r>
            <a:endParaRPr lang="en-US" dirty="0"/>
          </a:p>
        </p:txBody>
      </p:sp>
    </p:spTree>
    <p:extLst>
      <p:ext uri="{BB962C8B-B14F-4D97-AF65-F5344CB8AC3E}">
        <p14:creationId xmlns:p14="http://schemas.microsoft.com/office/powerpoint/2010/main" val="156075726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US" dirty="0"/>
              <a:t>Include Paths are simply the paths (i.e. the –I options) for compiling a file outside of VectorCAST</a:t>
            </a:r>
          </a:p>
          <a:p>
            <a:pPr lvl="1"/>
            <a:endParaRPr lang="en-US" dirty="0"/>
          </a:p>
          <a:p>
            <a:pPr lvl="1"/>
            <a:r>
              <a:rPr lang="en-US" dirty="0"/>
              <a:t>Why does VectorCAST need to know the all of the Include Paths?</a:t>
            </a:r>
          </a:p>
          <a:p>
            <a:pPr lvl="2"/>
            <a:r>
              <a:rPr lang="en-US" dirty="0"/>
              <a:t>To be able to parse &amp; preprocess the source code for the Unit</a:t>
            </a:r>
          </a:p>
          <a:p>
            <a:pPr lvl="2"/>
            <a:r>
              <a:rPr lang="en-US" dirty="0"/>
              <a:t>To be able to build the harness executable</a:t>
            </a:r>
          </a:p>
          <a:p>
            <a:pPr lvl="2"/>
            <a:r>
              <a:rPr lang="en-US" dirty="0"/>
              <a:t>To know how to handle typedefs in the Parameter Tree</a:t>
            </a:r>
          </a:p>
          <a:p>
            <a:pPr lvl="2"/>
            <a:r>
              <a:rPr lang="en-US" dirty="0"/>
              <a:t>To know what dependent functions to stub</a:t>
            </a:r>
          </a:p>
          <a:p>
            <a:pPr lvl="1"/>
            <a:endParaRPr lang="en-US" dirty="0"/>
          </a:p>
          <a:p>
            <a:pPr lvl="1"/>
            <a:r>
              <a:rPr lang="en-US" dirty="0"/>
              <a:t>For the purposes of stubbing and type handling, VectorCAST categorizes Include Paths as:</a:t>
            </a:r>
          </a:p>
          <a:p>
            <a:pPr lvl="2"/>
            <a:r>
              <a:rPr lang="en-US" dirty="0"/>
              <a:t>Search Directories</a:t>
            </a:r>
          </a:p>
          <a:p>
            <a:pPr lvl="2"/>
            <a:r>
              <a:rPr lang="en-US" dirty="0"/>
              <a:t>Library Include Directories</a:t>
            </a:r>
          </a:p>
          <a:p>
            <a:pPr lvl="2"/>
            <a:r>
              <a:rPr lang="en-US" dirty="0"/>
              <a:t>Type-Handled Directories</a:t>
            </a:r>
          </a:p>
          <a:p>
            <a:pPr lvl="1"/>
            <a:endParaRPr lang="en-US" dirty="0"/>
          </a:p>
          <a:p>
            <a:pPr lvl="1"/>
            <a:endParaRPr lang="en-US" dirty="0"/>
          </a:p>
          <a:p>
            <a:pPr lvl="2"/>
            <a:endParaRPr lang="en-US" dirty="0"/>
          </a:p>
        </p:txBody>
      </p:sp>
      <p:sp>
        <p:nvSpPr>
          <p:cNvPr id="2" name="Textplatzhalter 1">
            <a:extLst>
              <a:ext uri="{FF2B5EF4-FFF2-40B4-BE49-F238E27FC236}">
                <a16:creationId xmlns:a16="http://schemas.microsoft.com/office/drawing/2014/main" id="{21DDFDFB-BE6E-4DD2-9E78-F712BCD153B0}"/>
              </a:ext>
            </a:extLst>
          </p:cNvPr>
          <p:cNvSpPr>
            <a:spLocks noGrp="1"/>
          </p:cNvSpPr>
          <p:nvPr>
            <p:ph type="body" sz="quarter" idx="12"/>
          </p:nvPr>
        </p:nvSpPr>
        <p:spPr/>
        <p:txBody>
          <a:bodyPr/>
          <a:lstStyle/>
          <a:p>
            <a:r>
              <a:rPr lang="en-US" dirty="0"/>
              <a:t>What are Include Paths?</a:t>
            </a:r>
          </a:p>
        </p:txBody>
      </p:sp>
      <p:sp>
        <p:nvSpPr>
          <p:cNvPr id="3" name="Title 2"/>
          <p:cNvSpPr>
            <a:spLocks noGrp="1"/>
          </p:cNvSpPr>
          <p:nvPr>
            <p:ph type="title"/>
          </p:nvPr>
        </p:nvSpPr>
        <p:spPr/>
        <p:txBody>
          <a:bodyPr/>
          <a:lstStyle/>
          <a:p>
            <a:r>
              <a:rPr lang="en-US"/>
              <a:t>Lecture:  Include Paths</a:t>
            </a:r>
            <a:endParaRPr lang="en-US" dirty="0"/>
          </a:p>
        </p:txBody>
      </p:sp>
    </p:spTree>
    <p:extLst>
      <p:ext uri="{BB962C8B-B14F-4D97-AF65-F5344CB8AC3E}">
        <p14:creationId xmlns:p14="http://schemas.microsoft.com/office/powerpoint/2010/main" val="23641036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lvl="1"/>
            <a:r>
              <a:rPr lang="en-GB" dirty="0"/>
              <a:t>An Include Path should be a “Search Directory” if:</a:t>
            </a:r>
          </a:p>
          <a:p>
            <a:pPr lvl="2"/>
            <a:r>
              <a:rPr lang="en-GB" dirty="0"/>
              <a:t>It contains Source Files that you want to test</a:t>
            </a:r>
          </a:p>
          <a:p>
            <a:pPr lvl="3"/>
            <a:r>
              <a:rPr lang="en-GB" dirty="0"/>
              <a:t>.c and .cpp files that exist in “Search Directories” can be chosen as UUTs</a:t>
            </a:r>
          </a:p>
          <a:p>
            <a:pPr lvl="2"/>
            <a:r>
              <a:rPr lang="en-GB" dirty="0"/>
              <a:t>It contains Header Files that define prototypes that you want to Stub</a:t>
            </a:r>
          </a:p>
          <a:p>
            <a:pPr lvl="3"/>
            <a:r>
              <a:rPr lang="en-GB" dirty="0"/>
              <a:t>Unresolved calls to functions from these headers will be stubbed</a:t>
            </a:r>
          </a:p>
          <a:p>
            <a:pPr lvl="2"/>
            <a:r>
              <a:rPr lang="en-GB" dirty="0"/>
              <a:t>It contains Header Files with data types that you want to set in the Test Case Editor</a:t>
            </a:r>
          </a:p>
          <a:p>
            <a:pPr lvl="3"/>
            <a:r>
              <a:rPr lang="en-GB" dirty="0"/>
              <a:t>Type Handling Code will be built for all structs/classes from these headers</a:t>
            </a:r>
          </a:p>
          <a:p>
            <a:pPr lvl="3"/>
            <a:r>
              <a:rPr lang="en-GB" dirty="0"/>
              <a:t>Test Case Editor will be “aware” of these types </a:t>
            </a:r>
          </a:p>
          <a:p>
            <a:pPr lvl="3"/>
            <a:endParaRPr lang="en-GB" dirty="0"/>
          </a:p>
          <a:p>
            <a:pPr lvl="2"/>
            <a:endParaRPr lang="en-GB" dirty="0"/>
          </a:p>
          <a:p>
            <a:pPr lvl="1"/>
            <a:r>
              <a:rPr lang="en-GB" dirty="0"/>
              <a:t>What type of Code is in a “Search Directory”?</a:t>
            </a:r>
          </a:p>
          <a:p>
            <a:pPr lvl="2"/>
            <a:r>
              <a:rPr lang="en-GB" dirty="0"/>
              <a:t>Generally, all of your application code!</a:t>
            </a:r>
            <a:br>
              <a:rPr lang="en-GB" dirty="0"/>
            </a:br>
            <a:endParaRPr lang="en-GB" dirty="0"/>
          </a:p>
          <a:p>
            <a:pPr lvl="2"/>
            <a:endParaRPr lang="en-GB" dirty="0"/>
          </a:p>
          <a:p>
            <a:pPr lvl="2"/>
            <a:endParaRPr lang="en-GB" dirty="0"/>
          </a:p>
        </p:txBody>
      </p:sp>
      <p:sp>
        <p:nvSpPr>
          <p:cNvPr id="4" name="Textplatzhalter 3">
            <a:extLst>
              <a:ext uri="{FF2B5EF4-FFF2-40B4-BE49-F238E27FC236}">
                <a16:creationId xmlns:a16="http://schemas.microsoft.com/office/drawing/2014/main" id="{5855340A-908B-4340-8ACD-B847C953927F}"/>
              </a:ext>
            </a:extLst>
          </p:cNvPr>
          <p:cNvSpPr>
            <a:spLocks noGrp="1"/>
          </p:cNvSpPr>
          <p:nvPr>
            <p:ph type="body" sz="quarter" idx="12"/>
          </p:nvPr>
        </p:nvSpPr>
        <p:spPr/>
        <p:txBody>
          <a:bodyPr/>
          <a:lstStyle/>
          <a:p>
            <a:r>
              <a:rPr lang="en-US" dirty="0"/>
              <a:t>Search Directories</a:t>
            </a:r>
          </a:p>
        </p:txBody>
      </p:sp>
      <p:sp>
        <p:nvSpPr>
          <p:cNvPr id="3" name="Title 2"/>
          <p:cNvSpPr>
            <a:spLocks noGrp="1"/>
          </p:cNvSpPr>
          <p:nvPr>
            <p:ph type="title"/>
          </p:nvPr>
        </p:nvSpPr>
        <p:spPr/>
        <p:txBody>
          <a:bodyPr/>
          <a:lstStyle/>
          <a:p>
            <a:r>
              <a:rPr lang="en-GB"/>
              <a:t>Lecture:  Include Paths</a:t>
            </a:r>
            <a:endParaRPr lang="en-GB" dirty="0"/>
          </a:p>
        </p:txBody>
      </p:sp>
    </p:spTree>
    <p:extLst>
      <p:ext uri="{BB962C8B-B14F-4D97-AF65-F5344CB8AC3E}">
        <p14:creationId xmlns:p14="http://schemas.microsoft.com/office/powerpoint/2010/main" val="359383473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lvl="1"/>
            <a:r>
              <a:rPr lang="en-GB" dirty="0"/>
              <a:t>An Include Path should be a “Library Include Directory” if:</a:t>
            </a:r>
          </a:p>
          <a:p>
            <a:pPr lvl="2"/>
            <a:r>
              <a:rPr lang="en-GB" dirty="0"/>
              <a:t>It contains Header files for Object Modules will be used during testing</a:t>
            </a:r>
          </a:p>
          <a:p>
            <a:pPr lvl="2"/>
            <a:endParaRPr lang="en-GB" dirty="0"/>
          </a:p>
          <a:p>
            <a:pPr lvl="1"/>
            <a:r>
              <a:rPr lang="en-GB" dirty="0"/>
              <a:t>VectorCAST will not generate code for </a:t>
            </a:r>
          </a:p>
          <a:p>
            <a:pPr lvl="2"/>
            <a:r>
              <a:rPr lang="en-GB" dirty="0"/>
              <a:t>Stubs will NOT be created for these functions</a:t>
            </a:r>
          </a:p>
          <a:p>
            <a:pPr lvl="2"/>
            <a:r>
              <a:rPr lang="en-GB" dirty="0"/>
              <a:t>Type Handling Code will NOT be created for these structs/classes</a:t>
            </a:r>
          </a:p>
          <a:p>
            <a:pPr lvl="3"/>
            <a:endParaRPr lang="en-GB" dirty="0"/>
          </a:p>
          <a:p>
            <a:pPr lvl="1"/>
            <a:r>
              <a:rPr lang="en-GB" dirty="0"/>
              <a:t>Test Case Editor will be NOT be “aware” of these types </a:t>
            </a:r>
          </a:p>
          <a:p>
            <a:pPr lvl="2"/>
            <a:r>
              <a:rPr lang="en-GB" dirty="0"/>
              <a:t>If these types are used by a UUT parameter, the types will show up as “User” in the parameter tree</a:t>
            </a:r>
          </a:p>
          <a:p>
            <a:pPr lvl="2"/>
            <a:endParaRPr lang="en-GB" dirty="0"/>
          </a:p>
          <a:p>
            <a:pPr lvl="1"/>
            <a:r>
              <a:rPr lang="en-GB" dirty="0"/>
              <a:t>What type of Code is in a “Library Include Directory”?</a:t>
            </a:r>
          </a:p>
          <a:p>
            <a:pPr lvl="2"/>
            <a:r>
              <a:rPr lang="en-GB" dirty="0"/>
              <a:t>API for a Library: CORBA, Boost, etc</a:t>
            </a:r>
          </a:p>
          <a:p>
            <a:pPr lvl="2"/>
            <a:r>
              <a:rPr lang="en-GB" dirty="0"/>
              <a:t>API for an RTOS</a:t>
            </a:r>
          </a:p>
          <a:p>
            <a:pPr lvl="2"/>
            <a:r>
              <a:rPr lang="en-GB" dirty="0"/>
              <a:t>Headers for C/C++ Run Time (generally are implicit)</a:t>
            </a:r>
          </a:p>
          <a:p>
            <a:pPr lvl="2"/>
            <a:endParaRPr lang="en-GB" dirty="0"/>
          </a:p>
          <a:p>
            <a:pPr lvl="2"/>
            <a:endParaRPr lang="en-GB" dirty="0"/>
          </a:p>
        </p:txBody>
      </p:sp>
      <p:sp>
        <p:nvSpPr>
          <p:cNvPr id="4" name="Textplatzhalter 3">
            <a:extLst>
              <a:ext uri="{FF2B5EF4-FFF2-40B4-BE49-F238E27FC236}">
                <a16:creationId xmlns:a16="http://schemas.microsoft.com/office/drawing/2014/main" id="{38A39437-899A-4F31-BFD2-7893D838AB57}"/>
              </a:ext>
            </a:extLst>
          </p:cNvPr>
          <p:cNvSpPr>
            <a:spLocks noGrp="1"/>
          </p:cNvSpPr>
          <p:nvPr>
            <p:ph type="body" sz="quarter" idx="12"/>
          </p:nvPr>
        </p:nvSpPr>
        <p:spPr/>
        <p:txBody>
          <a:bodyPr/>
          <a:lstStyle/>
          <a:p>
            <a:r>
              <a:rPr lang="en-US" dirty="0"/>
              <a:t>Library Include Directories</a:t>
            </a:r>
          </a:p>
        </p:txBody>
      </p:sp>
      <p:sp>
        <p:nvSpPr>
          <p:cNvPr id="3" name="Title 2"/>
          <p:cNvSpPr>
            <a:spLocks noGrp="1"/>
          </p:cNvSpPr>
          <p:nvPr>
            <p:ph type="title"/>
          </p:nvPr>
        </p:nvSpPr>
        <p:spPr/>
        <p:txBody>
          <a:bodyPr/>
          <a:lstStyle/>
          <a:p>
            <a:r>
              <a:rPr lang="en-GB"/>
              <a:t>Lecture:  Include Paths</a:t>
            </a:r>
            <a:endParaRPr lang="en-GB" dirty="0"/>
          </a:p>
        </p:txBody>
      </p:sp>
    </p:spTree>
    <p:extLst>
      <p:ext uri="{BB962C8B-B14F-4D97-AF65-F5344CB8AC3E}">
        <p14:creationId xmlns:p14="http://schemas.microsoft.com/office/powerpoint/2010/main" val="139653133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lvl="1"/>
            <a:r>
              <a:rPr lang="en-GB" dirty="0"/>
              <a:t>A “Type Handled Directory” is a hybrid of Search and Library</a:t>
            </a:r>
          </a:p>
          <a:p>
            <a:pPr lvl="1"/>
            <a:r>
              <a:rPr lang="en-GB" dirty="0"/>
              <a:t>An Include Path should be a “Type Handled Directory” if:</a:t>
            </a:r>
          </a:p>
          <a:p>
            <a:pPr lvl="2"/>
            <a:r>
              <a:rPr lang="en-GB" dirty="0"/>
              <a:t>It does NOT contain functions prototypes that you want to stub</a:t>
            </a:r>
          </a:p>
          <a:p>
            <a:pPr lvl="2"/>
            <a:r>
              <a:rPr lang="en-GB" dirty="0"/>
              <a:t>It contains Header Files with data types that you want to set in the Test Case Editor</a:t>
            </a:r>
          </a:p>
          <a:p>
            <a:pPr lvl="3"/>
            <a:r>
              <a:rPr lang="en-GB" dirty="0"/>
              <a:t>Type Handling Code will be built for all structs/classes from these headers</a:t>
            </a:r>
          </a:p>
          <a:p>
            <a:pPr lvl="3"/>
            <a:r>
              <a:rPr lang="en-GB" dirty="0"/>
              <a:t>Test Case Editor will be “aware” of these types </a:t>
            </a:r>
          </a:p>
          <a:p>
            <a:pPr lvl="3"/>
            <a:endParaRPr lang="en-GB" dirty="0"/>
          </a:p>
          <a:p>
            <a:pPr lvl="2"/>
            <a:endParaRPr lang="en-GB" dirty="0"/>
          </a:p>
          <a:p>
            <a:pPr lvl="1"/>
            <a:r>
              <a:rPr lang="en-GB" dirty="0"/>
              <a:t>What type of Code is in a “Type Handled Directory”?</a:t>
            </a:r>
          </a:p>
          <a:p>
            <a:pPr lvl="2"/>
            <a:r>
              <a:rPr lang="en-GB" dirty="0"/>
              <a:t>Similar types of files as Library Includes</a:t>
            </a:r>
          </a:p>
          <a:p>
            <a:pPr lvl="3"/>
            <a:r>
              <a:rPr lang="en-GB" dirty="0"/>
              <a:t>RTOS or Libraries like Boost or CORBA</a:t>
            </a:r>
            <a:br>
              <a:rPr lang="en-GB" dirty="0"/>
            </a:br>
            <a:endParaRPr lang="en-GB" dirty="0"/>
          </a:p>
          <a:p>
            <a:pPr lvl="2"/>
            <a:endParaRPr lang="en-GB" dirty="0"/>
          </a:p>
          <a:p>
            <a:pPr lvl="2"/>
            <a:endParaRPr lang="en-GB" dirty="0"/>
          </a:p>
        </p:txBody>
      </p:sp>
      <p:sp>
        <p:nvSpPr>
          <p:cNvPr id="4" name="Textplatzhalter 3">
            <a:extLst>
              <a:ext uri="{FF2B5EF4-FFF2-40B4-BE49-F238E27FC236}">
                <a16:creationId xmlns:a16="http://schemas.microsoft.com/office/drawing/2014/main" id="{C40C281A-869F-4213-BCAF-3B5E714AA455}"/>
              </a:ext>
            </a:extLst>
          </p:cNvPr>
          <p:cNvSpPr>
            <a:spLocks noGrp="1"/>
          </p:cNvSpPr>
          <p:nvPr>
            <p:ph type="body" sz="quarter" idx="12"/>
          </p:nvPr>
        </p:nvSpPr>
        <p:spPr/>
        <p:txBody>
          <a:bodyPr/>
          <a:lstStyle/>
          <a:p>
            <a:r>
              <a:rPr lang="en-US" dirty="0"/>
              <a:t>Type Handled Directories</a:t>
            </a:r>
          </a:p>
        </p:txBody>
      </p:sp>
      <p:sp>
        <p:nvSpPr>
          <p:cNvPr id="3" name="Title 2"/>
          <p:cNvSpPr>
            <a:spLocks noGrp="1"/>
          </p:cNvSpPr>
          <p:nvPr>
            <p:ph type="title"/>
          </p:nvPr>
        </p:nvSpPr>
        <p:spPr/>
        <p:txBody>
          <a:bodyPr/>
          <a:lstStyle/>
          <a:p>
            <a:r>
              <a:rPr lang="en-GB"/>
              <a:t>Lecture:  Include Paths</a:t>
            </a:r>
            <a:endParaRPr lang="en-GB" dirty="0"/>
          </a:p>
        </p:txBody>
      </p:sp>
    </p:spTree>
    <p:extLst>
      <p:ext uri="{BB962C8B-B14F-4D97-AF65-F5344CB8AC3E}">
        <p14:creationId xmlns:p14="http://schemas.microsoft.com/office/powerpoint/2010/main" val="101645693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There are two places to enter “Include Paths”</a:t>
            </a:r>
          </a:p>
          <a:p>
            <a:pPr lvl="2"/>
            <a:r>
              <a:rPr lang="en-US" dirty="0"/>
              <a:t>Create New Environment Wizard -&gt; Locate Source Files (Step 5)</a:t>
            </a:r>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r>
              <a:rPr lang="en-US" dirty="0"/>
              <a:t>From the VectorCAST Project:  RightMouse-&gt;OpenConfiguration</a:t>
            </a:r>
          </a:p>
        </p:txBody>
      </p:sp>
      <p:sp>
        <p:nvSpPr>
          <p:cNvPr id="4" name="Textplatzhalter 3">
            <a:extLst>
              <a:ext uri="{FF2B5EF4-FFF2-40B4-BE49-F238E27FC236}">
                <a16:creationId xmlns:a16="http://schemas.microsoft.com/office/drawing/2014/main" id="{0DA39E61-A1A8-414C-9151-4F1BADDD311C}"/>
              </a:ext>
            </a:extLst>
          </p:cNvPr>
          <p:cNvSpPr>
            <a:spLocks noGrp="1"/>
          </p:cNvSpPr>
          <p:nvPr>
            <p:ph type="body" sz="quarter" idx="12"/>
          </p:nvPr>
        </p:nvSpPr>
        <p:spPr/>
        <p:txBody>
          <a:bodyPr/>
          <a:lstStyle/>
          <a:p>
            <a:r>
              <a:rPr lang="en-US" dirty="0"/>
              <a:t>The Include Path Widget</a:t>
            </a:r>
          </a:p>
        </p:txBody>
      </p:sp>
      <p:sp>
        <p:nvSpPr>
          <p:cNvPr id="3" name="Title 2"/>
          <p:cNvSpPr>
            <a:spLocks noGrp="1"/>
          </p:cNvSpPr>
          <p:nvPr>
            <p:ph type="title"/>
          </p:nvPr>
        </p:nvSpPr>
        <p:spPr/>
        <p:txBody>
          <a:bodyPr/>
          <a:lstStyle/>
          <a:p>
            <a:r>
              <a:rPr lang="en-US"/>
              <a:t>Lecture:  Include Paths</a:t>
            </a:r>
            <a:endParaRPr lang="en-US" dirty="0"/>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2493" y="2022894"/>
            <a:ext cx="5981700"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FA8C4E36-D5D1-4A21-9CFF-C11825393F03}"/>
              </a:ext>
            </a:extLst>
          </p:cNvPr>
          <p:cNvPicPr>
            <a:picLocks noChangeAspect="1"/>
          </p:cNvPicPr>
          <p:nvPr/>
        </p:nvPicPr>
        <p:blipFill>
          <a:blip r:embed="rId4"/>
          <a:stretch>
            <a:fillRect/>
          </a:stretch>
        </p:blipFill>
        <p:spPr>
          <a:xfrm>
            <a:off x="1365477" y="4290332"/>
            <a:ext cx="9461046" cy="1642382"/>
          </a:xfrm>
          <a:prstGeom prst="rect">
            <a:avLst/>
          </a:prstGeom>
        </p:spPr>
      </p:pic>
    </p:spTree>
    <p:extLst>
      <p:ext uri="{BB962C8B-B14F-4D97-AF65-F5344CB8AC3E}">
        <p14:creationId xmlns:p14="http://schemas.microsoft.com/office/powerpoint/2010/main" val="400769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06E0B-D058-49BC-A15A-BE047D0F77DE}"/>
              </a:ext>
            </a:extLst>
          </p:cNvPr>
          <p:cNvSpPr>
            <a:spLocks noGrp="1"/>
          </p:cNvSpPr>
          <p:nvPr>
            <p:ph sz="quarter" idx="13"/>
          </p:nvPr>
        </p:nvSpPr>
        <p:spPr/>
        <p:txBody>
          <a:bodyPr/>
          <a:lstStyle/>
          <a:p>
            <a:r>
              <a:rPr lang="en-US" dirty="0"/>
              <a:t>All training materials for this class is the intellectual property of Vector North America and is used as part of Vector North America’s </a:t>
            </a:r>
            <a:r>
              <a:rPr lang="en-US" dirty="0" err="1"/>
              <a:t>VectorCAST</a:t>
            </a:r>
            <a:r>
              <a:rPr lang="en-US" dirty="0"/>
              <a:t> training classes. Reproduction is prohibited either electronic or mechanical without the expressed written consent of Vector North America. Any questions or comments regarding the training materials presented for this class please contact the training manager at 248-504-6443 or email </a:t>
            </a:r>
            <a:r>
              <a:rPr lang="en-US" dirty="0">
                <a:hlinkClick r:id="rId3"/>
              </a:rPr>
              <a:t>training@us.vector.com</a:t>
            </a:r>
            <a:r>
              <a:rPr lang="en-US" dirty="0"/>
              <a:t>.</a:t>
            </a:r>
          </a:p>
          <a:p>
            <a:endParaRPr lang="en-US" dirty="0"/>
          </a:p>
          <a:p>
            <a:r>
              <a:rPr lang="en-US" dirty="0" err="1"/>
              <a:t>VectorCAST</a:t>
            </a:r>
            <a:r>
              <a:rPr lang="en-US" dirty="0"/>
              <a:t> training materials include:</a:t>
            </a:r>
          </a:p>
          <a:p>
            <a:pPr marL="285750" indent="-285750">
              <a:buSzPct val="75000"/>
              <a:buFont typeface="Wingdings" panose="05000000000000000000" pitchFamily="2" charset="2"/>
              <a:buChar char="Ø"/>
            </a:pPr>
            <a:r>
              <a:rPr lang="en-US" dirty="0"/>
              <a:t>VectorCAST_Training_AllInOne.pdf</a:t>
            </a:r>
          </a:p>
          <a:p>
            <a:pPr marL="285750" indent="-285750">
              <a:buSzPct val="75000"/>
              <a:buFont typeface="Wingdings" panose="05000000000000000000" pitchFamily="2" charset="2"/>
              <a:buChar char="Ø"/>
            </a:pPr>
            <a:r>
              <a:rPr lang="en-US" dirty="0"/>
              <a:t>VectorCAST_Training_ExercisesOnly.pdf</a:t>
            </a:r>
          </a:p>
          <a:p>
            <a:pPr marL="285750" indent="-285750">
              <a:buSzPct val="75000"/>
              <a:buFont typeface="Wingdings" panose="05000000000000000000" pitchFamily="2" charset="2"/>
              <a:buChar char="Ø"/>
            </a:pPr>
            <a:r>
              <a:rPr lang="en-US" dirty="0"/>
              <a:t>Training.zip containing the source code and working folders.</a:t>
            </a:r>
          </a:p>
          <a:p>
            <a:pPr marL="285750" indent="-285750">
              <a:buSzPct val="75000"/>
              <a:buFont typeface="Wingdings" panose="05000000000000000000" pitchFamily="2" charset="2"/>
              <a:buChar char="Ø"/>
            </a:pPr>
            <a:r>
              <a:rPr lang="en-US" dirty="0"/>
              <a:t>vector-</a:t>
            </a:r>
            <a:r>
              <a:rPr lang="en-US" dirty="0" err="1"/>
              <a:t>DEMO.lic</a:t>
            </a:r>
            <a:endParaRPr lang="en-US" dirty="0"/>
          </a:p>
        </p:txBody>
      </p:sp>
      <p:sp>
        <p:nvSpPr>
          <p:cNvPr id="3" name="Text Placeholder 2">
            <a:extLst>
              <a:ext uri="{FF2B5EF4-FFF2-40B4-BE49-F238E27FC236}">
                <a16:creationId xmlns:a16="http://schemas.microsoft.com/office/drawing/2014/main" id="{D2B60568-5188-474F-AFA6-C171E3FE7943}"/>
              </a:ext>
            </a:extLst>
          </p:cNvPr>
          <p:cNvSpPr>
            <a:spLocks noGrp="1"/>
          </p:cNvSpPr>
          <p:nvPr>
            <p:ph type="body" sz="quarter" idx="12"/>
          </p:nvPr>
        </p:nvSpPr>
        <p:spPr/>
        <p:txBody>
          <a:bodyPr/>
          <a:lstStyle/>
          <a:p>
            <a:r>
              <a:rPr lang="en-US" dirty="0" err="1"/>
              <a:t>VectorCAST</a:t>
            </a:r>
            <a:r>
              <a:rPr lang="en-US" dirty="0"/>
              <a:t> Training Materials Copyright Information</a:t>
            </a:r>
          </a:p>
        </p:txBody>
      </p:sp>
      <p:sp>
        <p:nvSpPr>
          <p:cNvPr id="4" name="Title 3">
            <a:extLst>
              <a:ext uri="{FF2B5EF4-FFF2-40B4-BE49-F238E27FC236}">
                <a16:creationId xmlns:a16="http://schemas.microsoft.com/office/drawing/2014/main" id="{A4803CB5-67D5-4301-80E2-46324A6352BE}"/>
              </a:ext>
            </a:extLst>
          </p:cNvPr>
          <p:cNvSpPr>
            <a:spLocks noGrp="1"/>
          </p:cNvSpPr>
          <p:nvPr>
            <p:ph type="title"/>
          </p:nvPr>
        </p:nvSpPr>
        <p:spPr/>
        <p:txBody>
          <a:bodyPr/>
          <a:lstStyle/>
          <a:p>
            <a:r>
              <a:rPr lang="en-US"/>
              <a:t>Company Overview</a:t>
            </a:r>
          </a:p>
        </p:txBody>
      </p:sp>
    </p:spTree>
    <p:extLst>
      <p:ext uri="{BB962C8B-B14F-4D97-AF65-F5344CB8AC3E}">
        <p14:creationId xmlns:p14="http://schemas.microsoft.com/office/powerpoint/2010/main" val="3636421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5"/>
          <p:cNvSpPr>
            <a:spLocks noGrp="1" noChangeArrowheads="1"/>
          </p:cNvSpPr>
          <p:nvPr>
            <p:ph sz="quarter" idx="13"/>
          </p:nvPr>
        </p:nvSpPr>
        <p:spPr/>
        <p:txBody>
          <a:bodyPr/>
          <a:lstStyle/>
          <a:p>
            <a:pPr lvl="1"/>
            <a:endParaRPr lang="en-US" sz="1800" dirty="0"/>
          </a:p>
          <a:p>
            <a:pPr lvl="1"/>
            <a:r>
              <a:rPr lang="en-US" sz="1800" dirty="0"/>
              <a:t>What is a VectorCAST Stub?</a:t>
            </a:r>
          </a:p>
          <a:p>
            <a:pPr lvl="3"/>
            <a:r>
              <a:rPr lang="en-US" sz="1600" dirty="0"/>
              <a:t>Test code that takes place of actual application code</a:t>
            </a:r>
          </a:p>
          <a:p>
            <a:pPr lvl="2"/>
            <a:endParaRPr lang="en-US" sz="1800" dirty="0"/>
          </a:p>
          <a:p>
            <a:pPr lvl="1"/>
            <a:r>
              <a:rPr lang="en-US" sz="1800" dirty="0"/>
              <a:t>What do VectorCAST Stubs Do?</a:t>
            </a:r>
          </a:p>
          <a:p>
            <a:pPr lvl="3"/>
            <a:r>
              <a:rPr lang="en-US" sz="1600" dirty="0"/>
              <a:t>Control data passed back from called subprogram</a:t>
            </a:r>
          </a:p>
          <a:p>
            <a:pPr lvl="3"/>
            <a:r>
              <a:rPr lang="en-US" sz="1600" dirty="0"/>
              <a:t>Capture data passed into the stubbed subprogram</a:t>
            </a:r>
          </a:p>
          <a:p>
            <a:pPr lvl="3"/>
            <a:r>
              <a:rPr lang="en-US" sz="1600" dirty="0"/>
              <a:t>Force signals to be raised (or exceptions thrown)</a:t>
            </a:r>
          </a:p>
          <a:p>
            <a:pPr lvl="3"/>
            <a:r>
              <a:rPr lang="en-US" sz="1600" dirty="0"/>
              <a:t>Verify the Control Flow</a:t>
            </a:r>
          </a:p>
          <a:p>
            <a:pPr lvl="1"/>
            <a:endParaRPr lang="en-US" sz="1800" dirty="0"/>
          </a:p>
          <a:p>
            <a:pPr lvl="1"/>
            <a:r>
              <a:rPr lang="en-US" sz="1800" dirty="0"/>
              <a:t>What are the Benefits of Using Stubs?</a:t>
            </a:r>
          </a:p>
          <a:p>
            <a:pPr lvl="3"/>
            <a:r>
              <a:rPr lang="en-US" sz="1600" dirty="0"/>
              <a:t>Easy to control the flow of logic</a:t>
            </a:r>
          </a:p>
          <a:p>
            <a:pPr lvl="3"/>
            <a:r>
              <a:rPr lang="en-US" sz="1600" dirty="0"/>
              <a:t>Easy to test error conditions</a:t>
            </a:r>
          </a:p>
          <a:p>
            <a:pPr lvl="3"/>
            <a:r>
              <a:rPr lang="en-US" sz="1600" dirty="0"/>
              <a:t>Isolate testing from un-tested dependents</a:t>
            </a:r>
          </a:p>
          <a:p>
            <a:pPr lvl="3"/>
            <a:r>
              <a:rPr lang="en-US" sz="1600" dirty="0"/>
              <a:t>Easier setup for test pre-conditions</a:t>
            </a:r>
          </a:p>
        </p:txBody>
      </p:sp>
      <p:sp>
        <p:nvSpPr>
          <p:cNvPr id="2" name="Textplatzhalter 1">
            <a:extLst>
              <a:ext uri="{FF2B5EF4-FFF2-40B4-BE49-F238E27FC236}">
                <a16:creationId xmlns:a16="http://schemas.microsoft.com/office/drawing/2014/main" id="{FFBE47B9-6ACC-4E04-81AB-EE889342068D}"/>
              </a:ext>
            </a:extLst>
          </p:cNvPr>
          <p:cNvSpPr>
            <a:spLocks noGrp="1"/>
          </p:cNvSpPr>
          <p:nvPr>
            <p:ph type="body" sz="quarter" idx="12"/>
          </p:nvPr>
        </p:nvSpPr>
        <p:spPr/>
        <p:txBody>
          <a:bodyPr/>
          <a:lstStyle/>
          <a:p>
            <a:r>
              <a:rPr lang="en-US" dirty="0"/>
              <a:t>All About Stubs</a:t>
            </a:r>
          </a:p>
        </p:txBody>
      </p:sp>
      <p:sp>
        <p:nvSpPr>
          <p:cNvPr id="24578" name="Rectangle 4"/>
          <p:cNvSpPr>
            <a:spLocks noGrp="1" noChangeArrowheads="1"/>
          </p:cNvSpPr>
          <p:nvPr>
            <p:ph type="title"/>
          </p:nvPr>
        </p:nvSpPr>
        <p:spPr/>
        <p:txBody>
          <a:bodyPr/>
          <a:lstStyle/>
          <a:p>
            <a:r>
              <a:rPr lang="en-US"/>
              <a:t>Unit Testing Overview</a:t>
            </a:r>
            <a:endParaRPr lang="en-US" dirty="0"/>
          </a:p>
        </p:txBody>
      </p:sp>
    </p:spTree>
    <p:extLst>
      <p:ext uri="{BB962C8B-B14F-4D97-AF65-F5344CB8AC3E}">
        <p14:creationId xmlns:p14="http://schemas.microsoft.com/office/powerpoint/2010/main" val="19890156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lvl="1"/>
            <a:endParaRPr lang="en-GB" dirty="0"/>
          </a:p>
          <a:p>
            <a:pPr lvl="2"/>
            <a:endParaRPr lang="en-GB" dirty="0"/>
          </a:p>
          <a:p>
            <a:pPr lvl="2"/>
            <a:endParaRPr lang="en-GB" dirty="0"/>
          </a:p>
          <a:p>
            <a:pPr lvl="2"/>
            <a:endParaRPr lang="en-GB" dirty="0"/>
          </a:p>
          <a:p>
            <a:pPr lvl="1" indent="0">
              <a:buNone/>
            </a:pPr>
            <a:r>
              <a:rPr lang="en-GB" dirty="0"/>
              <a:t>	</a:t>
            </a:r>
          </a:p>
          <a:p>
            <a:pPr lvl="2"/>
            <a:endParaRPr lang="en-GB" dirty="0"/>
          </a:p>
          <a:p>
            <a:pPr lvl="1"/>
            <a:r>
              <a:rPr lang="en-GB" dirty="0"/>
              <a:t>Use the green + to add one directory</a:t>
            </a:r>
          </a:p>
          <a:p>
            <a:pPr lvl="1"/>
            <a:r>
              <a:rPr lang="en-GB" dirty="0"/>
              <a:t>Use the green ++ to recursively add directories</a:t>
            </a:r>
          </a:p>
          <a:p>
            <a:pPr lvl="1"/>
            <a:r>
              <a:rPr lang="en-GB" dirty="0"/>
              <a:t>Use the red x to delete the selected directories</a:t>
            </a:r>
          </a:p>
          <a:p>
            <a:pPr lvl="1"/>
            <a:r>
              <a:rPr lang="en-GB" dirty="0"/>
              <a:t>Select a List Item, and then click + or ++</a:t>
            </a:r>
          </a:p>
          <a:p>
            <a:pPr lvl="2"/>
            <a:r>
              <a:rPr lang="en-GB" dirty="0"/>
              <a:t>Directory browser starts from the selected path</a:t>
            </a:r>
          </a:p>
          <a:p>
            <a:pPr lvl="1"/>
            <a:r>
              <a:rPr lang="en-GB" dirty="0"/>
              <a:t>Use Relative Paths can be turned on and off</a:t>
            </a:r>
          </a:p>
          <a:p>
            <a:pPr lvl="2"/>
            <a:r>
              <a:rPr lang="en-GB" dirty="0"/>
              <a:t>The widget will update in real-time to show the relative paths</a:t>
            </a:r>
          </a:p>
          <a:p>
            <a:pPr lvl="2"/>
            <a:endParaRPr lang="en-GB" dirty="0"/>
          </a:p>
        </p:txBody>
      </p:sp>
      <p:sp>
        <p:nvSpPr>
          <p:cNvPr id="4" name="Textplatzhalter 3">
            <a:extLst>
              <a:ext uri="{FF2B5EF4-FFF2-40B4-BE49-F238E27FC236}">
                <a16:creationId xmlns:a16="http://schemas.microsoft.com/office/drawing/2014/main" id="{FFDFB099-41D3-43F0-86D6-E214F4435C97}"/>
              </a:ext>
            </a:extLst>
          </p:cNvPr>
          <p:cNvSpPr>
            <a:spLocks noGrp="1"/>
          </p:cNvSpPr>
          <p:nvPr>
            <p:ph type="body" sz="quarter" idx="12"/>
          </p:nvPr>
        </p:nvSpPr>
        <p:spPr/>
        <p:txBody>
          <a:bodyPr/>
          <a:lstStyle/>
          <a:p>
            <a:r>
              <a:rPr lang="en-US" dirty="0"/>
              <a:t>Adding Include Paths</a:t>
            </a:r>
          </a:p>
        </p:txBody>
      </p:sp>
      <p:sp>
        <p:nvSpPr>
          <p:cNvPr id="3" name="Title 2"/>
          <p:cNvSpPr>
            <a:spLocks noGrp="1"/>
          </p:cNvSpPr>
          <p:nvPr>
            <p:ph type="title"/>
          </p:nvPr>
        </p:nvSpPr>
        <p:spPr/>
        <p:txBody>
          <a:bodyPr>
            <a:normAutofit/>
          </a:bodyPr>
          <a:lstStyle/>
          <a:p>
            <a:r>
              <a:rPr lang="en-GB"/>
              <a:t>Lecture:  Include Paths</a:t>
            </a:r>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8066" y="3175000"/>
            <a:ext cx="14287" cy="2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6475" y="3414716"/>
            <a:ext cx="19050" cy="2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8875" y="3567116"/>
            <a:ext cx="19050" cy="2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1328741"/>
            <a:ext cx="5219700" cy="1114425"/>
          </a:xfrm>
          <a:prstGeom prst="rect">
            <a:avLst/>
          </a:prstGeom>
        </p:spPr>
      </p:pic>
    </p:spTree>
    <p:extLst>
      <p:ext uri="{BB962C8B-B14F-4D97-AF65-F5344CB8AC3E}">
        <p14:creationId xmlns:p14="http://schemas.microsoft.com/office/powerpoint/2010/main" val="327803162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lvl="1"/>
            <a:r>
              <a:rPr lang="en-GB" dirty="0"/>
              <a:t>Include Paths can be specified as either absolute or relative paths:</a:t>
            </a:r>
          </a:p>
          <a:p>
            <a:pPr lvl="1"/>
            <a:r>
              <a:rPr lang="en-GB" dirty="0"/>
              <a:t>Include Paths can use environment variables, for example:</a:t>
            </a:r>
          </a:p>
          <a:p>
            <a:pPr lvl="2"/>
            <a:r>
              <a:rPr lang="en-GB" dirty="0"/>
              <a:t>To point to the compiler installation directory</a:t>
            </a:r>
          </a:p>
          <a:p>
            <a:pPr lvl="2"/>
            <a:r>
              <a:rPr lang="en-GB" dirty="0"/>
              <a:t>To point to the base of a Source Code Repository (sandbox)</a:t>
            </a:r>
          </a:p>
          <a:p>
            <a:pPr lvl="1"/>
            <a:r>
              <a:rPr lang="en-GB" dirty="0"/>
              <a:t>Text can be pasted directly into a field</a:t>
            </a:r>
          </a:p>
          <a:p>
            <a:pPr lvl="1"/>
            <a:r>
              <a:rPr lang="en-GB" dirty="0"/>
              <a:t>An existing path can be edited directly to make minor changes</a:t>
            </a:r>
          </a:p>
          <a:p>
            <a:pPr lvl="1"/>
            <a:r>
              <a:rPr lang="en-GB" dirty="0"/>
              <a:t>Hover Cursor over a directory to see the content</a:t>
            </a:r>
          </a:p>
          <a:p>
            <a:pPr lvl="2"/>
            <a:endParaRPr lang="en-GB" dirty="0"/>
          </a:p>
        </p:txBody>
      </p:sp>
      <p:sp>
        <p:nvSpPr>
          <p:cNvPr id="5" name="Textplatzhalter 4">
            <a:extLst>
              <a:ext uri="{FF2B5EF4-FFF2-40B4-BE49-F238E27FC236}">
                <a16:creationId xmlns:a16="http://schemas.microsoft.com/office/drawing/2014/main" id="{C9CCF52F-02FB-44D3-AD9D-68408C99A076}"/>
              </a:ext>
            </a:extLst>
          </p:cNvPr>
          <p:cNvSpPr>
            <a:spLocks noGrp="1"/>
          </p:cNvSpPr>
          <p:nvPr>
            <p:ph type="body" sz="quarter" idx="12"/>
          </p:nvPr>
        </p:nvSpPr>
        <p:spPr/>
        <p:txBody>
          <a:bodyPr/>
          <a:lstStyle/>
          <a:p>
            <a:r>
              <a:rPr lang="en-US" dirty="0"/>
              <a:t>Specifying and Editing Include Paths</a:t>
            </a:r>
          </a:p>
        </p:txBody>
      </p:sp>
      <p:sp>
        <p:nvSpPr>
          <p:cNvPr id="3" name="Title 2"/>
          <p:cNvSpPr>
            <a:spLocks noGrp="1"/>
          </p:cNvSpPr>
          <p:nvPr>
            <p:ph type="title"/>
          </p:nvPr>
        </p:nvSpPr>
        <p:spPr/>
        <p:txBody>
          <a:bodyPr/>
          <a:lstStyle/>
          <a:p>
            <a:r>
              <a:rPr lang="en-GB"/>
              <a:t>Lecture:  Include Paths</a:t>
            </a:r>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8066" y="3175000"/>
            <a:ext cx="14287" cy="2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6475" y="3414716"/>
            <a:ext cx="19050" cy="2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8875" y="3567116"/>
            <a:ext cx="19050" cy="2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4585" y="3749291"/>
            <a:ext cx="6362700" cy="2128698"/>
          </a:xfrm>
          <a:prstGeom prst="rect">
            <a:avLst/>
          </a:prstGeom>
        </p:spPr>
      </p:pic>
    </p:spTree>
    <p:extLst>
      <p:ext uri="{BB962C8B-B14F-4D97-AF65-F5344CB8AC3E}">
        <p14:creationId xmlns:p14="http://schemas.microsoft.com/office/powerpoint/2010/main" val="106584542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lvl="1"/>
            <a:r>
              <a:rPr lang="en-GB" dirty="0"/>
              <a:t>Context Sensitive Right-Click Actions:</a:t>
            </a:r>
          </a:p>
          <a:p>
            <a:pPr lvl="1"/>
            <a:endParaRPr lang="en-GB" dirty="0"/>
          </a:p>
          <a:p>
            <a:pPr lvl="1"/>
            <a:endParaRPr lang="en-GB" dirty="0"/>
          </a:p>
          <a:p>
            <a:pPr lvl="1"/>
            <a:endParaRPr lang="en-GB" dirty="0"/>
          </a:p>
          <a:p>
            <a:pPr lvl="1"/>
            <a:endParaRPr lang="en-GB" dirty="0"/>
          </a:p>
          <a:p>
            <a:pPr lvl="2"/>
            <a:endParaRPr lang="en-GB" dirty="0"/>
          </a:p>
          <a:p>
            <a:pPr lvl="2"/>
            <a:endParaRPr lang="en-GB" dirty="0"/>
          </a:p>
          <a:p>
            <a:pPr marL="252000" lvl="2" indent="0">
              <a:buNone/>
            </a:pPr>
            <a:r>
              <a:rPr lang="en-GB" dirty="0"/>
              <a:t> </a:t>
            </a:r>
          </a:p>
          <a:p>
            <a:pPr lvl="2"/>
            <a:r>
              <a:rPr lang="en-GB" dirty="0"/>
              <a:t>The Include Path type is shown by a letter icon</a:t>
            </a:r>
          </a:p>
          <a:p>
            <a:pPr lvl="3"/>
            <a:r>
              <a:rPr lang="en-GB" dirty="0"/>
              <a:t> S = Search, I for Library Include,  T for type handled</a:t>
            </a:r>
          </a:p>
          <a:p>
            <a:pPr lvl="2"/>
            <a:endParaRPr lang="en-GB" dirty="0"/>
          </a:p>
          <a:p>
            <a:pPr lvl="2"/>
            <a:r>
              <a:rPr lang="en-GB" dirty="0"/>
              <a:t>The order of the directories is the order they will be passed to the compiler</a:t>
            </a:r>
          </a:p>
          <a:p>
            <a:pPr lvl="3"/>
            <a:r>
              <a:rPr lang="en-GB" dirty="0"/>
              <a:t>Remember, these list items become “-I” options to the compiler</a:t>
            </a:r>
          </a:p>
          <a:p>
            <a:pPr lvl="2"/>
            <a:endParaRPr lang="en-GB" dirty="0"/>
          </a:p>
          <a:p>
            <a:pPr lvl="2"/>
            <a:r>
              <a:rPr lang="en-GB" dirty="0"/>
              <a:t>Sub-directory of explicitly listed directories inherit their parent’s type</a:t>
            </a:r>
          </a:p>
          <a:p>
            <a:pPr lvl="2"/>
            <a:endParaRPr lang="en-GB" dirty="0"/>
          </a:p>
          <a:p>
            <a:pPr lvl="2"/>
            <a:endParaRPr lang="en-GB" dirty="0"/>
          </a:p>
        </p:txBody>
      </p:sp>
      <p:sp>
        <p:nvSpPr>
          <p:cNvPr id="5" name="Textplatzhalter 4">
            <a:extLst>
              <a:ext uri="{FF2B5EF4-FFF2-40B4-BE49-F238E27FC236}">
                <a16:creationId xmlns:a16="http://schemas.microsoft.com/office/drawing/2014/main" id="{9B8E1F30-2862-44A0-A11F-76B40A488949}"/>
              </a:ext>
            </a:extLst>
          </p:cNvPr>
          <p:cNvSpPr>
            <a:spLocks noGrp="1"/>
          </p:cNvSpPr>
          <p:nvPr>
            <p:ph type="body" sz="quarter" idx="12"/>
          </p:nvPr>
        </p:nvSpPr>
        <p:spPr/>
        <p:txBody>
          <a:bodyPr/>
          <a:lstStyle/>
          <a:p>
            <a:r>
              <a:rPr lang="en-US" dirty="0"/>
              <a:t>Include Path Details</a:t>
            </a:r>
          </a:p>
        </p:txBody>
      </p:sp>
      <p:sp>
        <p:nvSpPr>
          <p:cNvPr id="3" name="Title 2"/>
          <p:cNvSpPr>
            <a:spLocks noGrp="1"/>
          </p:cNvSpPr>
          <p:nvPr>
            <p:ph type="title"/>
          </p:nvPr>
        </p:nvSpPr>
        <p:spPr/>
        <p:txBody>
          <a:bodyPr/>
          <a:lstStyle/>
          <a:p>
            <a:r>
              <a:rPr lang="en-GB"/>
              <a:t>Lecture:  Include Paths</a:t>
            </a:r>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8066" y="3175000"/>
            <a:ext cx="14287" cy="2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6475" y="3414716"/>
            <a:ext cx="19050" cy="2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8875" y="3567116"/>
            <a:ext cx="19050" cy="2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7089" y="1674000"/>
            <a:ext cx="4352925" cy="1887401"/>
          </a:xfrm>
          <a:prstGeom prst="rect">
            <a:avLst/>
          </a:prstGeom>
        </p:spPr>
      </p:pic>
    </p:spTree>
    <p:extLst>
      <p:ext uri="{BB962C8B-B14F-4D97-AF65-F5344CB8AC3E}">
        <p14:creationId xmlns:p14="http://schemas.microsoft.com/office/powerpoint/2010/main" val="22867780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GB" dirty="0"/>
              <a:t>When a source file name is duplicated in search directories then </a:t>
            </a:r>
          </a:p>
          <a:p>
            <a:pPr lvl="2"/>
            <a:r>
              <a:rPr lang="en-GB" dirty="0"/>
              <a:t>The two (or more) directory names will be highlighted in red</a:t>
            </a:r>
          </a:p>
          <a:p>
            <a:pPr lvl="2"/>
            <a:r>
              <a:rPr lang="en-GB" dirty="0"/>
              <a:t>The hover-over tooltip will show the duplicate file names in red</a:t>
            </a:r>
          </a:p>
          <a:p>
            <a:pPr lvl="2"/>
            <a:r>
              <a:rPr lang="en-GB" dirty="0"/>
              <a:t>The duplicated source file CANNOT be a UUT</a:t>
            </a:r>
          </a:p>
          <a:p>
            <a:pPr lvl="2"/>
            <a:endParaRPr lang="en-GB" dirty="0"/>
          </a:p>
          <a:p>
            <a:pPr lvl="2"/>
            <a:endParaRPr lang="en-GB" dirty="0"/>
          </a:p>
          <a:p>
            <a:pPr lvl="2"/>
            <a:endParaRPr lang="en-GB" dirty="0"/>
          </a:p>
          <a:p>
            <a:pPr lvl="2"/>
            <a:endParaRPr lang="en-GB" dirty="0"/>
          </a:p>
          <a:p>
            <a:pPr lvl="2"/>
            <a:endParaRPr lang="en-GB" dirty="0"/>
          </a:p>
          <a:p>
            <a:pPr lvl="2"/>
            <a:endParaRPr lang="en-GB" dirty="0"/>
          </a:p>
          <a:p>
            <a:pPr lvl="2"/>
            <a:endParaRPr lang="en-GB" dirty="0"/>
          </a:p>
          <a:p>
            <a:pPr lvl="2"/>
            <a:endParaRPr lang="en-GB" dirty="0"/>
          </a:p>
          <a:p>
            <a:pPr lvl="2"/>
            <a:endParaRPr lang="en-GB" dirty="0"/>
          </a:p>
          <a:p>
            <a:pPr lvl="1"/>
            <a:r>
              <a:rPr lang="en-GB" dirty="0"/>
              <a:t>When a header file name is duplicated in directories </a:t>
            </a:r>
          </a:p>
          <a:p>
            <a:pPr lvl="2"/>
            <a:r>
              <a:rPr lang="en-GB" dirty="0"/>
              <a:t>VectorCAST builds a command line for the pre-processor with directories in the order in the step 5 dialogue. The pre-processor will usually select the file in the directory first in the command line.</a:t>
            </a:r>
          </a:p>
        </p:txBody>
      </p:sp>
      <p:sp>
        <p:nvSpPr>
          <p:cNvPr id="5" name="Textplatzhalter 4">
            <a:extLst>
              <a:ext uri="{FF2B5EF4-FFF2-40B4-BE49-F238E27FC236}">
                <a16:creationId xmlns:a16="http://schemas.microsoft.com/office/drawing/2014/main" id="{217D0283-4D1C-4178-968D-DEC87A46D278}"/>
              </a:ext>
            </a:extLst>
          </p:cNvPr>
          <p:cNvSpPr>
            <a:spLocks noGrp="1"/>
          </p:cNvSpPr>
          <p:nvPr>
            <p:ph type="body" sz="quarter" idx="12"/>
          </p:nvPr>
        </p:nvSpPr>
        <p:spPr/>
        <p:txBody>
          <a:bodyPr/>
          <a:lstStyle/>
          <a:p>
            <a:r>
              <a:rPr lang="en-US" dirty="0"/>
              <a:t>Handling Duplicate Filenames</a:t>
            </a:r>
          </a:p>
        </p:txBody>
      </p:sp>
      <p:sp>
        <p:nvSpPr>
          <p:cNvPr id="3" name="Title 2"/>
          <p:cNvSpPr>
            <a:spLocks noGrp="1"/>
          </p:cNvSpPr>
          <p:nvPr>
            <p:ph type="title"/>
          </p:nvPr>
        </p:nvSpPr>
        <p:spPr/>
        <p:txBody>
          <a:bodyPr/>
          <a:lstStyle/>
          <a:p>
            <a:r>
              <a:rPr lang="en-GB"/>
              <a:t>Lecture:  Include Paths</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245" y="2495550"/>
            <a:ext cx="4943475" cy="2324100"/>
          </a:xfrm>
          <a:prstGeom prst="rect">
            <a:avLst/>
          </a:prstGeom>
        </p:spPr>
      </p:pic>
    </p:spTree>
    <p:extLst>
      <p:ext uri="{BB962C8B-B14F-4D97-AF65-F5344CB8AC3E}">
        <p14:creationId xmlns:p14="http://schemas.microsoft.com/office/powerpoint/2010/main" val="398380192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hlinkClick r:id="" action="ppaction://customshow?id=35&amp;return=true"/>
              </a:rPr>
              <a:t>Link to Lab:  Include Paths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0F1F4DDF-08A1-4F02-B73C-FAFB6C06BEF7}"/>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5D4C84FD-D29B-4C02-A547-87A1D51414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9849263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D752B296-A7A2-4B14-9770-1ECB94F974CD}"/>
              </a:ext>
            </a:extLst>
          </p:cNvPr>
          <p:cNvSpPr>
            <a:spLocks noGrp="1"/>
          </p:cNvSpPr>
          <p:nvPr>
            <p:ph type="body" sz="quarter" idx="12"/>
          </p:nvPr>
        </p:nvSpPr>
        <p:spPr/>
        <p:txBody>
          <a:bodyPr/>
          <a:lstStyle/>
          <a:p>
            <a:r>
              <a:rPr lang="en-US" dirty="0"/>
              <a:t>Quiz:  For Type Handled Directories, which statement is true:</a:t>
            </a:r>
          </a:p>
        </p:txBody>
      </p:sp>
      <p:sp>
        <p:nvSpPr>
          <p:cNvPr id="4" name="Title 3"/>
          <p:cNvSpPr>
            <a:spLocks noGrp="1"/>
          </p:cNvSpPr>
          <p:nvPr>
            <p:ph type="title"/>
          </p:nvPr>
        </p:nvSpPr>
        <p:spPr/>
        <p:txBody>
          <a:bodyPr/>
          <a:lstStyle/>
          <a:p>
            <a:r>
              <a:rPr lang="en-US"/>
              <a:t>Lecture:  Include Paths</a:t>
            </a:r>
            <a:endParaRPr lang="en-US" dirty="0"/>
          </a:p>
        </p:txBody>
      </p:sp>
      <p:sp>
        <p:nvSpPr>
          <p:cNvPr id="5" name="Action Button: Custom 4">
            <a:hlinkClick r:id="" action="ppaction://macro?name=Wrong" highlightClick="1"/>
          </p:cNvPr>
          <p:cNvSpPr/>
          <p:nvPr/>
        </p:nvSpPr>
        <p:spPr>
          <a:xfrm>
            <a:off x="2543176" y="16144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Wrong" highlightClick="1"/>
          </p:cNvPr>
          <p:cNvSpPr/>
          <p:nvPr/>
        </p:nvSpPr>
        <p:spPr>
          <a:xfrm>
            <a:off x="2543176" y="2913153"/>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4198423"/>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10" name="TextBox 9"/>
          <p:cNvSpPr txBox="1"/>
          <p:nvPr/>
        </p:nvSpPr>
        <p:spPr>
          <a:xfrm>
            <a:off x="3543301" y="1671966"/>
            <a:ext cx="6724649" cy="461665"/>
          </a:xfrm>
          <a:prstGeom prst="rect">
            <a:avLst/>
          </a:prstGeom>
          <a:noFill/>
        </p:spPr>
        <p:txBody>
          <a:bodyPr wrap="square" rtlCol="0">
            <a:spAutoFit/>
          </a:bodyPr>
          <a:lstStyle/>
          <a:p>
            <a:r>
              <a:rPr lang="en-US" sz="2400" dirty="0"/>
              <a:t>Functions in that directory will be stubbed</a:t>
            </a:r>
          </a:p>
        </p:txBody>
      </p:sp>
      <p:sp>
        <p:nvSpPr>
          <p:cNvPr id="11" name="TextBox 10"/>
          <p:cNvSpPr txBox="1"/>
          <p:nvPr/>
        </p:nvSpPr>
        <p:spPr>
          <a:xfrm>
            <a:off x="3543298" y="2816741"/>
            <a:ext cx="6572252" cy="830997"/>
          </a:xfrm>
          <a:prstGeom prst="rect">
            <a:avLst/>
          </a:prstGeom>
          <a:noFill/>
        </p:spPr>
        <p:txBody>
          <a:bodyPr wrap="square" rtlCol="0">
            <a:spAutoFit/>
          </a:bodyPr>
          <a:lstStyle/>
          <a:p>
            <a:r>
              <a:rPr lang="en-US" sz="2400" dirty="0"/>
              <a:t>Types will be accessible in the parameter tree, but functions will not be stubbed</a:t>
            </a:r>
          </a:p>
        </p:txBody>
      </p:sp>
      <p:sp>
        <p:nvSpPr>
          <p:cNvPr id="12" name="TextBox 11"/>
          <p:cNvSpPr txBox="1"/>
          <p:nvPr/>
        </p:nvSpPr>
        <p:spPr>
          <a:xfrm>
            <a:off x="3543298" y="4102011"/>
            <a:ext cx="6572252" cy="830997"/>
          </a:xfrm>
          <a:prstGeom prst="rect">
            <a:avLst/>
          </a:prstGeom>
          <a:noFill/>
        </p:spPr>
        <p:txBody>
          <a:bodyPr wrap="square" rtlCol="0">
            <a:spAutoFit/>
          </a:bodyPr>
          <a:lstStyle/>
          <a:p>
            <a:r>
              <a:rPr lang="en-US" sz="2400" dirty="0"/>
              <a:t>Typedefs will not be displayed in the parameter tree</a:t>
            </a:r>
          </a:p>
        </p:txBody>
      </p:sp>
    </p:spTree>
    <p:extLst>
      <p:ext uri="{BB962C8B-B14F-4D97-AF65-F5344CB8AC3E}">
        <p14:creationId xmlns:p14="http://schemas.microsoft.com/office/powerpoint/2010/main" val="17993105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D752B296-A7A2-4B14-9770-1ECB94F974CD}"/>
              </a:ext>
            </a:extLst>
          </p:cNvPr>
          <p:cNvSpPr>
            <a:spLocks noGrp="1"/>
          </p:cNvSpPr>
          <p:nvPr>
            <p:ph type="body" sz="quarter" idx="12"/>
          </p:nvPr>
        </p:nvSpPr>
        <p:spPr/>
        <p:txBody>
          <a:bodyPr/>
          <a:lstStyle/>
          <a:p>
            <a:r>
              <a:rPr lang="en-US" dirty="0"/>
              <a:t>Quiz:  The Compiler standard header directory should:</a:t>
            </a:r>
          </a:p>
        </p:txBody>
      </p:sp>
      <p:sp>
        <p:nvSpPr>
          <p:cNvPr id="4" name="Title 3"/>
          <p:cNvSpPr>
            <a:spLocks noGrp="1"/>
          </p:cNvSpPr>
          <p:nvPr>
            <p:ph type="title"/>
          </p:nvPr>
        </p:nvSpPr>
        <p:spPr/>
        <p:txBody>
          <a:bodyPr/>
          <a:lstStyle/>
          <a:p>
            <a:r>
              <a:rPr lang="en-US"/>
              <a:t>Lecture:  Include Paths</a:t>
            </a:r>
            <a:endParaRPr lang="en-US" dirty="0"/>
          </a:p>
        </p:txBody>
      </p:sp>
      <p:sp>
        <p:nvSpPr>
          <p:cNvPr id="5" name="Action Button: Custom 4">
            <a:hlinkClick r:id="" action="ppaction://macro?name=Wrong" highlightClick="1"/>
          </p:cNvPr>
          <p:cNvSpPr/>
          <p:nvPr/>
        </p:nvSpPr>
        <p:spPr>
          <a:xfrm>
            <a:off x="2543176" y="1614489"/>
            <a:ext cx="723900" cy="638175"/>
          </a:xfrm>
          <a:prstGeom prst="actionButtonBlank">
            <a:avLst/>
          </a:prstGeom>
          <a:gradFill>
            <a:gsLst>
              <a:gs pos="100000">
                <a:srgbClr val="C00000"/>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Wrong" highlightClick="1"/>
          </p:cNvPr>
          <p:cNvSpPr/>
          <p:nvPr/>
        </p:nvSpPr>
        <p:spPr>
          <a:xfrm>
            <a:off x="2543176" y="2462219"/>
            <a:ext cx="723900" cy="638175"/>
          </a:xfrm>
          <a:prstGeom prst="actionButtonBlank">
            <a:avLst/>
          </a:prstGeom>
          <a:gradFill>
            <a:gsLst>
              <a:gs pos="100000">
                <a:srgbClr val="C00000"/>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30994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8" name="Action Button: Custom 7">
            <a:hlinkClick r:id="" action="ppaction://macro?name=Correct" highlightClick="1"/>
          </p:cNvPr>
          <p:cNvSpPr/>
          <p:nvPr/>
        </p:nvSpPr>
        <p:spPr>
          <a:xfrm>
            <a:off x="2543176" y="4157678"/>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D</a:t>
            </a:r>
          </a:p>
        </p:txBody>
      </p:sp>
      <p:sp>
        <p:nvSpPr>
          <p:cNvPr id="10" name="TextBox 9"/>
          <p:cNvSpPr txBox="1"/>
          <p:nvPr/>
        </p:nvSpPr>
        <p:spPr>
          <a:xfrm>
            <a:off x="3543301" y="1671966"/>
            <a:ext cx="6115051" cy="461665"/>
          </a:xfrm>
          <a:prstGeom prst="rect">
            <a:avLst/>
          </a:prstGeom>
          <a:noFill/>
        </p:spPr>
        <p:txBody>
          <a:bodyPr wrap="square" rtlCol="0">
            <a:spAutoFit/>
          </a:bodyPr>
          <a:lstStyle/>
          <a:p>
            <a:r>
              <a:rPr lang="en-US" sz="2400" dirty="0"/>
              <a:t>Always be a Search Directory</a:t>
            </a:r>
          </a:p>
        </p:txBody>
      </p:sp>
      <p:sp>
        <p:nvSpPr>
          <p:cNvPr id="11" name="TextBox 10"/>
          <p:cNvSpPr txBox="1"/>
          <p:nvPr/>
        </p:nvSpPr>
        <p:spPr>
          <a:xfrm>
            <a:off x="3543298" y="2519696"/>
            <a:ext cx="6572252" cy="461665"/>
          </a:xfrm>
          <a:prstGeom prst="rect">
            <a:avLst/>
          </a:prstGeom>
          <a:noFill/>
        </p:spPr>
        <p:txBody>
          <a:bodyPr wrap="square" rtlCol="0">
            <a:spAutoFit/>
          </a:bodyPr>
          <a:lstStyle/>
          <a:p>
            <a:r>
              <a:rPr lang="en-US" sz="2400" dirty="0"/>
              <a:t>Always be a Type Handled Directory</a:t>
            </a:r>
          </a:p>
        </p:txBody>
      </p:sp>
      <p:sp>
        <p:nvSpPr>
          <p:cNvPr id="12" name="TextBox 11"/>
          <p:cNvSpPr txBox="1"/>
          <p:nvPr/>
        </p:nvSpPr>
        <p:spPr>
          <a:xfrm>
            <a:off x="3543298" y="3367426"/>
            <a:ext cx="6572252" cy="461665"/>
          </a:xfrm>
          <a:prstGeom prst="rect">
            <a:avLst/>
          </a:prstGeom>
          <a:noFill/>
        </p:spPr>
        <p:txBody>
          <a:bodyPr wrap="square" rtlCol="0">
            <a:spAutoFit/>
          </a:bodyPr>
          <a:lstStyle/>
          <a:p>
            <a:r>
              <a:rPr lang="en-US" sz="2400" dirty="0"/>
              <a:t>Always be an Library-Include Directory</a:t>
            </a:r>
          </a:p>
        </p:txBody>
      </p:sp>
      <p:sp>
        <p:nvSpPr>
          <p:cNvPr id="13" name="TextBox 12"/>
          <p:cNvSpPr txBox="1"/>
          <p:nvPr/>
        </p:nvSpPr>
        <p:spPr>
          <a:xfrm>
            <a:off x="3543301" y="4215155"/>
            <a:ext cx="6115051" cy="461665"/>
          </a:xfrm>
          <a:prstGeom prst="rect">
            <a:avLst/>
          </a:prstGeom>
          <a:noFill/>
        </p:spPr>
        <p:txBody>
          <a:bodyPr wrap="square" rtlCol="0">
            <a:spAutoFit/>
          </a:bodyPr>
          <a:lstStyle/>
          <a:p>
            <a:r>
              <a:rPr lang="en-US" sz="2400" dirty="0"/>
              <a:t>Never be a Search Directory </a:t>
            </a:r>
          </a:p>
        </p:txBody>
      </p:sp>
      <p:sp>
        <p:nvSpPr>
          <p:cNvPr id="14" name="Action Button: Custom 4">
            <a:hlinkClick r:id="" action="ppaction://macro?name=Wrong" highlightClick="1"/>
            <a:extLst>
              <a:ext uri="{FF2B5EF4-FFF2-40B4-BE49-F238E27FC236}">
                <a16:creationId xmlns:a16="http://schemas.microsoft.com/office/drawing/2014/main" id="{18C5B0FC-3AD7-4A8C-B43F-0753A7909B4F}"/>
              </a:ext>
            </a:extLst>
          </p:cNvPr>
          <p:cNvSpPr/>
          <p:nvPr/>
        </p:nvSpPr>
        <p:spPr>
          <a:xfrm>
            <a:off x="2543176" y="1671966"/>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15" name="Action Button: Custom 5">
            <a:hlinkClick r:id="" action="ppaction://macro?name=Wrong" highlightClick="1"/>
            <a:extLst>
              <a:ext uri="{FF2B5EF4-FFF2-40B4-BE49-F238E27FC236}">
                <a16:creationId xmlns:a16="http://schemas.microsoft.com/office/drawing/2014/main" id="{B1F418C7-181E-40EC-A0B6-6861150EBCE6}"/>
              </a:ext>
            </a:extLst>
          </p:cNvPr>
          <p:cNvSpPr/>
          <p:nvPr/>
        </p:nvSpPr>
        <p:spPr>
          <a:xfrm>
            <a:off x="2543176" y="2519696"/>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Tree>
    <p:extLst>
      <p:ext uri="{BB962C8B-B14F-4D97-AF65-F5344CB8AC3E}">
        <p14:creationId xmlns:p14="http://schemas.microsoft.com/office/powerpoint/2010/main" val="121049441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Environment Build Errors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CCC539FD-B406-47F6-980B-FD7D7F3FF39A}"/>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EEFA006E-CABF-47D2-9FF0-3CF8CFC3A7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1604434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US" dirty="0"/>
              <a:t>Preprocess Errors</a:t>
            </a:r>
          </a:p>
          <a:p>
            <a:pPr lvl="2"/>
            <a:r>
              <a:rPr lang="en-US" dirty="0"/>
              <a:t>VectorCAST must pre-process the code under test, using your compiler</a:t>
            </a:r>
          </a:p>
          <a:p>
            <a:pPr lvl="1"/>
            <a:r>
              <a:rPr lang="en-US" dirty="0"/>
              <a:t>Parse Errors</a:t>
            </a:r>
          </a:p>
          <a:p>
            <a:pPr lvl="2"/>
            <a:r>
              <a:rPr lang="en-US" dirty="0"/>
              <a:t>VectorCAST must parse the output of the pre-processor</a:t>
            </a:r>
          </a:p>
          <a:p>
            <a:pPr lvl="1"/>
            <a:r>
              <a:rPr lang="en-US" dirty="0"/>
              <a:t>Harness Compile Errors</a:t>
            </a:r>
          </a:p>
          <a:p>
            <a:pPr lvl="2"/>
            <a:r>
              <a:rPr lang="en-US" dirty="0"/>
              <a:t>Sometimes, the auto-generated code might not compile</a:t>
            </a:r>
          </a:p>
          <a:p>
            <a:pPr lvl="1"/>
            <a:r>
              <a:rPr lang="en-US" dirty="0"/>
              <a:t>Harness Link Errors</a:t>
            </a:r>
          </a:p>
          <a:p>
            <a:pPr lvl="2"/>
            <a:r>
              <a:rPr lang="en-US" dirty="0"/>
              <a:t>Sometimes the test harness might not link</a:t>
            </a:r>
          </a:p>
          <a:p>
            <a:pPr lvl="2"/>
            <a:endParaRPr lang="en-US" dirty="0"/>
          </a:p>
          <a:p>
            <a:pPr lvl="2"/>
            <a:endParaRPr lang="en-US" dirty="0"/>
          </a:p>
          <a:p>
            <a:pPr lvl="1"/>
            <a:r>
              <a:rPr lang="en-US" dirty="0"/>
              <a:t>What happens when my code changes?</a:t>
            </a:r>
          </a:p>
          <a:p>
            <a:pPr lvl="2"/>
            <a:endParaRPr lang="en-US" dirty="0"/>
          </a:p>
        </p:txBody>
      </p:sp>
      <p:sp>
        <p:nvSpPr>
          <p:cNvPr id="2" name="Textplatzhalter 1">
            <a:extLst>
              <a:ext uri="{FF2B5EF4-FFF2-40B4-BE49-F238E27FC236}">
                <a16:creationId xmlns:a16="http://schemas.microsoft.com/office/drawing/2014/main" id="{C557152F-4379-4749-B669-3D59AE9DBFEB}"/>
              </a:ext>
            </a:extLst>
          </p:cNvPr>
          <p:cNvSpPr>
            <a:spLocks noGrp="1"/>
          </p:cNvSpPr>
          <p:nvPr>
            <p:ph type="body" sz="quarter" idx="12"/>
          </p:nvPr>
        </p:nvSpPr>
        <p:spPr/>
        <p:txBody>
          <a:bodyPr/>
          <a:lstStyle/>
          <a:p>
            <a:r>
              <a:rPr lang="en-US" dirty="0"/>
              <a:t>Error Summary</a:t>
            </a:r>
          </a:p>
        </p:txBody>
      </p:sp>
      <p:sp>
        <p:nvSpPr>
          <p:cNvPr id="3" name="Title 2"/>
          <p:cNvSpPr>
            <a:spLocks noGrp="1"/>
          </p:cNvSpPr>
          <p:nvPr>
            <p:ph type="title"/>
          </p:nvPr>
        </p:nvSpPr>
        <p:spPr/>
        <p:txBody>
          <a:bodyPr/>
          <a:lstStyle/>
          <a:p>
            <a:r>
              <a:rPr lang="en-US"/>
              <a:t>Lecture:  Environment Building Errors</a:t>
            </a:r>
            <a:endParaRPr lang="en-US" dirty="0"/>
          </a:p>
        </p:txBody>
      </p:sp>
    </p:spTree>
    <p:extLst>
      <p:ext uri="{BB962C8B-B14F-4D97-AF65-F5344CB8AC3E}">
        <p14:creationId xmlns:p14="http://schemas.microsoft.com/office/powerpoint/2010/main" val="265854549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649A8DF-F60C-4142-AD5B-7F8F400E1E42}"/>
              </a:ext>
            </a:extLst>
          </p:cNvPr>
          <p:cNvSpPr>
            <a:spLocks noGrp="1"/>
          </p:cNvSpPr>
          <p:nvPr>
            <p:ph type="body" sz="quarter" idx="12"/>
          </p:nvPr>
        </p:nvSpPr>
        <p:spPr/>
        <p:txBody>
          <a:bodyPr/>
          <a:lstStyle/>
          <a:p>
            <a:r>
              <a:rPr lang="en-US" dirty="0"/>
              <a:t>Preprocessor Error:  Missing Include File</a:t>
            </a:r>
          </a:p>
        </p:txBody>
      </p:sp>
      <p:sp>
        <p:nvSpPr>
          <p:cNvPr id="3" name="Title 2"/>
          <p:cNvSpPr>
            <a:spLocks noGrp="1"/>
          </p:cNvSpPr>
          <p:nvPr>
            <p:ph type="title"/>
          </p:nvPr>
        </p:nvSpPr>
        <p:spPr/>
        <p:txBody>
          <a:bodyPr>
            <a:normAutofit/>
          </a:bodyPr>
          <a:lstStyle/>
          <a:p>
            <a:r>
              <a:rPr lang="en-US"/>
              <a:t>Lecture:  Environment Building Errors</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6550" y="1538291"/>
            <a:ext cx="60960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8998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D3BC9E-81E0-4DAB-AE4B-073BA48F0ECD}"/>
              </a:ext>
            </a:extLst>
          </p:cNvPr>
          <p:cNvSpPr>
            <a:spLocks noGrp="1"/>
          </p:cNvSpPr>
          <p:nvPr>
            <p:ph sz="quarter" idx="13"/>
          </p:nvPr>
        </p:nvSpPr>
        <p:spPr/>
        <p:txBody>
          <a:bodyPr/>
          <a:lstStyle/>
          <a:p>
            <a:endParaRPr lang="en-US"/>
          </a:p>
        </p:txBody>
      </p:sp>
      <p:sp>
        <p:nvSpPr>
          <p:cNvPr id="2" name="Textplatzhalter 1">
            <a:extLst>
              <a:ext uri="{FF2B5EF4-FFF2-40B4-BE49-F238E27FC236}">
                <a16:creationId xmlns:a16="http://schemas.microsoft.com/office/drawing/2014/main" id="{0DE9B187-846B-4A63-90F2-626F20D44CC3}"/>
              </a:ext>
            </a:extLst>
          </p:cNvPr>
          <p:cNvSpPr>
            <a:spLocks noGrp="1"/>
          </p:cNvSpPr>
          <p:nvPr>
            <p:ph type="body" sz="quarter" idx="12"/>
          </p:nvPr>
        </p:nvSpPr>
        <p:spPr/>
        <p:txBody>
          <a:bodyPr/>
          <a:lstStyle/>
          <a:p>
            <a:r>
              <a:rPr lang="en-US" dirty="0"/>
              <a:t>VectorCAST Build Process</a:t>
            </a:r>
          </a:p>
        </p:txBody>
      </p:sp>
      <p:sp>
        <p:nvSpPr>
          <p:cNvPr id="24578" name="Rectangle 4"/>
          <p:cNvSpPr>
            <a:spLocks noGrp="1" noChangeArrowheads="1"/>
          </p:cNvSpPr>
          <p:nvPr>
            <p:ph type="title"/>
          </p:nvPr>
        </p:nvSpPr>
        <p:spPr/>
        <p:txBody>
          <a:bodyPr/>
          <a:lstStyle/>
          <a:p>
            <a:r>
              <a:rPr lang="en-US"/>
              <a:t>Unit Testing Overview</a:t>
            </a:r>
            <a:endParaRPr lang="en-US" dirty="0"/>
          </a:p>
        </p:txBody>
      </p:sp>
      <p:sp>
        <p:nvSpPr>
          <p:cNvPr id="6" name="Rounded Rectangle 3">
            <a:extLst>
              <a:ext uri="{FF2B5EF4-FFF2-40B4-BE49-F238E27FC236}">
                <a16:creationId xmlns:a16="http://schemas.microsoft.com/office/drawing/2014/main" id="{07F7702A-AB4F-4B7B-ACF5-7827BAD28FF6}"/>
              </a:ext>
            </a:extLst>
          </p:cNvPr>
          <p:cNvSpPr/>
          <p:nvPr/>
        </p:nvSpPr>
        <p:spPr>
          <a:xfrm>
            <a:off x="4058146" y="1255713"/>
            <a:ext cx="2520534" cy="849823"/>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uut.cpp</a:t>
            </a:r>
          </a:p>
        </p:txBody>
      </p:sp>
      <p:cxnSp>
        <p:nvCxnSpPr>
          <p:cNvPr id="7" name="Straight Arrow Connector 6">
            <a:extLst>
              <a:ext uri="{FF2B5EF4-FFF2-40B4-BE49-F238E27FC236}">
                <a16:creationId xmlns:a16="http://schemas.microsoft.com/office/drawing/2014/main" id="{4524E765-2D37-4467-A89B-8AC7BBCB188F}"/>
              </a:ext>
            </a:extLst>
          </p:cNvPr>
          <p:cNvCxnSpPr>
            <a:cxnSpLocks/>
            <a:stCxn id="6" idx="2"/>
            <a:endCxn id="8" idx="0"/>
          </p:cNvCxnSpPr>
          <p:nvPr/>
        </p:nvCxnSpPr>
        <p:spPr>
          <a:xfrm>
            <a:off x="5318413" y="2105536"/>
            <a:ext cx="0" cy="40971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8" name="Rounded Rectangle 6">
            <a:extLst>
              <a:ext uri="{FF2B5EF4-FFF2-40B4-BE49-F238E27FC236}">
                <a16:creationId xmlns:a16="http://schemas.microsoft.com/office/drawing/2014/main" id="{DAAB166C-425F-43FE-B6C4-72473395F58C}"/>
              </a:ext>
            </a:extLst>
          </p:cNvPr>
          <p:cNvSpPr/>
          <p:nvPr/>
        </p:nvSpPr>
        <p:spPr>
          <a:xfrm>
            <a:off x="4058145" y="2515246"/>
            <a:ext cx="2520535"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Files</a:t>
            </a:r>
          </a:p>
        </p:txBody>
      </p:sp>
      <p:sp>
        <p:nvSpPr>
          <p:cNvPr id="9" name="Rounded Rectangle 7">
            <a:extLst>
              <a:ext uri="{FF2B5EF4-FFF2-40B4-BE49-F238E27FC236}">
                <a16:creationId xmlns:a16="http://schemas.microsoft.com/office/drawing/2014/main" id="{6C5B67A1-F2ED-485E-9917-20DBDFC6D389}"/>
              </a:ext>
            </a:extLst>
          </p:cNvPr>
          <p:cNvSpPr/>
          <p:nvPr/>
        </p:nvSpPr>
        <p:spPr>
          <a:xfrm>
            <a:off x="4096247" y="3911341"/>
            <a:ext cx="2482433"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Harness Files</a:t>
            </a:r>
          </a:p>
        </p:txBody>
      </p:sp>
      <p:sp>
        <p:nvSpPr>
          <p:cNvPr id="10" name="Rounded Rectangle 10">
            <a:extLst>
              <a:ext uri="{FF2B5EF4-FFF2-40B4-BE49-F238E27FC236}">
                <a16:creationId xmlns:a16="http://schemas.microsoft.com/office/drawing/2014/main" id="{B9176506-62BE-4A2F-BBF6-30E0A4F75866}"/>
              </a:ext>
            </a:extLst>
          </p:cNvPr>
          <p:cNvSpPr/>
          <p:nvPr/>
        </p:nvSpPr>
        <p:spPr>
          <a:xfrm>
            <a:off x="4154358" y="5358898"/>
            <a:ext cx="2424322"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Executable</a:t>
            </a:r>
          </a:p>
        </p:txBody>
      </p:sp>
      <p:sp>
        <p:nvSpPr>
          <p:cNvPr id="11" name="TextBox 10">
            <a:extLst>
              <a:ext uri="{FF2B5EF4-FFF2-40B4-BE49-F238E27FC236}">
                <a16:creationId xmlns:a16="http://schemas.microsoft.com/office/drawing/2014/main" id="{FE04CBA1-E234-45EF-A782-AF7FE9897837}"/>
              </a:ext>
            </a:extLst>
          </p:cNvPr>
          <p:cNvSpPr txBox="1"/>
          <p:nvPr/>
        </p:nvSpPr>
        <p:spPr>
          <a:xfrm>
            <a:off x="1892584" y="2106382"/>
            <a:ext cx="1905000" cy="400110"/>
          </a:xfrm>
          <a:prstGeom prst="rect">
            <a:avLst/>
          </a:prstGeom>
          <a:noFill/>
        </p:spPr>
        <p:txBody>
          <a:bodyPr wrap="square" rtlCol="0">
            <a:spAutoFit/>
          </a:bodyPr>
          <a:lstStyle/>
          <a:p>
            <a:r>
              <a:rPr lang="en-US" sz="2000" dirty="0"/>
              <a:t>Parse</a:t>
            </a:r>
          </a:p>
        </p:txBody>
      </p:sp>
      <p:sp>
        <p:nvSpPr>
          <p:cNvPr id="12" name="TextBox 11">
            <a:extLst>
              <a:ext uri="{FF2B5EF4-FFF2-40B4-BE49-F238E27FC236}">
                <a16:creationId xmlns:a16="http://schemas.microsoft.com/office/drawing/2014/main" id="{4D1C3D66-045D-45BB-9574-AA93C4D3DFF0}"/>
              </a:ext>
            </a:extLst>
          </p:cNvPr>
          <p:cNvSpPr txBox="1"/>
          <p:nvPr/>
        </p:nvSpPr>
        <p:spPr>
          <a:xfrm>
            <a:off x="1892584" y="3367001"/>
            <a:ext cx="1905000" cy="400110"/>
          </a:xfrm>
          <a:prstGeom prst="rect">
            <a:avLst/>
          </a:prstGeom>
          <a:noFill/>
        </p:spPr>
        <p:txBody>
          <a:bodyPr wrap="square" rtlCol="0">
            <a:spAutoFit/>
          </a:bodyPr>
          <a:lstStyle/>
          <a:p>
            <a:r>
              <a:rPr lang="en-US" sz="2000" dirty="0"/>
              <a:t>Instrument</a:t>
            </a:r>
          </a:p>
        </p:txBody>
      </p:sp>
      <p:sp>
        <p:nvSpPr>
          <p:cNvPr id="13" name="TextBox 12">
            <a:extLst>
              <a:ext uri="{FF2B5EF4-FFF2-40B4-BE49-F238E27FC236}">
                <a16:creationId xmlns:a16="http://schemas.microsoft.com/office/drawing/2014/main" id="{AF69C2B1-C24A-4ACE-B660-CA53A14B842E}"/>
              </a:ext>
            </a:extLst>
          </p:cNvPr>
          <p:cNvSpPr txBox="1"/>
          <p:nvPr/>
        </p:nvSpPr>
        <p:spPr>
          <a:xfrm>
            <a:off x="1884391" y="4847407"/>
            <a:ext cx="2209800" cy="400110"/>
          </a:xfrm>
          <a:prstGeom prst="rect">
            <a:avLst/>
          </a:prstGeom>
          <a:noFill/>
        </p:spPr>
        <p:txBody>
          <a:bodyPr wrap="square" rtlCol="0">
            <a:spAutoFit/>
          </a:bodyPr>
          <a:lstStyle/>
          <a:p>
            <a:r>
              <a:rPr lang="en-US" sz="2000" dirty="0"/>
              <a:t>Compile &amp; Link</a:t>
            </a:r>
          </a:p>
        </p:txBody>
      </p:sp>
      <p:cxnSp>
        <p:nvCxnSpPr>
          <p:cNvPr id="14" name="Straight Arrow Connector 13">
            <a:extLst>
              <a:ext uri="{FF2B5EF4-FFF2-40B4-BE49-F238E27FC236}">
                <a16:creationId xmlns:a16="http://schemas.microsoft.com/office/drawing/2014/main" id="{9ABD2CC4-5560-410C-AC50-07863A97C215}"/>
              </a:ext>
            </a:extLst>
          </p:cNvPr>
          <p:cNvCxnSpPr>
            <a:cxnSpLocks/>
            <a:stCxn id="10" idx="3"/>
            <a:endCxn id="15" idx="1"/>
          </p:cNvCxnSpPr>
          <p:nvPr/>
        </p:nvCxnSpPr>
        <p:spPr>
          <a:xfrm>
            <a:off x="6578680" y="5831836"/>
            <a:ext cx="978974" cy="1"/>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15" name="Rounded Rectangle 18">
            <a:extLst>
              <a:ext uri="{FF2B5EF4-FFF2-40B4-BE49-F238E27FC236}">
                <a16:creationId xmlns:a16="http://schemas.microsoft.com/office/drawing/2014/main" id="{810C7C9D-B385-47F3-93A6-E1F98B015E18}"/>
              </a:ext>
            </a:extLst>
          </p:cNvPr>
          <p:cNvSpPr/>
          <p:nvPr/>
        </p:nvSpPr>
        <p:spPr>
          <a:xfrm>
            <a:off x="7557654" y="5358899"/>
            <a:ext cx="2140527"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Range Test</a:t>
            </a:r>
            <a:endParaRPr lang="en-US" dirty="0"/>
          </a:p>
        </p:txBody>
      </p:sp>
      <p:cxnSp>
        <p:nvCxnSpPr>
          <p:cNvPr id="16" name="Straight Arrow Connector 15">
            <a:extLst>
              <a:ext uri="{FF2B5EF4-FFF2-40B4-BE49-F238E27FC236}">
                <a16:creationId xmlns:a16="http://schemas.microsoft.com/office/drawing/2014/main" id="{06760710-2862-4D24-A944-E9565B20F60C}"/>
              </a:ext>
            </a:extLst>
          </p:cNvPr>
          <p:cNvCxnSpPr>
            <a:cxnSpLocks/>
            <a:endCxn id="9" idx="0"/>
          </p:cNvCxnSpPr>
          <p:nvPr/>
        </p:nvCxnSpPr>
        <p:spPr>
          <a:xfrm>
            <a:off x="5337463" y="3461122"/>
            <a:ext cx="1" cy="450219"/>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E8E2EB1-3B1D-4932-889A-2B8CC27219D3}"/>
              </a:ext>
            </a:extLst>
          </p:cNvPr>
          <p:cNvCxnSpPr>
            <a:cxnSpLocks/>
          </p:cNvCxnSpPr>
          <p:nvPr/>
        </p:nvCxnSpPr>
        <p:spPr>
          <a:xfrm>
            <a:off x="5337463" y="4857217"/>
            <a:ext cx="1" cy="501681"/>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74331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62323DB7-57BE-47E9-ACD8-F7F3B5B23A24}"/>
              </a:ext>
            </a:extLst>
          </p:cNvPr>
          <p:cNvSpPr>
            <a:spLocks noGrp="1"/>
          </p:cNvSpPr>
          <p:nvPr>
            <p:ph type="body" sz="quarter" idx="12"/>
          </p:nvPr>
        </p:nvSpPr>
        <p:spPr/>
        <p:txBody>
          <a:bodyPr/>
          <a:lstStyle/>
          <a:p>
            <a:r>
              <a:rPr lang="en-US" dirty="0"/>
              <a:t>Preprocessor Error:  Undefined Macro</a:t>
            </a:r>
          </a:p>
        </p:txBody>
      </p:sp>
      <p:sp>
        <p:nvSpPr>
          <p:cNvPr id="3" name="Title 2"/>
          <p:cNvSpPr>
            <a:spLocks noGrp="1"/>
          </p:cNvSpPr>
          <p:nvPr>
            <p:ph type="title"/>
          </p:nvPr>
        </p:nvSpPr>
        <p:spPr/>
        <p:txBody>
          <a:bodyPr/>
          <a:lstStyle/>
          <a:p>
            <a:r>
              <a:rPr lang="en-US"/>
              <a:t>Lecture:  Environment Building Errors</a:t>
            </a:r>
            <a:endParaRPr lang="en-US"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1108" y="1255716"/>
            <a:ext cx="5586989" cy="500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207121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No two compilers are alike</a:t>
            </a:r>
          </a:p>
          <a:p>
            <a:pPr lvl="2"/>
            <a:r>
              <a:rPr lang="en-US" dirty="0"/>
              <a:t>Even between versions of the same compiler things change</a:t>
            </a:r>
          </a:p>
          <a:p>
            <a:pPr lvl="2"/>
            <a:r>
              <a:rPr lang="en-US" dirty="0"/>
              <a:t>Different keyword and extensions</a:t>
            </a:r>
          </a:p>
          <a:p>
            <a:pPr lvl="2"/>
            <a:r>
              <a:rPr lang="en-US" dirty="0"/>
              <a:t>Compiler Bugs</a:t>
            </a:r>
          </a:p>
          <a:p>
            <a:pPr lvl="1"/>
            <a:r>
              <a:rPr lang="en-US" dirty="0"/>
              <a:t>As a Result, “Parses Flags” are needed</a:t>
            </a:r>
          </a:p>
          <a:p>
            <a:pPr lvl="1"/>
            <a:r>
              <a:rPr lang="en-US" dirty="0"/>
              <a:t>If the Template or Parse Flags are wrong …</a:t>
            </a:r>
          </a:p>
          <a:p>
            <a:endParaRPr lang="en-US" dirty="0"/>
          </a:p>
          <a:p>
            <a:pPr lvl="1"/>
            <a:endParaRPr lang="en-US" dirty="0"/>
          </a:p>
          <a:p>
            <a:r>
              <a:rPr lang="en-US" dirty="0">
                <a:latin typeface="Courier"/>
              </a:rPr>
              <a:t>Parse Failed: parse_error_template.tu.cpp</a:t>
            </a:r>
          </a:p>
          <a:p>
            <a:r>
              <a:rPr lang="en-US" dirty="0">
                <a:latin typeface="Courier"/>
              </a:rPr>
              <a:t>"c:\vcast\60a\mingw\bin\../lib/gcc/mingw32/4.5.2/include/c++/bits/allocator.h", line 146: error: </a:t>
            </a:r>
          </a:p>
          <a:p>
            <a:r>
              <a:rPr lang="en-US" dirty="0">
                <a:latin typeface="Courier"/>
              </a:rPr>
              <a:t>          identifier "__is_empty" is undefined</a:t>
            </a:r>
          </a:p>
          <a:p>
            <a:r>
              <a:rPr lang="en-US" dirty="0">
                <a:latin typeface="Courier"/>
              </a:rPr>
              <a:t>    template&lt;typename _Alloc, bool = __is_empty(_Alloc)&gt;</a:t>
            </a:r>
          </a:p>
        </p:txBody>
      </p:sp>
      <p:sp>
        <p:nvSpPr>
          <p:cNvPr id="11" name="Textplatzhalter 10">
            <a:extLst>
              <a:ext uri="{FF2B5EF4-FFF2-40B4-BE49-F238E27FC236}">
                <a16:creationId xmlns:a16="http://schemas.microsoft.com/office/drawing/2014/main" id="{3E7479FD-BF5B-4343-862B-BA0AE8C3078E}"/>
              </a:ext>
            </a:extLst>
          </p:cNvPr>
          <p:cNvSpPr>
            <a:spLocks noGrp="1"/>
          </p:cNvSpPr>
          <p:nvPr>
            <p:ph type="body" sz="quarter" idx="12"/>
          </p:nvPr>
        </p:nvSpPr>
        <p:spPr/>
        <p:txBody>
          <a:bodyPr/>
          <a:lstStyle/>
          <a:p>
            <a:r>
              <a:rPr lang="en-US" dirty="0"/>
              <a:t>Parser Errors</a:t>
            </a:r>
          </a:p>
        </p:txBody>
      </p:sp>
      <p:sp>
        <p:nvSpPr>
          <p:cNvPr id="3" name="Title 2"/>
          <p:cNvSpPr>
            <a:spLocks noGrp="1"/>
          </p:cNvSpPr>
          <p:nvPr>
            <p:ph type="title"/>
          </p:nvPr>
        </p:nvSpPr>
        <p:spPr/>
        <p:txBody>
          <a:bodyPr/>
          <a:lstStyle/>
          <a:p>
            <a:r>
              <a:rPr lang="en-US"/>
              <a:t>Lecture:  Environment Building Errors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28" y="2262191"/>
            <a:ext cx="271462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815050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When multiple search directories contain the same header file</a:t>
            </a:r>
          </a:p>
          <a:p>
            <a:pPr lvl="2"/>
            <a:r>
              <a:rPr lang="en-US" dirty="0"/>
              <a:t>Compiler will generally use the “first” one it sees</a:t>
            </a:r>
          </a:p>
          <a:p>
            <a:pPr lvl="2"/>
            <a:r>
              <a:rPr lang="en-US" dirty="0"/>
              <a:t>If first occurrence is incorrect instance, need to reorder Source Directories</a:t>
            </a:r>
          </a:p>
          <a:p>
            <a:pPr lvl="2"/>
            <a:r>
              <a:rPr lang="en-US" dirty="0"/>
              <a:t>Can cause parser or linker errors, depending on how incompatible the headers are</a:t>
            </a:r>
          </a:p>
        </p:txBody>
      </p:sp>
      <p:sp>
        <p:nvSpPr>
          <p:cNvPr id="4" name="Textplatzhalter 3">
            <a:extLst>
              <a:ext uri="{FF2B5EF4-FFF2-40B4-BE49-F238E27FC236}">
                <a16:creationId xmlns:a16="http://schemas.microsoft.com/office/drawing/2014/main" id="{28BE8CEB-C558-435C-9025-3D045DE49AB5}"/>
              </a:ext>
            </a:extLst>
          </p:cNvPr>
          <p:cNvSpPr>
            <a:spLocks noGrp="1"/>
          </p:cNvSpPr>
          <p:nvPr>
            <p:ph type="body" sz="quarter" idx="12"/>
          </p:nvPr>
        </p:nvSpPr>
        <p:spPr/>
        <p:txBody>
          <a:bodyPr/>
          <a:lstStyle/>
          <a:p>
            <a:r>
              <a:rPr lang="en-US" dirty="0"/>
              <a:t>Conflicting Header Files</a:t>
            </a:r>
          </a:p>
        </p:txBody>
      </p:sp>
      <p:sp>
        <p:nvSpPr>
          <p:cNvPr id="3" name="Title 2"/>
          <p:cNvSpPr>
            <a:spLocks noGrp="1"/>
          </p:cNvSpPr>
          <p:nvPr>
            <p:ph type="title"/>
          </p:nvPr>
        </p:nvSpPr>
        <p:spPr/>
        <p:txBody>
          <a:bodyPr/>
          <a:lstStyle/>
          <a:p>
            <a:r>
              <a:rPr lang="en-US"/>
              <a:t>Lecture:  Environment Building Errors</a:t>
            </a:r>
            <a:endParaRPr lang="en-US" dirty="0"/>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727" y="2775882"/>
            <a:ext cx="5627893" cy="3034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88533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Call to stub without prototype</a:t>
            </a:r>
          </a:p>
          <a:p>
            <a:pPr lvl="1"/>
            <a:r>
              <a:rPr lang="en-US" dirty="0"/>
              <a:t>Environment -&gt; View -&gt; Undefined Entities Log</a:t>
            </a:r>
          </a:p>
          <a:p>
            <a:pPr lvl="2"/>
            <a:r>
              <a:rPr lang="en-US" dirty="0"/>
              <a:t>List of all symbols and reason VectorCAST did not stub a symbol</a:t>
            </a:r>
          </a:p>
          <a:p>
            <a:pPr lvl="2"/>
            <a:r>
              <a:rPr lang="en-US" dirty="0"/>
              <a:t>Will automatically be opened if there is a link error</a:t>
            </a:r>
          </a:p>
        </p:txBody>
      </p:sp>
      <p:sp>
        <p:nvSpPr>
          <p:cNvPr id="4" name="Textplatzhalter 3">
            <a:extLst>
              <a:ext uri="{FF2B5EF4-FFF2-40B4-BE49-F238E27FC236}">
                <a16:creationId xmlns:a16="http://schemas.microsoft.com/office/drawing/2014/main" id="{6C9722C3-61D0-446E-9041-7C7F3294AE43}"/>
              </a:ext>
            </a:extLst>
          </p:cNvPr>
          <p:cNvSpPr>
            <a:spLocks noGrp="1"/>
          </p:cNvSpPr>
          <p:nvPr>
            <p:ph type="body" sz="quarter" idx="12"/>
          </p:nvPr>
        </p:nvSpPr>
        <p:spPr/>
        <p:txBody>
          <a:bodyPr/>
          <a:lstStyle/>
          <a:p>
            <a:r>
              <a:rPr lang="en-US" dirty="0"/>
              <a:t>Linker Errors – Missing Prototype</a:t>
            </a:r>
          </a:p>
        </p:txBody>
      </p:sp>
      <p:sp>
        <p:nvSpPr>
          <p:cNvPr id="3" name="Title 2"/>
          <p:cNvSpPr>
            <a:spLocks noGrp="1"/>
          </p:cNvSpPr>
          <p:nvPr>
            <p:ph type="title"/>
          </p:nvPr>
        </p:nvSpPr>
        <p:spPr/>
        <p:txBody>
          <a:bodyPr/>
          <a:lstStyle/>
          <a:p>
            <a:r>
              <a:rPr lang="en-US"/>
              <a:t>Lecture:  Environment Building Errors</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9853" y="2662241"/>
            <a:ext cx="7066305" cy="228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223310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Missing Symbol Defined in a “Library Include Directory”</a:t>
            </a:r>
          </a:p>
          <a:p>
            <a:pPr lvl="2"/>
            <a:r>
              <a:rPr lang="en-US" dirty="0"/>
              <a:t>If you want this stubbed, change the directory type to: “Search Directory”</a:t>
            </a:r>
          </a:p>
          <a:p>
            <a:pPr lvl="2"/>
            <a:r>
              <a:rPr lang="en-US" dirty="0"/>
              <a:t>If you want to use real code, add the path to the .obj or .a to the linker options</a:t>
            </a:r>
          </a:p>
          <a:p>
            <a:pPr lvl="1"/>
            <a:endParaRPr lang="en-US" dirty="0"/>
          </a:p>
        </p:txBody>
      </p:sp>
      <p:sp>
        <p:nvSpPr>
          <p:cNvPr id="4" name="Textplatzhalter 3">
            <a:extLst>
              <a:ext uri="{FF2B5EF4-FFF2-40B4-BE49-F238E27FC236}">
                <a16:creationId xmlns:a16="http://schemas.microsoft.com/office/drawing/2014/main" id="{90910A20-39F7-4420-A6EF-0A548F08B7AB}"/>
              </a:ext>
            </a:extLst>
          </p:cNvPr>
          <p:cNvSpPr>
            <a:spLocks noGrp="1"/>
          </p:cNvSpPr>
          <p:nvPr>
            <p:ph type="body" sz="quarter" idx="12"/>
          </p:nvPr>
        </p:nvSpPr>
        <p:spPr/>
        <p:txBody>
          <a:bodyPr/>
          <a:lstStyle/>
          <a:p>
            <a:r>
              <a:rPr lang="en-US" dirty="0"/>
              <a:t>Linker Errors – Missing Symbols</a:t>
            </a:r>
          </a:p>
        </p:txBody>
      </p:sp>
      <p:sp>
        <p:nvSpPr>
          <p:cNvPr id="3" name="Title 2"/>
          <p:cNvSpPr>
            <a:spLocks noGrp="1"/>
          </p:cNvSpPr>
          <p:nvPr>
            <p:ph type="title"/>
          </p:nvPr>
        </p:nvSpPr>
        <p:spPr/>
        <p:txBody>
          <a:bodyPr/>
          <a:lstStyle/>
          <a:p>
            <a:r>
              <a:rPr lang="en-US"/>
              <a:t>Lecture:  Environment Building Errors</a:t>
            </a:r>
            <a:endParaRPr lang="en-US"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9426" y="2308183"/>
            <a:ext cx="5743574" cy="2791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612769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Changing a Data Item Name (parameter/global object/function)</a:t>
            </a:r>
          </a:p>
          <a:p>
            <a:pPr lvl="2"/>
            <a:r>
              <a:rPr lang="en-US" dirty="0"/>
              <a:t>Rebuild environment</a:t>
            </a:r>
          </a:p>
          <a:p>
            <a:pPr lvl="3"/>
            <a:r>
              <a:rPr lang="en-US" dirty="0"/>
              <a:t>Script log will be displayed on re-open</a:t>
            </a:r>
          </a:p>
          <a:p>
            <a:pPr lvl="3"/>
            <a:r>
              <a:rPr lang="en-US" dirty="0"/>
              <a:t>Search for error messages and re-enter values</a:t>
            </a:r>
          </a:p>
          <a:p>
            <a:pPr lvl="2"/>
            <a:r>
              <a:rPr lang="en-US" dirty="0"/>
              <a:t>From scripts</a:t>
            </a:r>
          </a:p>
          <a:p>
            <a:pPr lvl="3"/>
            <a:r>
              <a:rPr lang="en-US" dirty="0"/>
              <a:t>Use text editor to change appropriate names in test script</a:t>
            </a:r>
          </a:p>
          <a:p>
            <a:pPr lvl="1"/>
            <a:r>
              <a:rPr lang="en-US" dirty="0"/>
              <a:t>Deleting an object</a:t>
            </a:r>
          </a:p>
          <a:p>
            <a:pPr lvl="2"/>
            <a:r>
              <a:rPr lang="en-US" dirty="0"/>
              <a:t>When test script is read, view error messages to confirm messages about missing objects</a:t>
            </a:r>
          </a:p>
          <a:p>
            <a:pPr lvl="1"/>
            <a:r>
              <a:rPr lang="en-US" dirty="0"/>
              <a:t>Adding an object</a:t>
            </a:r>
          </a:p>
          <a:p>
            <a:pPr lvl="2"/>
            <a:r>
              <a:rPr lang="en-US" dirty="0"/>
              <a:t>New tests may need to be added</a:t>
            </a:r>
          </a:p>
          <a:p>
            <a:pPr lvl="1"/>
            <a:r>
              <a:rPr lang="en-US" dirty="0"/>
              <a:t>Options</a:t>
            </a:r>
          </a:p>
          <a:p>
            <a:pPr lvl="2"/>
            <a:r>
              <a:rPr lang="en-US" dirty="0"/>
              <a:t>“Strict test case importing”</a:t>
            </a:r>
          </a:p>
          <a:p>
            <a:pPr lvl="3"/>
            <a:r>
              <a:rPr lang="en-US" dirty="0"/>
              <a:t>Test Case is considered “failed” if errors during script read</a:t>
            </a:r>
          </a:p>
          <a:p>
            <a:pPr lvl="3"/>
            <a:r>
              <a:rPr lang="en-US" dirty="0"/>
              <a:t>“Fail” cannot be cleared until the Test Case is Edited and Saved</a:t>
            </a:r>
          </a:p>
          <a:p>
            <a:pPr lvl="2"/>
            <a:r>
              <a:rPr lang="en-US" dirty="0"/>
              <a:t>“Only show errors in script log”</a:t>
            </a:r>
          </a:p>
          <a:p>
            <a:pPr lvl="3"/>
            <a:r>
              <a:rPr lang="en-US" dirty="0"/>
              <a:t>Do not display informational message in script log</a:t>
            </a:r>
          </a:p>
          <a:p>
            <a:pPr lvl="3"/>
            <a:r>
              <a:rPr lang="en-US" dirty="0"/>
              <a:t>Useful when reading very large script files</a:t>
            </a:r>
          </a:p>
        </p:txBody>
      </p:sp>
      <p:sp>
        <p:nvSpPr>
          <p:cNvPr id="4" name="Textplatzhalter 3">
            <a:extLst>
              <a:ext uri="{FF2B5EF4-FFF2-40B4-BE49-F238E27FC236}">
                <a16:creationId xmlns:a16="http://schemas.microsoft.com/office/drawing/2014/main" id="{02A35EA0-B861-4603-8708-EB9E5162E9BF}"/>
              </a:ext>
            </a:extLst>
          </p:cNvPr>
          <p:cNvSpPr>
            <a:spLocks noGrp="1"/>
          </p:cNvSpPr>
          <p:nvPr>
            <p:ph type="body" sz="quarter" idx="12"/>
          </p:nvPr>
        </p:nvSpPr>
        <p:spPr/>
        <p:txBody>
          <a:bodyPr/>
          <a:lstStyle/>
          <a:p>
            <a:r>
              <a:rPr lang="en-US" dirty="0"/>
              <a:t>UUT Modifications</a:t>
            </a:r>
          </a:p>
        </p:txBody>
      </p:sp>
      <p:sp>
        <p:nvSpPr>
          <p:cNvPr id="3" name="Title 2"/>
          <p:cNvSpPr>
            <a:spLocks noGrp="1"/>
          </p:cNvSpPr>
          <p:nvPr>
            <p:ph type="title"/>
          </p:nvPr>
        </p:nvSpPr>
        <p:spPr/>
        <p:txBody>
          <a:bodyPr/>
          <a:lstStyle/>
          <a:p>
            <a:r>
              <a:rPr lang="en-US"/>
              <a:t>Lecture:  Environment Building Errors</a:t>
            </a:r>
            <a:endParaRPr lang="en-US" dirty="0"/>
          </a:p>
        </p:txBody>
      </p:sp>
    </p:spTree>
    <p:extLst>
      <p:ext uri="{BB962C8B-B14F-4D97-AF65-F5344CB8AC3E}">
        <p14:creationId xmlns:p14="http://schemas.microsoft.com/office/powerpoint/2010/main" val="37658609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lstStyle/>
          <a:p>
            <a:pPr>
              <a:spcBef>
                <a:spcPts val="0"/>
              </a:spcBef>
            </a:pPr>
            <a:r>
              <a:rPr lang="en-US" sz="1200" dirty="0">
                <a:latin typeface="Courier"/>
              </a:rPr>
              <a:t>(I) @LINE: 1</a:t>
            </a:r>
          </a:p>
          <a:p>
            <a:pPr>
              <a:spcBef>
                <a:spcPts val="0"/>
              </a:spcBef>
            </a:pPr>
            <a:r>
              <a:rPr lang="en-US" sz="1200" dirty="0">
                <a:latin typeface="Courier"/>
              </a:rPr>
              <a:t>    &gt;&gt;&gt; Opening script file CHANGES_BEFORE.20120309152649.tst</a:t>
            </a:r>
          </a:p>
          <a:p>
            <a:pPr>
              <a:spcBef>
                <a:spcPts val="0"/>
              </a:spcBef>
            </a:pPr>
            <a:r>
              <a:rPr lang="en-US" sz="1200" dirty="0">
                <a:latin typeface="Courier"/>
              </a:rPr>
              <a:t>(S) @LINE: 20</a:t>
            </a:r>
          </a:p>
          <a:p>
            <a:pPr>
              <a:spcBef>
                <a:spcPts val="0"/>
              </a:spcBef>
            </a:pPr>
            <a:r>
              <a:rPr lang="en-US" sz="1200" dirty="0">
                <a:latin typeface="Courier"/>
              </a:rPr>
              <a:t>    &gt;&gt;&gt; Processed Test Case COPY.001</a:t>
            </a:r>
          </a:p>
          <a:p>
            <a:pPr>
              <a:spcBef>
                <a:spcPts val="0"/>
              </a:spcBef>
            </a:pPr>
            <a:r>
              <a:rPr lang="en-US" sz="1200" dirty="0">
                <a:latin typeface="Courier"/>
              </a:rPr>
              <a:t>(S) @LINE: 32</a:t>
            </a:r>
          </a:p>
          <a:p>
            <a:pPr>
              <a:spcBef>
                <a:spcPts val="0"/>
              </a:spcBef>
            </a:pPr>
            <a:r>
              <a:rPr lang="en-US" sz="1200" dirty="0">
                <a:latin typeface="Courier"/>
              </a:rPr>
              <a:t>    &gt;&gt;&gt; Processed Test Case COPY.002</a:t>
            </a:r>
          </a:p>
          <a:p>
            <a:pPr>
              <a:spcBef>
                <a:spcPts val="0"/>
              </a:spcBef>
            </a:pPr>
            <a:r>
              <a:rPr lang="en-US" sz="1200" dirty="0">
                <a:latin typeface="Courier"/>
              </a:rPr>
              <a:t>(S) @LINE: 41</a:t>
            </a:r>
          </a:p>
          <a:p>
            <a:pPr>
              <a:spcBef>
                <a:spcPts val="0"/>
              </a:spcBef>
            </a:pPr>
            <a:r>
              <a:rPr lang="en-US" sz="1200" dirty="0">
                <a:latin typeface="Courier"/>
              </a:rPr>
              <a:t>    &gt;&gt;&gt; Processed Test Case INITIALIZERECORD.001</a:t>
            </a:r>
          </a:p>
          <a:p>
            <a:pPr>
              <a:spcBef>
                <a:spcPts val="0"/>
              </a:spcBef>
            </a:pPr>
            <a:r>
              <a:rPr lang="en-US" sz="1200" dirty="0">
                <a:latin typeface="Courier"/>
              </a:rPr>
              <a:t>(E) @LINE: 48</a:t>
            </a:r>
          </a:p>
          <a:p>
            <a:pPr>
              <a:spcBef>
                <a:spcPts val="0"/>
              </a:spcBef>
            </a:pPr>
            <a:r>
              <a:rPr lang="en-US" sz="1200" dirty="0">
                <a:latin typeface="Courier"/>
              </a:rPr>
              <a:t>    &gt;&gt;&gt; Unknown parameter/object name param1</a:t>
            </a:r>
          </a:p>
          <a:p>
            <a:pPr>
              <a:spcBef>
                <a:spcPts val="0"/>
              </a:spcBef>
            </a:pPr>
            <a:r>
              <a:rPr lang="en-US" sz="1200" dirty="0">
                <a:latin typeface="Courier"/>
              </a:rPr>
              <a:t>    &gt;&gt;&gt; Value Line Error - Command Ignored</a:t>
            </a:r>
          </a:p>
          <a:p>
            <a:pPr>
              <a:spcBef>
                <a:spcPts val="0"/>
              </a:spcBef>
            </a:pPr>
            <a:r>
              <a:rPr lang="en-US" sz="1200" dirty="0">
                <a:latin typeface="Courier"/>
              </a:rPr>
              <a:t>(E) @LINE: 48</a:t>
            </a:r>
          </a:p>
          <a:p>
            <a:pPr>
              <a:spcBef>
                <a:spcPts val="0"/>
              </a:spcBef>
            </a:pPr>
            <a:r>
              <a:rPr lang="en-US" sz="1200" dirty="0">
                <a:latin typeface="Courier"/>
              </a:rPr>
              <a:t>    &gt;&gt;&gt; Value Line Error - Command Ignored</a:t>
            </a:r>
          </a:p>
          <a:p>
            <a:pPr>
              <a:spcBef>
                <a:spcPts val="0"/>
              </a:spcBef>
            </a:pPr>
            <a:r>
              <a:rPr lang="en-US" sz="1200" dirty="0">
                <a:latin typeface="Courier"/>
              </a:rPr>
              <a:t>(E) @LINE: 49</a:t>
            </a:r>
          </a:p>
          <a:p>
            <a:pPr>
              <a:spcBef>
                <a:spcPts val="0"/>
              </a:spcBef>
            </a:pPr>
            <a:r>
              <a:rPr lang="en-US" sz="1200" dirty="0">
                <a:latin typeface="Courier"/>
              </a:rPr>
              <a:t>    &gt;&gt;&gt; Unknown parameter/object name param1</a:t>
            </a:r>
          </a:p>
          <a:p>
            <a:pPr>
              <a:spcBef>
                <a:spcPts val="0"/>
              </a:spcBef>
            </a:pPr>
            <a:r>
              <a:rPr lang="en-US" sz="1200" dirty="0">
                <a:latin typeface="Courier"/>
              </a:rPr>
              <a:t>    &gt;&gt;&gt; Value Line Error - Command Ignored</a:t>
            </a:r>
          </a:p>
          <a:p>
            <a:pPr>
              <a:spcBef>
                <a:spcPts val="0"/>
              </a:spcBef>
            </a:pPr>
            <a:r>
              <a:rPr lang="en-US" sz="1200" dirty="0">
                <a:latin typeface="Courier"/>
              </a:rPr>
              <a:t>(E) @LINE: 49</a:t>
            </a:r>
          </a:p>
          <a:p>
            <a:pPr>
              <a:spcBef>
                <a:spcPts val="0"/>
              </a:spcBef>
            </a:pPr>
            <a:r>
              <a:rPr lang="en-US" sz="1200" dirty="0">
                <a:latin typeface="Courier"/>
              </a:rPr>
              <a:t>    &gt;&gt;&gt; Value Line Error - Command Ignored</a:t>
            </a:r>
          </a:p>
          <a:p>
            <a:pPr>
              <a:spcBef>
                <a:spcPts val="0"/>
              </a:spcBef>
            </a:pPr>
            <a:r>
              <a:rPr lang="en-US" sz="1200" dirty="0">
                <a:latin typeface="Courier"/>
              </a:rPr>
              <a:t>(E) @LINE: 50</a:t>
            </a:r>
          </a:p>
          <a:p>
            <a:pPr>
              <a:spcBef>
                <a:spcPts val="0"/>
              </a:spcBef>
            </a:pPr>
            <a:r>
              <a:rPr lang="en-US" sz="1200" dirty="0">
                <a:latin typeface="Courier"/>
              </a:rPr>
              <a:t>    &gt;&gt;&gt; Unknown parameter/object name param2</a:t>
            </a:r>
          </a:p>
          <a:p>
            <a:pPr>
              <a:spcBef>
                <a:spcPts val="0"/>
              </a:spcBef>
            </a:pPr>
            <a:r>
              <a:rPr lang="en-US" sz="1200" dirty="0">
                <a:latin typeface="Courier"/>
              </a:rPr>
              <a:t>    &gt;&gt;&gt; Value Line Error - Command Ignored</a:t>
            </a:r>
          </a:p>
          <a:p>
            <a:pPr>
              <a:spcBef>
                <a:spcPts val="0"/>
              </a:spcBef>
            </a:pPr>
            <a:r>
              <a:rPr lang="en-US" sz="1200" dirty="0">
                <a:latin typeface="Courier"/>
              </a:rPr>
              <a:t>(E) @LINE: 50</a:t>
            </a:r>
          </a:p>
          <a:p>
            <a:pPr>
              <a:spcBef>
                <a:spcPts val="0"/>
              </a:spcBef>
            </a:pPr>
            <a:r>
              <a:rPr lang="en-US" sz="1200" dirty="0">
                <a:latin typeface="Courier"/>
              </a:rPr>
              <a:t>    &gt;&gt;&gt; Value Line Error - Command Ignored</a:t>
            </a:r>
          </a:p>
          <a:p>
            <a:pPr>
              <a:spcBef>
                <a:spcPts val="0"/>
              </a:spcBef>
            </a:pPr>
            <a:r>
              <a:rPr lang="en-US" sz="1200" dirty="0">
                <a:latin typeface="Courier"/>
              </a:rPr>
              <a:t>(S) @LINE: 53</a:t>
            </a:r>
          </a:p>
          <a:p>
            <a:pPr>
              <a:spcBef>
                <a:spcPts val="0"/>
              </a:spcBef>
            </a:pPr>
            <a:r>
              <a:rPr lang="en-US" sz="1200" dirty="0">
                <a:latin typeface="Courier"/>
              </a:rPr>
              <a:t>    &gt;&gt;&gt; Processed Test Case INITIALIZERECORD.002</a:t>
            </a:r>
          </a:p>
          <a:p>
            <a:pPr>
              <a:spcBef>
                <a:spcPts val="0"/>
              </a:spcBef>
            </a:pPr>
            <a:r>
              <a:rPr lang="en-US" sz="1200" dirty="0">
                <a:latin typeface="Courier"/>
              </a:rPr>
              <a:t>(S) @LINE: 53</a:t>
            </a:r>
          </a:p>
          <a:p>
            <a:pPr>
              <a:spcBef>
                <a:spcPts val="0"/>
              </a:spcBef>
            </a:pPr>
            <a:r>
              <a:rPr lang="en-US" sz="1200" dirty="0">
                <a:latin typeface="Courier"/>
              </a:rPr>
              <a:t>    &gt;&gt;&gt; Script processing completed</a:t>
            </a:r>
          </a:p>
        </p:txBody>
      </p:sp>
      <p:sp>
        <p:nvSpPr>
          <p:cNvPr id="7" name="Textplatzhalter 6">
            <a:extLst>
              <a:ext uri="{FF2B5EF4-FFF2-40B4-BE49-F238E27FC236}">
                <a16:creationId xmlns:a16="http://schemas.microsoft.com/office/drawing/2014/main" id="{C22E55B1-CF66-410A-8D52-27D3456BA2AE}"/>
              </a:ext>
            </a:extLst>
          </p:cNvPr>
          <p:cNvSpPr>
            <a:spLocks noGrp="1"/>
          </p:cNvSpPr>
          <p:nvPr>
            <p:ph type="body" sz="quarter" idx="12"/>
          </p:nvPr>
        </p:nvSpPr>
        <p:spPr/>
        <p:txBody>
          <a:bodyPr/>
          <a:lstStyle/>
          <a:p>
            <a:r>
              <a:rPr lang="en-US" dirty="0"/>
              <a:t>Test Script Log</a:t>
            </a:r>
          </a:p>
        </p:txBody>
      </p:sp>
      <p:sp>
        <p:nvSpPr>
          <p:cNvPr id="2" name="Title 1"/>
          <p:cNvSpPr>
            <a:spLocks noGrp="1"/>
          </p:cNvSpPr>
          <p:nvPr>
            <p:ph type="title"/>
          </p:nvPr>
        </p:nvSpPr>
        <p:spPr/>
        <p:txBody>
          <a:bodyPr/>
          <a:lstStyle/>
          <a:p>
            <a:r>
              <a:rPr lang="en-US"/>
              <a:t>Lecture:  Environment Building Errors</a:t>
            </a:r>
            <a:endParaRPr lang="en-US" dirty="0"/>
          </a:p>
        </p:txBody>
      </p:sp>
    </p:spTree>
    <p:extLst>
      <p:ext uri="{BB962C8B-B14F-4D97-AF65-F5344CB8AC3E}">
        <p14:creationId xmlns:p14="http://schemas.microsoft.com/office/powerpoint/2010/main" val="412068870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hlinkClick r:id="" action="ppaction://customshow?id=36&amp;return=true"/>
              </a:rPr>
              <a:t>Link to Lab:  Environment Building Errors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4C008AAB-B31E-4C1E-87EF-6278B18D08AF}"/>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DA9EFCAB-33FF-4F55-85FD-B2DB72B79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10018024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FBF76EE-A45A-427D-9D95-5B5D9CD1FF34}"/>
              </a:ext>
            </a:extLst>
          </p:cNvPr>
          <p:cNvSpPr>
            <a:spLocks noGrp="1"/>
          </p:cNvSpPr>
          <p:nvPr>
            <p:ph type="body" sz="quarter" idx="12"/>
          </p:nvPr>
        </p:nvSpPr>
        <p:spPr/>
        <p:txBody>
          <a:bodyPr/>
          <a:lstStyle/>
          <a:p>
            <a:r>
              <a:rPr lang="en-US" dirty="0"/>
              <a:t>Quiz:  Macros in the UUT can be defined:</a:t>
            </a:r>
          </a:p>
        </p:txBody>
      </p:sp>
      <p:sp>
        <p:nvSpPr>
          <p:cNvPr id="4" name="Title 3"/>
          <p:cNvSpPr>
            <a:spLocks noGrp="1"/>
          </p:cNvSpPr>
          <p:nvPr>
            <p:ph type="title"/>
          </p:nvPr>
        </p:nvSpPr>
        <p:spPr/>
        <p:txBody>
          <a:bodyPr>
            <a:normAutofit/>
          </a:bodyPr>
          <a:lstStyle/>
          <a:p>
            <a:r>
              <a:rPr lang="en-US"/>
              <a:t>Lecture:  Environment Building Errors</a:t>
            </a:r>
            <a:endParaRPr lang="en-US" dirty="0"/>
          </a:p>
        </p:txBody>
      </p:sp>
      <p:sp>
        <p:nvSpPr>
          <p:cNvPr id="5" name="Action Button: Custom 4">
            <a:hlinkClick r:id="" action="ppaction://macro?name=Wrong" highlightClick="1"/>
          </p:cNvPr>
          <p:cNvSpPr/>
          <p:nvPr/>
        </p:nvSpPr>
        <p:spPr>
          <a:xfrm>
            <a:off x="2543176" y="16144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Wrong" highlightClick="1"/>
          </p:cNvPr>
          <p:cNvSpPr/>
          <p:nvPr/>
        </p:nvSpPr>
        <p:spPr>
          <a:xfrm>
            <a:off x="2543176" y="2405064"/>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Correct" highlightClick="1"/>
          </p:cNvPr>
          <p:cNvSpPr/>
          <p:nvPr/>
        </p:nvSpPr>
        <p:spPr>
          <a:xfrm>
            <a:off x="2543176" y="32527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8" name="Action Button: Custom 7">
            <a:hlinkClick r:id="" action="ppaction://macro?name=Wrong" highlightClick="1"/>
          </p:cNvPr>
          <p:cNvSpPr/>
          <p:nvPr/>
        </p:nvSpPr>
        <p:spPr>
          <a:xfrm>
            <a:off x="2543176" y="4100513"/>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D</a:t>
            </a:r>
          </a:p>
        </p:txBody>
      </p:sp>
      <p:sp>
        <p:nvSpPr>
          <p:cNvPr id="10" name="TextBox 9"/>
          <p:cNvSpPr txBox="1"/>
          <p:nvPr/>
        </p:nvSpPr>
        <p:spPr>
          <a:xfrm>
            <a:off x="3543301" y="1659266"/>
            <a:ext cx="6115051" cy="461665"/>
          </a:xfrm>
          <a:prstGeom prst="rect">
            <a:avLst/>
          </a:prstGeom>
          <a:noFill/>
        </p:spPr>
        <p:txBody>
          <a:bodyPr wrap="square" rtlCol="0">
            <a:spAutoFit/>
          </a:bodyPr>
          <a:lstStyle/>
          <a:p>
            <a:r>
              <a:rPr lang="en-US" sz="2400" dirty="0"/>
              <a:t>In the VectorCAST Compiler Options</a:t>
            </a:r>
          </a:p>
        </p:txBody>
      </p:sp>
      <p:sp>
        <p:nvSpPr>
          <p:cNvPr id="11" name="TextBox 10"/>
          <p:cNvSpPr txBox="1"/>
          <p:nvPr/>
        </p:nvSpPr>
        <p:spPr>
          <a:xfrm>
            <a:off x="3543301" y="2484766"/>
            <a:ext cx="6115051" cy="461665"/>
          </a:xfrm>
          <a:prstGeom prst="rect">
            <a:avLst/>
          </a:prstGeom>
          <a:noFill/>
        </p:spPr>
        <p:txBody>
          <a:bodyPr wrap="square" rtlCol="0">
            <a:spAutoFit/>
          </a:bodyPr>
          <a:lstStyle/>
          <a:p>
            <a:r>
              <a:rPr lang="en-US" sz="2400" dirty="0"/>
              <a:t>In a header or source file</a:t>
            </a:r>
          </a:p>
        </p:txBody>
      </p:sp>
      <p:sp>
        <p:nvSpPr>
          <p:cNvPr id="12" name="TextBox 11"/>
          <p:cNvSpPr txBox="1"/>
          <p:nvPr/>
        </p:nvSpPr>
        <p:spPr>
          <a:xfrm>
            <a:off x="3543301" y="3310266"/>
            <a:ext cx="6115051" cy="461665"/>
          </a:xfrm>
          <a:prstGeom prst="rect">
            <a:avLst/>
          </a:prstGeom>
          <a:noFill/>
        </p:spPr>
        <p:txBody>
          <a:bodyPr wrap="square" rtlCol="0">
            <a:spAutoFit/>
          </a:bodyPr>
          <a:lstStyle/>
          <a:p>
            <a:r>
              <a:rPr lang="en-US" sz="2400" dirty="0"/>
              <a:t>Either A or B</a:t>
            </a:r>
          </a:p>
        </p:txBody>
      </p:sp>
      <p:sp>
        <p:nvSpPr>
          <p:cNvPr id="13" name="TextBox 12"/>
          <p:cNvSpPr txBox="1"/>
          <p:nvPr/>
        </p:nvSpPr>
        <p:spPr>
          <a:xfrm>
            <a:off x="3543301" y="4100514"/>
            <a:ext cx="6115051" cy="461665"/>
          </a:xfrm>
          <a:prstGeom prst="rect">
            <a:avLst/>
          </a:prstGeom>
          <a:noFill/>
        </p:spPr>
        <p:txBody>
          <a:bodyPr wrap="square" rtlCol="0">
            <a:spAutoFit/>
          </a:bodyPr>
          <a:lstStyle/>
          <a:p>
            <a:r>
              <a:rPr lang="en-US" sz="2400" dirty="0"/>
              <a:t>Neither A nor B</a:t>
            </a:r>
          </a:p>
        </p:txBody>
      </p:sp>
    </p:spTree>
    <p:extLst>
      <p:ext uri="{BB962C8B-B14F-4D97-AF65-F5344CB8AC3E}">
        <p14:creationId xmlns:p14="http://schemas.microsoft.com/office/powerpoint/2010/main" val="202060181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B70032"/>
          </a:solidFill>
        </p:spPr>
        <p:txBody>
          <a:bodyPr/>
          <a:lstStyle/>
          <a:p>
            <a:r>
              <a:rPr lang="en-US" dirty="0"/>
              <a:t>Lecture: Stubbing Fundamentals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236C7C37-2BC7-45F0-94CE-EBCBC81C0C0B}"/>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2C5BA0EF-A1B8-4DEF-A2B8-1A9A42B58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578849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5"/>
          <p:cNvSpPr>
            <a:spLocks noGrp="1" noChangeArrowheads="1"/>
          </p:cNvSpPr>
          <p:nvPr>
            <p:ph sz="quarter" idx="13"/>
          </p:nvPr>
        </p:nvSpPr>
        <p:spPr/>
        <p:txBody>
          <a:bodyPr/>
          <a:lstStyle/>
          <a:p>
            <a:pPr lvl="2"/>
            <a:r>
              <a:rPr lang="en-US" sz="1800" dirty="0"/>
              <a:t>Pre-Processes the Unit Under Test</a:t>
            </a:r>
          </a:p>
          <a:p>
            <a:pPr lvl="3"/>
            <a:r>
              <a:rPr lang="en-US" sz="1600" dirty="0"/>
              <a:t>Result is a “Translation Unit”</a:t>
            </a:r>
          </a:p>
          <a:p>
            <a:pPr lvl="2"/>
            <a:r>
              <a:rPr lang="en-US" sz="1800" dirty="0"/>
              <a:t>Parses the Translation Unit</a:t>
            </a:r>
          </a:p>
          <a:p>
            <a:pPr lvl="3"/>
            <a:r>
              <a:rPr lang="en-US" sz="1600" dirty="0"/>
              <a:t>Ignore System Headers</a:t>
            </a:r>
          </a:p>
          <a:p>
            <a:pPr lvl="3"/>
            <a:r>
              <a:rPr lang="en-US" sz="1600" dirty="0"/>
              <a:t>Coverage of “application headers” is optional</a:t>
            </a:r>
          </a:p>
          <a:p>
            <a:pPr lvl="2"/>
            <a:r>
              <a:rPr lang="en-US" sz="1800" dirty="0"/>
              <a:t>Set Bits for each statement</a:t>
            </a:r>
          </a:p>
          <a:p>
            <a:pPr lvl="2"/>
            <a:r>
              <a:rPr lang="en-US" sz="1800" dirty="0"/>
              <a:t>Set Bits for each condition</a:t>
            </a:r>
          </a:p>
          <a:p>
            <a:pPr lvl="2"/>
            <a:r>
              <a:rPr lang="en-US" sz="1800" dirty="0"/>
              <a:t>Sets Bits for each component of a complex conditional</a:t>
            </a:r>
          </a:p>
          <a:p>
            <a:pPr lvl="2"/>
            <a:r>
              <a:rPr lang="en-US" sz="1800" dirty="0"/>
              <a:t>Bit arrays are converted into characters at the end of the test</a:t>
            </a:r>
          </a:p>
          <a:p>
            <a:pPr lvl="2"/>
            <a:r>
              <a:rPr lang="en-US" sz="1800" dirty="0"/>
              <a:t>Character Data is interpreted by VectorCAST to generate reports</a:t>
            </a:r>
          </a:p>
          <a:p>
            <a:pPr lvl="2"/>
            <a:endParaRPr lang="en-US" sz="1800" dirty="0"/>
          </a:p>
          <a:p>
            <a:pPr lvl="2"/>
            <a:r>
              <a:rPr lang="en-US" sz="1800" dirty="0"/>
              <a:t>Bit Flips can use logical operations and are small and fast.</a:t>
            </a:r>
          </a:p>
          <a:p>
            <a:pPr lvl="2"/>
            <a:r>
              <a:rPr lang="en-US" sz="1800" dirty="0"/>
              <a:t>Bit Arrays are packed to reduce footprint (RAM)</a:t>
            </a:r>
          </a:p>
        </p:txBody>
      </p:sp>
      <p:sp>
        <p:nvSpPr>
          <p:cNvPr id="4" name="Textplatzhalter 3">
            <a:extLst>
              <a:ext uri="{FF2B5EF4-FFF2-40B4-BE49-F238E27FC236}">
                <a16:creationId xmlns:a16="http://schemas.microsoft.com/office/drawing/2014/main" id="{7CD29532-9D9E-4AEE-A803-BFE84B54D862}"/>
              </a:ext>
            </a:extLst>
          </p:cNvPr>
          <p:cNvSpPr>
            <a:spLocks noGrp="1"/>
          </p:cNvSpPr>
          <p:nvPr>
            <p:ph type="body" sz="quarter" idx="12"/>
          </p:nvPr>
        </p:nvSpPr>
        <p:spPr/>
        <p:txBody>
          <a:bodyPr/>
          <a:lstStyle/>
          <a:p>
            <a:r>
              <a:rPr lang="en-US" dirty="0"/>
              <a:t>How Does VectorCAST Capture Coverage Information?</a:t>
            </a:r>
          </a:p>
        </p:txBody>
      </p:sp>
      <p:sp>
        <p:nvSpPr>
          <p:cNvPr id="24578" name="Rectangle 4"/>
          <p:cNvSpPr>
            <a:spLocks noGrp="1" noChangeArrowheads="1"/>
          </p:cNvSpPr>
          <p:nvPr>
            <p:ph type="title"/>
          </p:nvPr>
        </p:nvSpPr>
        <p:spPr/>
        <p:txBody>
          <a:bodyPr/>
          <a:lstStyle/>
          <a:p>
            <a:r>
              <a:rPr lang="en-US"/>
              <a:t>Unit Testing Overview</a:t>
            </a:r>
            <a:endParaRPr lang="en-US" dirty="0"/>
          </a:p>
        </p:txBody>
      </p:sp>
    </p:spTree>
    <p:extLst>
      <p:ext uri="{BB962C8B-B14F-4D97-AF65-F5344CB8AC3E}">
        <p14:creationId xmlns:p14="http://schemas.microsoft.com/office/powerpoint/2010/main" val="350589208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GB" dirty="0"/>
              <a:t>Understanding Stubs</a:t>
            </a:r>
          </a:p>
          <a:p>
            <a:pPr lvl="1"/>
            <a:r>
              <a:rPr lang="en-GB" dirty="0"/>
              <a:t>Library Stubs</a:t>
            </a:r>
          </a:p>
          <a:p>
            <a:pPr lvl="1"/>
            <a:r>
              <a:rPr lang="en-GB" dirty="0"/>
              <a:t>Additional Stubs</a:t>
            </a:r>
          </a:p>
          <a:p>
            <a:pPr lvl="1"/>
            <a:r>
              <a:rPr lang="en-GB" dirty="0"/>
              <a:t>Suppressed Stubs</a:t>
            </a:r>
          </a:p>
          <a:p>
            <a:pPr lvl="1"/>
            <a:r>
              <a:rPr lang="en-GB" dirty="0"/>
              <a:t>Configure Stubs</a:t>
            </a:r>
          </a:p>
          <a:p>
            <a:pPr lvl="1"/>
            <a:r>
              <a:rPr lang="en-GB" dirty="0"/>
              <a:t>Stubbed Constant Objects</a:t>
            </a:r>
          </a:p>
          <a:p>
            <a:pPr lvl="1"/>
            <a:r>
              <a:rPr lang="en-US" dirty="0"/>
              <a:t>Return Data List Options</a:t>
            </a:r>
          </a:p>
          <a:p>
            <a:pPr lvl="1" indent="0">
              <a:buNone/>
            </a:pPr>
            <a:endParaRPr lang="en-GB" dirty="0"/>
          </a:p>
        </p:txBody>
      </p:sp>
      <p:sp>
        <p:nvSpPr>
          <p:cNvPr id="2" name="Textplatzhalter 1">
            <a:extLst>
              <a:ext uri="{FF2B5EF4-FFF2-40B4-BE49-F238E27FC236}">
                <a16:creationId xmlns:a16="http://schemas.microsoft.com/office/drawing/2014/main" id="{04E916F4-D210-4453-8881-CDF88632649E}"/>
              </a:ext>
            </a:extLst>
          </p:cNvPr>
          <p:cNvSpPr>
            <a:spLocks noGrp="1"/>
          </p:cNvSpPr>
          <p:nvPr>
            <p:ph type="body" sz="quarter" idx="12"/>
          </p:nvPr>
        </p:nvSpPr>
        <p:spPr/>
        <p:txBody>
          <a:bodyPr/>
          <a:lstStyle/>
          <a:p>
            <a:r>
              <a:rPr lang="en-US" dirty="0"/>
              <a:t>Stubbing Topics</a:t>
            </a:r>
          </a:p>
        </p:txBody>
      </p:sp>
      <p:sp>
        <p:nvSpPr>
          <p:cNvPr id="3" name="Title 2"/>
          <p:cNvSpPr>
            <a:spLocks noGrp="1"/>
          </p:cNvSpPr>
          <p:nvPr>
            <p:ph type="title"/>
          </p:nvPr>
        </p:nvSpPr>
        <p:spPr/>
        <p:txBody>
          <a:bodyPr/>
          <a:lstStyle/>
          <a:p>
            <a:r>
              <a:rPr lang="en-US"/>
              <a:t>Lecture:  Stubbing Fundamentals</a:t>
            </a:r>
            <a:endParaRPr lang="en-US" dirty="0"/>
          </a:p>
        </p:txBody>
      </p:sp>
    </p:spTree>
    <p:extLst>
      <p:ext uri="{BB962C8B-B14F-4D97-AF65-F5344CB8AC3E}">
        <p14:creationId xmlns:p14="http://schemas.microsoft.com/office/powerpoint/2010/main" val="91071082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GB" dirty="0"/>
              <a:t>A Stub is a function definition that replaces the real definition</a:t>
            </a:r>
          </a:p>
          <a:p>
            <a:pPr lvl="1"/>
            <a:r>
              <a:rPr lang="en-GB" dirty="0"/>
              <a:t>VectorCAST creates several different types of stubs</a:t>
            </a:r>
          </a:p>
          <a:p>
            <a:pPr lvl="2"/>
            <a:r>
              <a:rPr lang="en-GB" dirty="0"/>
              <a:t>Automatic Stub:	based on prototype of dependent function, replaces dependency</a:t>
            </a:r>
          </a:p>
          <a:p>
            <a:pPr lvl="2"/>
            <a:r>
              <a:rPr lang="en-GB" dirty="0"/>
              <a:t>Stub-by-Function :	based on internal  UUT function, can be switched on and off</a:t>
            </a:r>
          </a:p>
          <a:p>
            <a:pPr lvl="2"/>
            <a:r>
              <a:rPr lang="en-GB" dirty="0"/>
              <a:t>Library Stub: 	allows stubbing of clib functions like malloc</a:t>
            </a:r>
          </a:p>
          <a:p>
            <a:pPr lvl="2"/>
            <a:r>
              <a:rPr lang="en-GB" dirty="0"/>
              <a:t>Additional Stubs:	user defined (coded) stubs that are managed by VectorCAST</a:t>
            </a:r>
          </a:p>
          <a:p>
            <a:pPr lvl="1"/>
            <a:r>
              <a:rPr lang="en-GB" dirty="0"/>
              <a:t>Automatic Stubs are generated when:</a:t>
            </a:r>
          </a:p>
          <a:p>
            <a:pPr lvl="2"/>
            <a:r>
              <a:rPr lang="en-GB" dirty="0"/>
              <a:t>Function is a dependency</a:t>
            </a:r>
          </a:p>
          <a:p>
            <a:pPr lvl="2"/>
            <a:r>
              <a:rPr lang="en-GB" dirty="0"/>
              <a:t>Function is declared in a file in a search directory</a:t>
            </a:r>
          </a:p>
          <a:p>
            <a:pPr lvl="2"/>
            <a:r>
              <a:rPr lang="en-GB" dirty="0"/>
              <a:t>Function definition is not in a UUT or not-stubbed unit</a:t>
            </a:r>
          </a:p>
          <a:p>
            <a:pPr lvl="1"/>
            <a:r>
              <a:rPr lang="en-GB" dirty="0"/>
              <a:t>Stub-by-Function (SBF) Stubs are created when UUT type is set to “SBF” </a:t>
            </a:r>
          </a:p>
          <a:p>
            <a:pPr lvl="2"/>
            <a:r>
              <a:rPr lang="en-GB" dirty="0"/>
              <a:t>Real code and Stub code co-exist in memory, with an optional run-time switch</a:t>
            </a:r>
          </a:p>
          <a:p>
            <a:pPr lvl="2"/>
            <a:endParaRPr lang="en-GB" dirty="0"/>
          </a:p>
          <a:p>
            <a:pPr lvl="2"/>
            <a:endParaRPr lang="en-GB" dirty="0"/>
          </a:p>
        </p:txBody>
      </p:sp>
      <p:sp>
        <p:nvSpPr>
          <p:cNvPr id="2" name="Textplatzhalter 1">
            <a:extLst>
              <a:ext uri="{FF2B5EF4-FFF2-40B4-BE49-F238E27FC236}">
                <a16:creationId xmlns:a16="http://schemas.microsoft.com/office/drawing/2014/main" id="{3FFEDAED-CABA-4334-BB48-2A73BA525B7B}"/>
              </a:ext>
            </a:extLst>
          </p:cNvPr>
          <p:cNvSpPr>
            <a:spLocks noGrp="1"/>
          </p:cNvSpPr>
          <p:nvPr>
            <p:ph type="body" sz="quarter" idx="12"/>
          </p:nvPr>
        </p:nvSpPr>
        <p:spPr/>
        <p:txBody>
          <a:bodyPr/>
          <a:lstStyle/>
          <a:p>
            <a:r>
              <a:rPr lang="en-US" dirty="0"/>
              <a:t>Understanding Stubs</a:t>
            </a:r>
          </a:p>
        </p:txBody>
      </p:sp>
      <p:sp>
        <p:nvSpPr>
          <p:cNvPr id="3" name="Title 2"/>
          <p:cNvSpPr>
            <a:spLocks noGrp="1"/>
          </p:cNvSpPr>
          <p:nvPr>
            <p:ph type="title"/>
          </p:nvPr>
        </p:nvSpPr>
        <p:spPr/>
        <p:txBody>
          <a:bodyPr/>
          <a:lstStyle/>
          <a:p>
            <a:r>
              <a:rPr lang="en-US"/>
              <a:t>Lecture:  Stubbing Fundamentals</a:t>
            </a:r>
            <a:endParaRPr lang="en-US" dirty="0"/>
          </a:p>
        </p:txBody>
      </p:sp>
    </p:spTree>
    <p:extLst>
      <p:ext uri="{BB962C8B-B14F-4D97-AF65-F5344CB8AC3E}">
        <p14:creationId xmlns:p14="http://schemas.microsoft.com/office/powerpoint/2010/main" val="70357345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lvl="1"/>
            <a:r>
              <a:rPr lang="en-US" dirty="0"/>
              <a:t>Sometimes it is necessary to stub functions that are defined in the standard library or other libraries</a:t>
            </a:r>
          </a:p>
          <a:p>
            <a:pPr lvl="1"/>
            <a:endParaRPr lang="en-US" dirty="0"/>
          </a:p>
          <a:p>
            <a:pPr lvl="1"/>
            <a:r>
              <a:rPr lang="en-US" dirty="0"/>
              <a:t>“Standard Stubbing Technique” will not work</a:t>
            </a:r>
          </a:p>
          <a:p>
            <a:pPr lvl="2"/>
            <a:r>
              <a:rPr lang="en-US" dirty="0"/>
              <a:t>Standard Stubbing would result in multiple definitions at link time</a:t>
            </a:r>
          </a:p>
          <a:p>
            <a:pPr lvl="2"/>
            <a:r>
              <a:rPr lang="en-US" dirty="0"/>
              <a:t>Test harness needs to use “real” OS or cLib functions (e.g., malloc)</a:t>
            </a:r>
          </a:p>
          <a:p>
            <a:pPr lvl="2"/>
            <a:endParaRPr lang="en-US" dirty="0"/>
          </a:p>
          <a:p>
            <a:pPr lvl="1"/>
            <a:r>
              <a:rPr lang="en-US" dirty="0"/>
              <a:t>Solution: macro transforms UUT calls of the library function into calls of a stub with a different name</a:t>
            </a:r>
          </a:p>
          <a:p>
            <a:pPr lvl="1"/>
            <a:endParaRPr lang="en-US" dirty="0"/>
          </a:p>
          <a:p>
            <a:pPr lvl="1"/>
            <a:r>
              <a:rPr lang="en-GB" dirty="0"/>
              <a:t>Library Stubs are chosen at environment build time, but </a:t>
            </a:r>
            <a:r>
              <a:rPr lang="en-US" dirty="0"/>
              <a:t>can enabled/disabled at run-time, similar to SBF.</a:t>
            </a:r>
          </a:p>
          <a:p>
            <a:pPr lvl="1"/>
            <a:endParaRPr lang="en-GB" dirty="0"/>
          </a:p>
          <a:p>
            <a:pPr lvl="1">
              <a:lnSpc>
                <a:spcPct val="150000"/>
              </a:lnSpc>
            </a:pPr>
            <a:endParaRPr lang="en-US" dirty="0"/>
          </a:p>
        </p:txBody>
      </p:sp>
      <p:sp>
        <p:nvSpPr>
          <p:cNvPr id="4" name="Textplatzhalter 3">
            <a:extLst>
              <a:ext uri="{FF2B5EF4-FFF2-40B4-BE49-F238E27FC236}">
                <a16:creationId xmlns:a16="http://schemas.microsoft.com/office/drawing/2014/main" id="{B717C253-0F53-487C-973E-5F4805A1BCAF}"/>
              </a:ext>
            </a:extLst>
          </p:cNvPr>
          <p:cNvSpPr>
            <a:spLocks noGrp="1"/>
          </p:cNvSpPr>
          <p:nvPr>
            <p:ph type="body" sz="quarter" idx="12"/>
          </p:nvPr>
        </p:nvSpPr>
        <p:spPr/>
        <p:txBody>
          <a:bodyPr/>
          <a:lstStyle/>
          <a:p>
            <a:r>
              <a:rPr lang="en-US" dirty="0"/>
              <a:t>Library Stubs</a:t>
            </a:r>
          </a:p>
        </p:txBody>
      </p:sp>
      <p:sp>
        <p:nvSpPr>
          <p:cNvPr id="3" name="Title 2"/>
          <p:cNvSpPr>
            <a:spLocks noGrp="1"/>
          </p:cNvSpPr>
          <p:nvPr>
            <p:ph type="title"/>
          </p:nvPr>
        </p:nvSpPr>
        <p:spPr/>
        <p:txBody>
          <a:bodyPr/>
          <a:lstStyle/>
          <a:p>
            <a:r>
              <a:rPr lang="en-US"/>
              <a:t>Lecture:  Stubbing Fundamentals</a:t>
            </a:r>
            <a:endParaRPr lang="en-US" dirty="0"/>
          </a:p>
        </p:txBody>
      </p:sp>
    </p:spTree>
    <p:extLst>
      <p:ext uri="{BB962C8B-B14F-4D97-AF65-F5344CB8AC3E}">
        <p14:creationId xmlns:p14="http://schemas.microsoft.com/office/powerpoint/2010/main" val="375291798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lvl="1"/>
            <a:r>
              <a:rPr lang="en-US" dirty="0"/>
              <a:t>Forces VectorCAST to Stub Specific Functions </a:t>
            </a:r>
          </a:p>
          <a:p>
            <a:pPr lvl="2"/>
            <a:r>
              <a:rPr lang="en-US" dirty="0"/>
              <a:t>Forces generation of stubs for particular functions that would not be normally stubbed</a:t>
            </a:r>
          </a:p>
          <a:p>
            <a:pPr lvl="1"/>
            <a:endParaRPr lang="en-US" dirty="0"/>
          </a:p>
          <a:p>
            <a:pPr lvl="1"/>
            <a:r>
              <a:rPr lang="en-US" dirty="0"/>
              <a:t>Potential Uses</a:t>
            </a:r>
          </a:p>
          <a:p>
            <a:pPr lvl="2"/>
            <a:r>
              <a:rPr lang="en-US" dirty="0"/>
              <a:t>External library is missing a function</a:t>
            </a:r>
          </a:p>
          <a:p>
            <a:pPr lvl="2"/>
            <a:r>
              <a:rPr lang="en-US" dirty="0"/>
              <a:t>Harness code introduces dependency on a function not normally needed by UUT </a:t>
            </a:r>
          </a:p>
          <a:p>
            <a:pPr lvl="3"/>
            <a:r>
              <a:rPr lang="en-US" dirty="0"/>
              <a:t>example: C++ template instantiation</a:t>
            </a:r>
          </a:p>
          <a:p>
            <a:pPr lvl="2"/>
            <a:r>
              <a:rPr lang="en-US" dirty="0"/>
              <a:t>Want to stub a function for use in user code</a:t>
            </a:r>
          </a:p>
          <a:p>
            <a:pPr lvl="3"/>
            <a:r>
              <a:rPr lang="en-US" dirty="0"/>
              <a:t>example: stub to be passed as a function pointer value</a:t>
            </a:r>
          </a:p>
          <a:p>
            <a:pPr lvl="1"/>
            <a:endParaRPr lang="en-US" dirty="0"/>
          </a:p>
        </p:txBody>
      </p:sp>
      <p:sp>
        <p:nvSpPr>
          <p:cNvPr id="4" name="Textplatzhalter 3">
            <a:extLst>
              <a:ext uri="{FF2B5EF4-FFF2-40B4-BE49-F238E27FC236}">
                <a16:creationId xmlns:a16="http://schemas.microsoft.com/office/drawing/2014/main" id="{4BFE7B61-C4C9-43F7-B5E1-6E559B84526B}"/>
              </a:ext>
            </a:extLst>
          </p:cNvPr>
          <p:cNvSpPr>
            <a:spLocks noGrp="1"/>
          </p:cNvSpPr>
          <p:nvPr>
            <p:ph type="body" sz="quarter" idx="12"/>
          </p:nvPr>
        </p:nvSpPr>
        <p:spPr/>
        <p:txBody>
          <a:bodyPr/>
          <a:lstStyle/>
          <a:p>
            <a:r>
              <a:rPr lang="en-US" dirty="0"/>
              <a:t>Additional Stubs</a:t>
            </a:r>
          </a:p>
        </p:txBody>
      </p:sp>
      <p:sp>
        <p:nvSpPr>
          <p:cNvPr id="3" name="Title 2"/>
          <p:cNvSpPr>
            <a:spLocks noGrp="1"/>
          </p:cNvSpPr>
          <p:nvPr>
            <p:ph type="title"/>
          </p:nvPr>
        </p:nvSpPr>
        <p:spPr/>
        <p:txBody>
          <a:bodyPr/>
          <a:lstStyle/>
          <a:p>
            <a:r>
              <a:rPr lang="en-US"/>
              <a:t>Lecture:  Stubbing Fundamentals</a:t>
            </a:r>
            <a:endParaRPr lang="en-US" dirty="0"/>
          </a:p>
        </p:txBody>
      </p:sp>
    </p:spTree>
    <p:extLst>
      <p:ext uri="{BB962C8B-B14F-4D97-AF65-F5344CB8AC3E}">
        <p14:creationId xmlns:p14="http://schemas.microsoft.com/office/powerpoint/2010/main" val="390956641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5" name="Rectangle 3"/>
          <p:cNvSpPr>
            <a:spLocks noGrp="1" noChangeArrowheads="1"/>
          </p:cNvSpPr>
          <p:nvPr>
            <p:ph sz="quarter" idx="13"/>
          </p:nvPr>
        </p:nvSpPr>
        <p:spPr/>
        <p:txBody>
          <a:bodyPr/>
          <a:lstStyle/>
          <a:p>
            <a:pPr lvl="1"/>
            <a:endParaRPr lang="en-US" dirty="0"/>
          </a:p>
          <a:p>
            <a:pPr lvl="1"/>
            <a:r>
              <a:rPr lang="en-US" dirty="0"/>
              <a:t>Prevents VectorCAST  from Stubbing Specific Functions </a:t>
            </a:r>
          </a:p>
          <a:p>
            <a:pPr lvl="2"/>
            <a:r>
              <a:rPr lang="en-US" dirty="0"/>
              <a:t>Prevents generation of stubs for particular functions that would normally be stubbed</a:t>
            </a:r>
          </a:p>
          <a:p>
            <a:pPr marL="0" lvl="1" indent="0">
              <a:buNone/>
            </a:pPr>
            <a:endParaRPr lang="en-US" dirty="0"/>
          </a:p>
          <a:p>
            <a:pPr lvl="1"/>
            <a:r>
              <a:rPr lang="en-US" dirty="0"/>
              <a:t>Potential Use:</a:t>
            </a:r>
          </a:p>
          <a:p>
            <a:pPr lvl="2"/>
            <a:r>
              <a:rPr lang="en-US" dirty="0"/>
              <a:t>Function prototype is defined in header which exists in search directory</a:t>
            </a:r>
          </a:p>
          <a:p>
            <a:pPr lvl="3"/>
            <a:r>
              <a:rPr lang="en-US" dirty="0"/>
              <a:t>But the function is defined in a library that is being linked into the harness</a:t>
            </a:r>
          </a:p>
        </p:txBody>
      </p:sp>
      <p:sp>
        <p:nvSpPr>
          <p:cNvPr id="2" name="Textplatzhalter 1">
            <a:extLst>
              <a:ext uri="{FF2B5EF4-FFF2-40B4-BE49-F238E27FC236}">
                <a16:creationId xmlns:a16="http://schemas.microsoft.com/office/drawing/2014/main" id="{9EDD30C5-516E-422F-9E13-665DD8CD1940}"/>
              </a:ext>
            </a:extLst>
          </p:cNvPr>
          <p:cNvSpPr>
            <a:spLocks noGrp="1"/>
          </p:cNvSpPr>
          <p:nvPr>
            <p:ph type="body" sz="quarter" idx="12"/>
          </p:nvPr>
        </p:nvSpPr>
        <p:spPr/>
        <p:txBody>
          <a:bodyPr/>
          <a:lstStyle/>
          <a:p>
            <a:r>
              <a:rPr lang="en-US" dirty="0"/>
              <a:t>Suppressing Stubs</a:t>
            </a:r>
          </a:p>
        </p:txBody>
      </p:sp>
      <p:sp>
        <p:nvSpPr>
          <p:cNvPr id="209922" name="Rectangle 2"/>
          <p:cNvSpPr>
            <a:spLocks noGrp="1" noChangeArrowheads="1"/>
          </p:cNvSpPr>
          <p:nvPr>
            <p:ph type="title"/>
          </p:nvPr>
        </p:nvSpPr>
        <p:spPr/>
        <p:txBody>
          <a:bodyPr/>
          <a:lstStyle/>
          <a:p>
            <a:r>
              <a:rPr lang="en-US"/>
              <a:t>Lecture:  Stubbing Fundamentals</a:t>
            </a:r>
            <a:endParaRPr lang="en-US" dirty="0"/>
          </a:p>
        </p:txBody>
      </p:sp>
    </p:spTree>
    <p:extLst>
      <p:ext uri="{BB962C8B-B14F-4D97-AF65-F5344CB8AC3E}">
        <p14:creationId xmlns:p14="http://schemas.microsoft.com/office/powerpoint/2010/main" val="3229555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5" name="Rectangle 3"/>
          <p:cNvSpPr>
            <a:spLocks noGrp="1" noChangeArrowheads="1"/>
          </p:cNvSpPr>
          <p:nvPr>
            <p:ph sz="quarter" idx="13"/>
          </p:nvPr>
        </p:nvSpPr>
        <p:spPr/>
        <p:txBody>
          <a:bodyPr/>
          <a:lstStyle/>
          <a:p>
            <a:pPr lvl="1"/>
            <a:r>
              <a:rPr lang="en-US" dirty="0"/>
              <a:t>Allows you to insert custom code into the generated stub</a:t>
            </a:r>
          </a:p>
          <a:p>
            <a:pPr lvl="2"/>
            <a:r>
              <a:rPr lang="en-US" dirty="0"/>
              <a:t>Is not test case specific</a:t>
            </a:r>
          </a:p>
          <a:p>
            <a:pPr lvl="2"/>
            <a:r>
              <a:rPr lang="en-US" dirty="0"/>
              <a:t>Available for all types of stubs that we have been discussing</a:t>
            </a:r>
          </a:p>
          <a:p>
            <a:pPr lvl="2"/>
            <a:r>
              <a:rPr lang="en-US" dirty="0"/>
              <a:t>“Beginning of stub” type is executed before capturing parameters</a:t>
            </a:r>
          </a:p>
          <a:p>
            <a:pPr lvl="2"/>
            <a:r>
              <a:rPr lang="en-US" dirty="0"/>
              <a:t>“End of stub” type is executed before return to caller</a:t>
            </a:r>
          </a:p>
          <a:p>
            <a:pPr lvl="1"/>
            <a:endParaRPr lang="en-US" dirty="0"/>
          </a:p>
          <a:p>
            <a:pPr lvl="1"/>
            <a:r>
              <a:rPr lang="en-US" dirty="0"/>
              <a:t>Potential Uses:</a:t>
            </a:r>
          </a:p>
          <a:p>
            <a:pPr lvl="2"/>
            <a:r>
              <a:rPr lang="en-US" dirty="0"/>
              <a:t>Count calls to a stub</a:t>
            </a:r>
          </a:p>
          <a:p>
            <a:pPr lvl="2"/>
            <a:r>
              <a:rPr lang="en-US" dirty="0"/>
              <a:t>Setup global data</a:t>
            </a:r>
          </a:p>
          <a:p>
            <a:pPr lvl="2"/>
            <a:r>
              <a:rPr lang="en-US" dirty="0"/>
              <a:t>Dynamically Compute Outputs based on Inputs</a:t>
            </a:r>
          </a:p>
          <a:p>
            <a:pPr lvl="2"/>
            <a:r>
              <a:rPr lang="en-US" dirty="0"/>
              <a:t>Set a Global Variable Value when a Stub is called</a:t>
            </a:r>
          </a:p>
          <a:p>
            <a:pPr lvl="2"/>
            <a:endParaRPr lang="en-US" dirty="0"/>
          </a:p>
          <a:p>
            <a:pPr lvl="2"/>
            <a:endParaRPr lang="en-US" dirty="0"/>
          </a:p>
        </p:txBody>
      </p:sp>
      <p:sp>
        <p:nvSpPr>
          <p:cNvPr id="2" name="Textplatzhalter 1">
            <a:extLst>
              <a:ext uri="{FF2B5EF4-FFF2-40B4-BE49-F238E27FC236}">
                <a16:creationId xmlns:a16="http://schemas.microsoft.com/office/drawing/2014/main" id="{596DF44D-DB52-4454-AA0A-E8279D04A9FE}"/>
              </a:ext>
            </a:extLst>
          </p:cNvPr>
          <p:cNvSpPr>
            <a:spLocks noGrp="1"/>
          </p:cNvSpPr>
          <p:nvPr>
            <p:ph type="body" sz="quarter" idx="12"/>
          </p:nvPr>
        </p:nvSpPr>
        <p:spPr/>
        <p:txBody>
          <a:bodyPr/>
          <a:lstStyle/>
          <a:p>
            <a:r>
              <a:rPr lang="en-US" dirty="0"/>
              <a:t>Configure Stubs User Code</a:t>
            </a:r>
          </a:p>
        </p:txBody>
      </p:sp>
      <p:sp>
        <p:nvSpPr>
          <p:cNvPr id="209922" name="Rectangle 2"/>
          <p:cNvSpPr>
            <a:spLocks noGrp="1" noChangeArrowheads="1"/>
          </p:cNvSpPr>
          <p:nvPr>
            <p:ph type="title"/>
          </p:nvPr>
        </p:nvSpPr>
        <p:spPr/>
        <p:txBody>
          <a:bodyPr/>
          <a:lstStyle/>
          <a:p>
            <a:r>
              <a:rPr lang="en-US"/>
              <a:t>Lecture:  Stubbing Fundamentals</a:t>
            </a:r>
            <a:endParaRPr lang="en-US" dirty="0"/>
          </a:p>
        </p:txBody>
      </p:sp>
    </p:spTree>
    <p:extLst>
      <p:ext uri="{BB962C8B-B14F-4D97-AF65-F5344CB8AC3E}">
        <p14:creationId xmlns:p14="http://schemas.microsoft.com/office/powerpoint/2010/main" val="99199633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5" name="Rectangle 3"/>
          <p:cNvSpPr>
            <a:spLocks noGrp="1" noChangeArrowheads="1"/>
          </p:cNvSpPr>
          <p:nvPr>
            <p:ph sz="quarter" idx="13"/>
          </p:nvPr>
        </p:nvSpPr>
        <p:spPr/>
        <p:txBody>
          <a:bodyPr/>
          <a:lstStyle/>
          <a:p>
            <a:pPr lvl="1"/>
            <a:r>
              <a:rPr lang="en-US" dirty="0"/>
              <a:t>VectorCAST defines Global Data Objects that are undefined</a:t>
            </a:r>
          </a:p>
          <a:p>
            <a:pPr lvl="2"/>
            <a:r>
              <a:rPr lang="en-US" dirty="0"/>
              <a:t>E.g., If we find an External Data Declaration and no corresponding Definition</a:t>
            </a:r>
          </a:p>
          <a:p>
            <a:pPr lvl="2"/>
            <a:r>
              <a:rPr lang="en-US" dirty="0"/>
              <a:t>Like functions, only Globals that are externed in a file in a search directory get stubbed automatically</a:t>
            </a:r>
          </a:p>
          <a:p>
            <a:pPr lvl="1" indent="0">
              <a:buNone/>
            </a:pPr>
            <a:endParaRPr lang="en-US" dirty="0"/>
          </a:p>
          <a:p>
            <a:pPr lvl="1"/>
            <a:r>
              <a:rPr lang="en-US" dirty="0"/>
              <a:t>Object Initialization User Code allows you to control initialization </a:t>
            </a:r>
          </a:p>
          <a:p>
            <a:pPr lvl="2"/>
            <a:r>
              <a:rPr lang="en-US" dirty="0"/>
              <a:t>Especially important for const types, as their value can’t be set after initialization</a:t>
            </a:r>
          </a:p>
          <a:p>
            <a:pPr lvl="2"/>
            <a:r>
              <a:rPr lang="en-US" dirty="0"/>
              <a:t>For most built-in types, no default initialization value is specified, resulting in the object getting the zero-value for the type (0, 0.0, NULL)</a:t>
            </a:r>
          </a:p>
          <a:p>
            <a:pPr lvl="1" indent="0">
              <a:buNone/>
            </a:pPr>
            <a:endParaRPr lang="en-US" dirty="0"/>
          </a:p>
          <a:p>
            <a:pPr lvl="1"/>
            <a:r>
              <a:rPr lang="en-US" dirty="0"/>
              <a:t>Potential Uses:</a:t>
            </a:r>
          </a:p>
          <a:p>
            <a:pPr lvl="2"/>
            <a:r>
              <a:rPr lang="en-US" dirty="0"/>
              <a:t>Provide correct value of extern const objects used in UUT</a:t>
            </a:r>
          </a:p>
          <a:p>
            <a:pPr lvl="2"/>
            <a:r>
              <a:rPr lang="en-US" dirty="0"/>
              <a:t>Initialize stubbed global variables once at static initialization time rather than per test case  </a:t>
            </a:r>
          </a:p>
          <a:p>
            <a:pPr lvl="1" indent="0">
              <a:buNone/>
            </a:pPr>
            <a:endParaRPr lang="en-US" dirty="0"/>
          </a:p>
          <a:p>
            <a:pPr lvl="1" indent="0">
              <a:buNone/>
            </a:pPr>
            <a:endParaRPr lang="en-US" dirty="0"/>
          </a:p>
        </p:txBody>
      </p:sp>
      <p:sp>
        <p:nvSpPr>
          <p:cNvPr id="2" name="Textplatzhalter 1">
            <a:extLst>
              <a:ext uri="{FF2B5EF4-FFF2-40B4-BE49-F238E27FC236}">
                <a16:creationId xmlns:a16="http://schemas.microsoft.com/office/drawing/2014/main" id="{5853D608-B6A9-40DB-BB66-F1BBFF70B5E3}"/>
              </a:ext>
            </a:extLst>
          </p:cNvPr>
          <p:cNvSpPr>
            <a:spLocks noGrp="1"/>
          </p:cNvSpPr>
          <p:nvPr>
            <p:ph type="body" sz="quarter" idx="12"/>
          </p:nvPr>
        </p:nvSpPr>
        <p:spPr/>
        <p:txBody>
          <a:bodyPr/>
          <a:lstStyle/>
          <a:p>
            <a:r>
              <a:rPr lang="en-US" dirty="0"/>
              <a:t>Stubbing of Global Data Objects</a:t>
            </a:r>
          </a:p>
        </p:txBody>
      </p:sp>
      <p:sp>
        <p:nvSpPr>
          <p:cNvPr id="209922" name="Rectangle 2"/>
          <p:cNvSpPr>
            <a:spLocks noGrp="1" noChangeArrowheads="1"/>
          </p:cNvSpPr>
          <p:nvPr>
            <p:ph type="title"/>
          </p:nvPr>
        </p:nvSpPr>
        <p:spPr/>
        <p:txBody>
          <a:bodyPr/>
          <a:lstStyle/>
          <a:p>
            <a:r>
              <a:rPr lang="en-US"/>
              <a:t>Lecture:  Stubbing Fundamentals</a:t>
            </a:r>
            <a:endParaRPr lang="en-US" dirty="0"/>
          </a:p>
        </p:txBody>
      </p:sp>
    </p:spTree>
    <p:extLst>
      <p:ext uri="{BB962C8B-B14F-4D97-AF65-F5344CB8AC3E}">
        <p14:creationId xmlns:p14="http://schemas.microsoft.com/office/powerpoint/2010/main" val="54283295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When you provide a “list” for stub returns …</a:t>
            </a:r>
          </a:p>
          <a:p>
            <a:pPr lvl="2"/>
            <a:r>
              <a:rPr lang="en-US" dirty="0"/>
              <a:t>The List of Return Values gets “reset” at the start of each range iteration</a:t>
            </a:r>
          </a:p>
          <a:p>
            <a:pPr lvl="3"/>
            <a:r>
              <a:rPr lang="en-US" dirty="0"/>
              <a:t>Each call to the UUT</a:t>
            </a:r>
          </a:p>
          <a:p>
            <a:pPr lvl="1"/>
            <a:r>
              <a:rPr lang="en-US" dirty="0"/>
              <a:t>Options control how stub return values are handled</a:t>
            </a:r>
          </a:p>
          <a:p>
            <a:pPr lvl="2"/>
            <a:r>
              <a:rPr lang="en-US" dirty="0"/>
              <a:t>Located on Test Case Options tab</a:t>
            </a:r>
          </a:p>
          <a:p>
            <a:pPr lvl="1"/>
            <a:endParaRPr lang="en-US" dirty="0"/>
          </a:p>
          <a:p>
            <a:pPr lvl="1"/>
            <a:endParaRPr lang="en-US" dirty="0"/>
          </a:p>
          <a:p>
            <a:pPr lvl="1"/>
            <a:endParaRPr lang="en-US" dirty="0"/>
          </a:p>
          <a:p>
            <a:pPr lvl="1"/>
            <a:r>
              <a:rPr lang="en-US" dirty="0"/>
              <a:t>Example:</a:t>
            </a:r>
          </a:p>
          <a:p>
            <a:pPr marL="709200" lvl="2" indent="0">
              <a:buNone/>
            </a:pPr>
            <a:r>
              <a:rPr lang="en-US" dirty="0">
                <a:latin typeface="Courier New" pitchFamily="49" charset="0"/>
                <a:cs typeface="Courier New" pitchFamily="49" charset="0"/>
              </a:rPr>
              <a:t>int foo (int param) { return param + bar (); }</a:t>
            </a:r>
          </a:p>
          <a:p>
            <a:pPr lvl="1"/>
            <a:r>
              <a:rPr lang="en-US" dirty="0"/>
              <a:t>Assume a simple test case with a range iteration</a:t>
            </a:r>
          </a:p>
          <a:p>
            <a:pPr lvl="2"/>
            <a:r>
              <a:rPr lang="en-US" dirty="0"/>
              <a:t>A range of values for “param”, maybe 1..10 by 1</a:t>
            </a:r>
          </a:p>
          <a:p>
            <a:pPr lvl="2"/>
            <a:r>
              <a:rPr lang="en-US" dirty="0"/>
              <a:t>A list of values to be returned by “bar”, maybe 100, 200, 300, etc.</a:t>
            </a:r>
          </a:p>
        </p:txBody>
      </p:sp>
      <p:sp>
        <p:nvSpPr>
          <p:cNvPr id="4" name="Textplatzhalter 3">
            <a:extLst>
              <a:ext uri="{FF2B5EF4-FFF2-40B4-BE49-F238E27FC236}">
                <a16:creationId xmlns:a16="http://schemas.microsoft.com/office/drawing/2014/main" id="{98CF9B87-0A4E-4CA1-B8AA-4123F2C3DB20}"/>
              </a:ext>
            </a:extLst>
          </p:cNvPr>
          <p:cNvSpPr>
            <a:spLocks noGrp="1"/>
          </p:cNvSpPr>
          <p:nvPr>
            <p:ph type="body" sz="quarter" idx="12"/>
          </p:nvPr>
        </p:nvSpPr>
        <p:spPr/>
        <p:txBody>
          <a:bodyPr/>
          <a:lstStyle/>
          <a:p>
            <a:r>
              <a:rPr lang="en-US" dirty="0"/>
              <a:t>Return Data List Options</a:t>
            </a:r>
          </a:p>
        </p:txBody>
      </p:sp>
      <p:sp>
        <p:nvSpPr>
          <p:cNvPr id="3" name="Title 2"/>
          <p:cNvSpPr>
            <a:spLocks noGrp="1"/>
          </p:cNvSpPr>
          <p:nvPr>
            <p:ph type="title"/>
          </p:nvPr>
        </p:nvSpPr>
        <p:spPr/>
        <p:txBody>
          <a:bodyPr/>
          <a:lstStyle/>
          <a:p>
            <a:r>
              <a:rPr lang="en-US"/>
              <a:t>Lecture:  Stubbing Fundamentals</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7475" y="2746420"/>
            <a:ext cx="5676900"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108968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hlinkClick r:id="" action="ppaction://customshow?id=37&amp;return=true"/>
              </a:rPr>
              <a:t>Link to Lab: Stubbing Fundamentals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E03146C-AAB0-40A0-87D4-07825D93BCE8}"/>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C79AD84E-E823-4C7A-A8F8-F8435CC23A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9367136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A6D3CF98-45BA-4206-A705-D75FFC6F8785}"/>
              </a:ext>
            </a:extLst>
          </p:cNvPr>
          <p:cNvSpPr>
            <a:spLocks noGrp="1"/>
          </p:cNvSpPr>
          <p:nvPr>
            <p:ph type="body" sz="quarter" idx="12"/>
          </p:nvPr>
        </p:nvSpPr>
        <p:spPr/>
        <p:txBody>
          <a:bodyPr/>
          <a:lstStyle/>
          <a:p>
            <a:r>
              <a:rPr lang="en-US" dirty="0"/>
              <a:t>How could you avoid inadvertent stubbing of a function?</a:t>
            </a:r>
          </a:p>
        </p:txBody>
      </p:sp>
      <p:sp>
        <p:nvSpPr>
          <p:cNvPr id="4" name="Title 3"/>
          <p:cNvSpPr>
            <a:spLocks noGrp="1"/>
          </p:cNvSpPr>
          <p:nvPr>
            <p:ph type="title"/>
          </p:nvPr>
        </p:nvSpPr>
        <p:spPr/>
        <p:txBody>
          <a:bodyPr>
            <a:normAutofit/>
          </a:bodyPr>
          <a:lstStyle/>
          <a:p>
            <a:r>
              <a:rPr lang="en-US"/>
              <a:t>Lecture:  Stubbing Fundamentals</a:t>
            </a:r>
            <a:endParaRPr lang="en-US" dirty="0"/>
          </a:p>
        </p:txBody>
      </p:sp>
      <p:sp>
        <p:nvSpPr>
          <p:cNvPr id="5" name="Action Button: Custom 4">
            <a:hlinkClick r:id="" action="ppaction://macro?name=Wrong" highlightClick="1"/>
          </p:cNvPr>
          <p:cNvSpPr/>
          <p:nvPr/>
        </p:nvSpPr>
        <p:spPr>
          <a:xfrm>
            <a:off x="2543176" y="16144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Correct" highlightClick="1"/>
          </p:cNvPr>
          <p:cNvSpPr/>
          <p:nvPr/>
        </p:nvSpPr>
        <p:spPr>
          <a:xfrm>
            <a:off x="2543176" y="2405064"/>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8" name="Action Button: Custom 7">
            <a:hlinkClick r:id="" action="ppaction://macro?name=Wrong" highlightClick="1"/>
          </p:cNvPr>
          <p:cNvSpPr/>
          <p:nvPr/>
        </p:nvSpPr>
        <p:spPr>
          <a:xfrm>
            <a:off x="2543176" y="4100513"/>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D</a:t>
            </a:r>
          </a:p>
        </p:txBody>
      </p:sp>
      <p:sp>
        <p:nvSpPr>
          <p:cNvPr id="10" name="TextBox 9"/>
          <p:cNvSpPr txBox="1"/>
          <p:nvPr/>
        </p:nvSpPr>
        <p:spPr>
          <a:xfrm>
            <a:off x="3543301" y="1659266"/>
            <a:ext cx="6115051" cy="461665"/>
          </a:xfrm>
          <a:prstGeom prst="rect">
            <a:avLst/>
          </a:prstGeom>
          <a:noFill/>
        </p:spPr>
        <p:txBody>
          <a:bodyPr wrap="square" rtlCol="0">
            <a:spAutoFit/>
          </a:bodyPr>
          <a:lstStyle/>
          <a:p>
            <a:r>
              <a:rPr lang="en-US" sz="2400" dirty="0"/>
              <a:t>Additional stubs</a:t>
            </a:r>
          </a:p>
        </p:txBody>
      </p:sp>
      <p:sp>
        <p:nvSpPr>
          <p:cNvPr id="11" name="TextBox 10"/>
          <p:cNvSpPr txBox="1"/>
          <p:nvPr/>
        </p:nvSpPr>
        <p:spPr>
          <a:xfrm>
            <a:off x="3543300" y="2520019"/>
            <a:ext cx="6115051" cy="461665"/>
          </a:xfrm>
          <a:prstGeom prst="rect">
            <a:avLst/>
          </a:prstGeom>
          <a:noFill/>
        </p:spPr>
        <p:txBody>
          <a:bodyPr wrap="square" rtlCol="0">
            <a:spAutoFit/>
          </a:bodyPr>
          <a:lstStyle/>
          <a:p>
            <a:r>
              <a:rPr lang="en-US" sz="2400" dirty="0"/>
              <a:t>Suppressed stubs</a:t>
            </a:r>
          </a:p>
        </p:txBody>
      </p:sp>
      <p:sp>
        <p:nvSpPr>
          <p:cNvPr id="12" name="TextBox 11"/>
          <p:cNvSpPr txBox="1"/>
          <p:nvPr/>
        </p:nvSpPr>
        <p:spPr>
          <a:xfrm>
            <a:off x="3543301" y="3310266"/>
            <a:ext cx="6115051" cy="461665"/>
          </a:xfrm>
          <a:prstGeom prst="rect">
            <a:avLst/>
          </a:prstGeom>
          <a:noFill/>
        </p:spPr>
        <p:txBody>
          <a:bodyPr wrap="square" rtlCol="0">
            <a:spAutoFit/>
          </a:bodyPr>
          <a:lstStyle/>
          <a:p>
            <a:r>
              <a:rPr lang="en-US" sz="2400" dirty="0"/>
              <a:t>Stub by function</a:t>
            </a:r>
          </a:p>
        </p:txBody>
      </p:sp>
      <p:sp>
        <p:nvSpPr>
          <p:cNvPr id="13" name="TextBox 12"/>
          <p:cNvSpPr txBox="1"/>
          <p:nvPr/>
        </p:nvSpPr>
        <p:spPr>
          <a:xfrm>
            <a:off x="3543301" y="4100514"/>
            <a:ext cx="6115051" cy="461665"/>
          </a:xfrm>
          <a:prstGeom prst="rect">
            <a:avLst/>
          </a:prstGeom>
          <a:noFill/>
        </p:spPr>
        <p:txBody>
          <a:bodyPr wrap="square" rtlCol="0">
            <a:spAutoFit/>
          </a:bodyPr>
          <a:lstStyle/>
          <a:p>
            <a:r>
              <a:rPr lang="en-US" sz="2400" dirty="0"/>
              <a:t>Library stubs</a:t>
            </a:r>
          </a:p>
        </p:txBody>
      </p:sp>
    </p:spTree>
    <p:extLst>
      <p:ext uri="{BB962C8B-B14F-4D97-AF65-F5344CB8AC3E}">
        <p14:creationId xmlns:p14="http://schemas.microsoft.com/office/powerpoint/2010/main" val="224696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sz="quarter" idx="13"/>
          </p:nvPr>
        </p:nvSpPr>
        <p:spPr/>
        <p:txBody>
          <a:bodyPr>
            <a:normAutofit/>
          </a:bodyPr>
          <a:lstStyle/>
          <a:p>
            <a:endParaRPr lang="en-US" dirty="0"/>
          </a:p>
          <a:p>
            <a:r>
              <a:rPr lang="en-US" dirty="0"/>
              <a:t>As simple as:  “How do I run a hello world on your board?”</a:t>
            </a:r>
          </a:p>
          <a:p>
            <a:pPr>
              <a:buNone/>
            </a:pPr>
            <a:endParaRPr lang="en-US" dirty="0"/>
          </a:p>
          <a:p>
            <a:r>
              <a:rPr lang="en-US" dirty="0"/>
              <a:t>Downloading the Test Harness Executable</a:t>
            </a:r>
          </a:p>
          <a:p>
            <a:pPr lvl="2"/>
            <a:r>
              <a:rPr lang="en-US" dirty="0"/>
              <a:t>Emulator Connection to Board or Simulator (ISS)</a:t>
            </a:r>
          </a:p>
          <a:p>
            <a:pPr lvl="2"/>
            <a:r>
              <a:rPr lang="en-US" dirty="0"/>
              <a:t>Scripting of IDE</a:t>
            </a:r>
          </a:p>
          <a:p>
            <a:pPr lvl="2"/>
            <a:r>
              <a:rPr lang="en-US" dirty="0"/>
              <a:t>Command line tools</a:t>
            </a:r>
          </a:p>
          <a:p>
            <a:pPr lvl="1"/>
            <a:endParaRPr lang="en-US" dirty="0"/>
          </a:p>
          <a:p>
            <a:r>
              <a:rPr lang="en-US" dirty="0"/>
              <a:t>Debug of Tests</a:t>
            </a:r>
          </a:p>
          <a:p>
            <a:pPr lvl="2"/>
            <a:r>
              <a:rPr lang="en-US" dirty="0"/>
              <a:t>Integration with the Debugger from Compiler Vendor</a:t>
            </a:r>
          </a:p>
          <a:p>
            <a:endParaRPr lang="en-US" dirty="0"/>
          </a:p>
          <a:p>
            <a:r>
              <a:rPr lang="en-US" dirty="0"/>
              <a:t>Capturing the Test Results</a:t>
            </a:r>
          </a:p>
          <a:p>
            <a:pPr lvl="2"/>
            <a:r>
              <a:rPr lang="en-US" dirty="0"/>
              <a:t>Serial UART</a:t>
            </a:r>
          </a:p>
          <a:p>
            <a:pPr lvl="2"/>
            <a:r>
              <a:rPr lang="en-US" dirty="0"/>
              <a:t>JTAG</a:t>
            </a:r>
          </a:p>
          <a:p>
            <a:pPr lvl="2"/>
            <a:r>
              <a:rPr lang="en-US" dirty="0"/>
              <a:t>Ethernet</a:t>
            </a:r>
          </a:p>
        </p:txBody>
      </p:sp>
      <p:sp>
        <p:nvSpPr>
          <p:cNvPr id="2" name="Textplatzhalter 1">
            <a:extLst>
              <a:ext uri="{FF2B5EF4-FFF2-40B4-BE49-F238E27FC236}">
                <a16:creationId xmlns:a16="http://schemas.microsoft.com/office/drawing/2014/main" id="{790994E3-1CF1-4975-B33B-9F5EC26472BB}"/>
              </a:ext>
            </a:extLst>
          </p:cNvPr>
          <p:cNvSpPr>
            <a:spLocks noGrp="1"/>
          </p:cNvSpPr>
          <p:nvPr>
            <p:ph type="body" sz="quarter" idx="12"/>
          </p:nvPr>
        </p:nvSpPr>
        <p:spPr/>
        <p:txBody>
          <a:bodyPr/>
          <a:lstStyle/>
          <a:p>
            <a:r>
              <a:rPr lang="en-US" dirty="0"/>
              <a:t>How Does VectorCAST Support Embedded Targets?</a:t>
            </a:r>
          </a:p>
        </p:txBody>
      </p:sp>
      <p:sp>
        <p:nvSpPr>
          <p:cNvPr id="3" name="Title 2"/>
          <p:cNvSpPr>
            <a:spLocks noGrp="1"/>
          </p:cNvSpPr>
          <p:nvPr>
            <p:ph type="title"/>
          </p:nvPr>
        </p:nvSpPr>
        <p:spPr/>
        <p:txBody>
          <a:bodyPr/>
          <a:lstStyle/>
          <a:p>
            <a:r>
              <a:rPr lang="en-US"/>
              <a:t>Unit Testing Overview</a:t>
            </a:r>
            <a:endParaRPr lang="en-US" dirty="0"/>
          </a:p>
        </p:txBody>
      </p:sp>
    </p:spTree>
    <p:extLst>
      <p:ext uri="{BB962C8B-B14F-4D97-AF65-F5344CB8AC3E}">
        <p14:creationId xmlns:p14="http://schemas.microsoft.com/office/powerpoint/2010/main" val="169238514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Target Testing Concepts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05720D86-55EF-4E55-9713-9D549051137C}"/>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D7F6B17A-8C6A-482D-914B-A0D6D03CF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66237023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GB" dirty="0"/>
              <a:t>What is a VectorCAST/RSP?</a:t>
            </a:r>
            <a:endParaRPr lang="en-US" dirty="0"/>
          </a:p>
          <a:p>
            <a:pPr lvl="1"/>
            <a:r>
              <a:rPr lang="en-GB" dirty="0"/>
              <a:t>Options that affect Test Harness Construction</a:t>
            </a:r>
          </a:p>
          <a:p>
            <a:pPr lvl="1"/>
            <a:r>
              <a:rPr lang="en-GB" dirty="0"/>
              <a:t>Configuring Test Harness I/O</a:t>
            </a:r>
          </a:p>
          <a:p>
            <a:pPr lvl="1"/>
            <a:r>
              <a:rPr lang="en-GB" dirty="0"/>
              <a:t>Configuring Target Test Execution</a:t>
            </a:r>
          </a:p>
        </p:txBody>
      </p:sp>
      <p:sp>
        <p:nvSpPr>
          <p:cNvPr id="2" name="Textplatzhalter 1">
            <a:extLst>
              <a:ext uri="{FF2B5EF4-FFF2-40B4-BE49-F238E27FC236}">
                <a16:creationId xmlns:a16="http://schemas.microsoft.com/office/drawing/2014/main" id="{8EE16E0F-686F-4D52-9B2C-30A885D43606}"/>
              </a:ext>
            </a:extLst>
          </p:cNvPr>
          <p:cNvSpPr>
            <a:spLocks noGrp="1"/>
          </p:cNvSpPr>
          <p:nvPr>
            <p:ph type="body" sz="quarter" idx="12"/>
          </p:nvPr>
        </p:nvSpPr>
        <p:spPr/>
        <p:txBody>
          <a:bodyPr/>
          <a:lstStyle/>
          <a:p>
            <a:r>
              <a:rPr lang="en-US" dirty="0"/>
              <a:t>Target Testing Topics</a:t>
            </a:r>
          </a:p>
        </p:txBody>
      </p:sp>
      <p:sp>
        <p:nvSpPr>
          <p:cNvPr id="3" name="Title 2"/>
          <p:cNvSpPr>
            <a:spLocks noGrp="1"/>
          </p:cNvSpPr>
          <p:nvPr>
            <p:ph type="title"/>
          </p:nvPr>
        </p:nvSpPr>
        <p:spPr/>
        <p:txBody>
          <a:bodyPr/>
          <a:lstStyle/>
          <a:p>
            <a:r>
              <a:rPr lang="en-US"/>
              <a:t>Lecture:  Target Testing Concepts</a:t>
            </a:r>
            <a:endParaRPr lang="en-US" dirty="0"/>
          </a:p>
        </p:txBody>
      </p:sp>
    </p:spTree>
    <p:extLst>
      <p:ext uri="{BB962C8B-B14F-4D97-AF65-F5344CB8AC3E}">
        <p14:creationId xmlns:p14="http://schemas.microsoft.com/office/powerpoint/2010/main" val="383316216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GB" dirty="0"/>
              <a:t>RSP = Run-Time Support Package</a:t>
            </a:r>
          </a:p>
          <a:p>
            <a:pPr lvl="2"/>
            <a:r>
              <a:rPr lang="en-GB" dirty="0"/>
              <a:t>Provides abstraction for interface between VectorCAST and the Test Harness</a:t>
            </a:r>
          </a:p>
          <a:p>
            <a:pPr lvl="2"/>
            <a:r>
              <a:rPr lang="en-GB" dirty="0"/>
              <a:t>Allows the core VectorCAST functionality to be compiler and target neutral</a:t>
            </a:r>
          </a:p>
          <a:p>
            <a:pPr lvl="1"/>
            <a:r>
              <a:rPr lang="en-GB" dirty="0"/>
              <a:t>RSP Considerations</a:t>
            </a:r>
            <a:endParaRPr lang="en-US" dirty="0"/>
          </a:p>
          <a:p>
            <a:pPr lvl="2"/>
            <a:r>
              <a:rPr lang="en-GB" dirty="0"/>
              <a:t>Language Extensions</a:t>
            </a:r>
            <a:endParaRPr lang="en-US" dirty="0"/>
          </a:p>
          <a:p>
            <a:pPr lvl="2"/>
            <a:r>
              <a:rPr lang="en-GB" dirty="0"/>
              <a:t>Linking (Startup Code, RTOS, Stack, Heap)</a:t>
            </a:r>
            <a:endParaRPr lang="en-US" dirty="0"/>
          </a:p>
          <a:p>
            <a:pPr lvl="2"/>
            <a:r>
              <a:rPr lang="en-GB" dirty="0"/>
              <a:t>Download</a:t>
            </a:r>
            <a:endParaRPr lang="en-US" dirty="0"/>
          </a:p>
          <a:p>
            <a:pPr lvl="2"/>
            <a:r>
              <a:rPr lang="en-GB" dirty="0"/>
              <a:t>Results Capture</a:t>
            </a:r>
          </a:p>
          <a:p>
            <a:pPr lvl="1"/>
            <a:r>
              <a:rPr lang="en-GB" dirty="0"/>
              <a:t>Info needed for Building new RSPs</a:t>
            </a:r>
          </a:p>
          <a:p>
            <a:pPr lvl="2"/>
            <a:r>
              <a:rPr lang="en-GB" dirty="0"/>
              <a:t>EXACT version of the compiler</a:t>
            </a:r>
          </a:p>
          <a:p>
            <a:pPr lvl="2"/>
            <a:r>
              <a:rPr lang="en-GB" dirty="0"/>
              <a:t>Identification of MINIMAL startup code</a:t>
            </a:r>
          </a:p>
          <a:p>
            <a:pPr lvl="2"/>
            <a:r>
              <a:rPr lang="en-GB" dirty="0"/>
              <a:t>How can I run a “hello world” program on your target?</a:t>
            </a:r>
            <a:endParaRPr lang="en-US" dirty="0"/>
          </a:p>
        </p:txBody>
      </p:sp>
      <p:sp>
        <p:nvSpPr>
          <p:cNvPr id="2" name="Textplatzhalter 1">
            <a:extLst>
              <a:ext uri="{FF2B5EF4-FFF2-40B4-BE49-F238E27FC236}">
                <a16:creationId xmlns:a16="http://schemas.microsoft.com/office/drawing/2014/main" id="{14E323E7-EE9C-4A37-9A00-62E85D923486}"/>
              </a:ext>
            </a:extLst>
          </p:cNvPr>
          <p:cNvSpPr>
            <a:spLocks noGrp="1"/>
          </p:cNvSpPr>
          <p:nvPr>
            <p:ph type="body" sz="quarter" idx="12"/>
          </p:nvPr>
        </p:nvSpPr>
        <p:spPr/>
        <p:txBody>
          <a:bodyPr/>
          <a:lstStyle/>
          <a:p>
            <a:r>
              <a:rPr lang="en-US" dirty="0"/>
              <a:t>Run-Time Support Package (RSP)</a:t>
            </a:r>
          </a:p>
        </p:txBody>
      </p:sp>
      <p:sp>
        <p:nvSpPr>
          <p:cNvPr id="3" name="Title 2"/>
          <p:cNvSpPr>
            <a:spLocks noGrp="1"/>
          </p:cNvSpPr>
          <p:nvPr>
            <p:ph type="title"/>
          </p:nvPr>
        </p:nvSpPr>
        <p:spPr/>
        <p:txBody>
          <a:bodyPr/>
          <a:lstStyle/>
          <a:p>
            <a:r>
              <a:rPr lang="en-US"/>
              <a:t>Lecture:  Target Testing Concepts</a:t>
            </a:r>
            <a:endParaRPr lang="en-US" dirty="0"/>
          </a:p>
        </p:txBody>
      </p:sp>
    </p:spTree>
    <p:extLst>
      <p:ext uri="{BB962C8B-B14F-4D97-AF65-F5344CB8AC3E}">
        <p14:creationId xmlns:p14="http://schemas.microsoft.com/office/powerpoint/2010/main" val="240522835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lvl="1"/>
            <a:r>
              <a:rPr lang="en-US" dirty="0"/>
              <a:t>In some cases, we cannot use the C/C++ Standard Library</a:t>
            </a:r>
          </a:p>
          <a:p>
            <a:pPr lvl="1"/>
            <a:r>
              <a:rPr lang="en-US" dirty="0"/>
              <a:t>Options are located in </a:t>
            </a:r>
          </a:p>
          <a:p>
            <a:pPr lvl="2"/>
            <a:r>
              <a:rPr lang="en-US" dirty="0"/>
              <a:t>Target Options </a:t>
            </a:r>
          </a:p>
          <a:p>
            <a:pPr lvl="2"/>
            <a:r>
              <a:rPr lang="en-US" dirty="0"/>
              <a:t>Builder Options</a:t>
            </a:r>
          </a:p>
        </p:txBody>
      </p:sp>
      <p:sp>
        <p:nvSpPr>
          <p:cNvPr id="5" name="Textplatzhalter 4">
            <a:extLst>
              <a:ext uri="{FF2B5EF4-FFF2-40B4-BE49-F238E27FC236}">
                <a16:creationId xmlns:a16="http://schemas.microsoft.com/office/drawing/2014/main" id="{E2D179EF-1EA7-49F8-B29E-E49FA0A1738D}"/>
              </a:ext>
            </a:extLst>
          </p:cNvPr>
          <p:cNvSpPr>
            <a:spLocks noGrp="1"/>
          </p:cNvSpPr>
          <p:nvPr>
            <p:ph type="body" sz="quarter" idx="12"/>
          </p:nvPr>
        </p:nvSpPr>
        <p:spPr/>
        <p:txBody>
          <a:bodyPr/>
          <a:lstStyle/>
          <a:p>
            <a:r>
              <a:rPr lang="en-US" dirty="0"/>
              <a:t>Options that affect Test Harness Construction</a:t>
            </a:r>
          </a:p>
        </p:txBody>
      </p:sp>
      <p:sp>
        <p:nvSpPr>
          <p:cNvPr id="3" name="Title 2"/>
          <p:cNvSpPr>
            <a:spLocks noGrp="1"/>
          </p:cNvSpPr>
          <p:nvPr>
            <p:ph type="title"/>
          </p:nvPr>
        </p:nvSpPr>
        <p:spPr/>
        <p:txBody>
          <a:bodyPr/>
          <a:lstStyle/>
          <a:p>
            <a:r>
              <a:rPr lang="en-US"/>
              <a:t>Lecture:  Target Testing Concepts</a:t>
            </a:r>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8582" y="2280037"/>
            <a:ext cx="5697538" cy="2774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9681" y="4042641"/>
            <a:ext cx="5257801" cy="1638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467675" y="2040263"/>
            <a:ext cx="200025" cy="2000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7291389" y="2060137"/>
            <a:ext cx="200025" cy="2000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795135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Multiple ways for VectorCAST to communicate with Harness</a:t>
            </a:r>
          </a:p>
          <a:p>
            <a:pPr lvl="1"/>
            <a:r>
              <a:rPr lang="en-US" dirty="0"/>
              <a:t>Text Files</a:t>
            </a:r>
          </a:p>
          <a:p>
            <a:pPr lvl="2"/>
            <a:r>
              <a:rPr lang="en-US" dirty="0"/>
              <a:t>Default mechanism, used in all Native testing, some targets</a:t>
            </a:r>
          </a:p>
          <a:p>
            <a:pPr lvl="1"/>
            <a:r>
              <a:rPr lang="en-US" dirty="0"/>
              <a:t>stdin and stdout</a:t>
            </a:r>
          </a:p>
          <a:p>
            <a:pPr lvl="2"/>
            <a:r>
              <a:rPr lang="en-US" dirty="0"/>
              <a:t>Harness is still data driven, input file is serialized into a data stream</a:t>
            </a:r>
          </a:p>
          <a:p>
            <a:pPr lvl="1"/>
            <a:r>
              <a:rPr lang="en-US" dirty="0"/>
              <a:t>stdout only</a:t>
            </a:r>
          </a:p>
          <a:p>
            <a:pPr lvl="2"/>
            <a:r>
              <a:rPr lang="en-US" dirty="0"/>
              <a:t>Input Data Stream is converted into a static character array</a:t>
            </a:r>
          </a:p>
        </p:txBody>
      </p:sp>
      <p:sp>
        <p:nvSpPr>
          <p:cNvPr id="4" name="Textplatzhalter 3">
            <a:extLst>
              <a:ext uri="{FF2B5EF4-FFF2-40B4-BE49-F238E27FC236}">
                <a16:creationId xmlns:a16="http://schemas.microsoft.com/office/drawing/2014/main" id="{0D560EA0-BE61-4E8D-9DB5-183C862E4134}"/>
              </a:ext>
            </a:extLst>
          </p:cNvPr>
          <p:cNvSpPr>
            <a:spLocks noGrp="1"/>
          </p:cNvSpPr>
          <p:nvPr>
            <p:ph type="body" sz="quarter" idx="12"/>
          </p:nvPr>
        </p:nvSpPr>
        <p:spPr/>
        <p:txBody>
          <a:bodyPr/>
          <a:lstStyle/>
          <a:p>
            <a:r>
              <a:rPr lang="en-US" dirty="0"/>
              <a:t>Configuring Test Harness I/O</a:t>
            </a:r>
          </a:p>
        </p:txBody>
      </p:sp>
      <p:sp>
        <p:nvSpPr>
          <p:cNvPr id="3" name="Title 2"/>
          <p:cNvSpPr>
            <a:spLocks noGrp="1"/>
          </p:cNvSpPr>
          <p:nvPr>
            <p:ph type="title"/>
          </p:nvPr>
        </p:nvSpPr>
        <p:spPr/>
        <p:txBody>
          <a:bodyPr/>
          <a:lstStyle/>
          <a:p>
            <a:r>
              <a:rPr lang="en-GB"/>
              <a:t>Lecture:  Target Testing Concepts</a:t>
            </a:r>
            <a:endParaRPr lang="en-GB" dirty="0"/>
          </a:p>
        </p:txBody>
      </p:sp>
      <p:pic>
        <p:nvPicPr>
          <p:cNvPr id="5" name="Picture 4"/>
          <p:cNvPicPr>
            <a:picLocks noChangeAspect="1"/>
          </p:cNvPicPr>
          <p:nvPr/>
        </p:nvPicPr>
        <p:blipFill>
          <a:blip r:embed="rId3"/>
          <a:stretch>
            <a:fillRect/>
          </a:stretch>
        </p:blipFill>
        <p:spPr>
          <a:xfrm>
            <a:off x="3180333" y="3619922"/>
            <a:ext cx="6458922" cy="2860078"/>
          </a:xfrm>
          <a:prstGeom prst="rect">
            <a:avLst/>
          </a:prstGeom>
        </p:spPr>
      </p:pic>
    </p:spTree>
    <p:extLst>
      <p:ext uri="{BB962C8B-B14F-4D97-AF65-F5344CB8AC3E}">
        <p14:creationId xmlns:p14="http://schemas.microsoft.com/office/powerpoint/2010/main" val="377290094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Different “Styles” of Target Execution</a:t>
            </a:r>
          </a:p>
          <a:p>
            <a:pPr lvl="2"/>
            <a:r>
              <a:rPr lang="en-US" dirty="0"/>
              <a:t>Special Case Flag Commands &lt;&lt; &gt;&gt;</a:t>
            </a:r>
          </a:p>
          <a:p>
            <a:pPr lvl="2"/>
            <a:endParaRPr lang="en-US" dirty="0"/>
          </a:p>
          <a:p>
            <a:pPr lvl="2"/>
            <a:endParaRPr lang="en-US" dirty="0"/>
          </a:p>
          <a:p>
            <a:pPr lvl="2"/>
            <a:endParaRPr lang="en-US" dirty="0"/>
          </a:p>
          <a:p>
            <a:pPr lvl="2"/>
            <a:endParaRPr lang="en-US" dirty="0"/>
          </a:p>
          <a:p>
            <a:pPr lvl="2"/>
            <a:r>
              <a:rPr lang="en-US" dirty="0"/>
              <a:t>Direct access to the Compiler or Debugger</a:t>
            </a:r>
          </a:p>
          <a:p>
            <a:pPr lvl="2"/>
            <a:endParaRPr lang="en-US" dirty="0"/>
          </a:p>
          <a:p>
            <a:pPr lvl="2"/>
            <a:endParaRPr lang="en-US" dirty="0"/>
          </a:p>
          <a:p>
            <a:pPr lvl="2"/>
            <a:endParaRPr lang="en-US" dirty="0"/>
          </a:p>
          <a:p>
            <a:pPr lvl="2"/>
            <a:endParaRPr lang="en-US" dirty="0"/>
          </a:p>
          <a:p>
            <a:pPr lvl="2"/>
            <a:r>
              <a:rPr lang="en-US" dirty="0"/>
              <a:t>Shell Script</a:t>
            </a:r>
          </a:p>
          <a:p>
            <a:pPr lvl="2"/>
            <a:endParaRPr lang="en-US" dirty="0"/>
          </a:p>
        </p:txBody>
      </p:sp>
      <p:sp>
        <p:nvSpPr>
          <p:cNvPr id="4" name="Textplatzhalter 3">
            <a:extLst>
              <a:ext uri="{FF2B5EF4-FFF2-40B4-BE49-F238E27FC236}">
                <a16:creationId xmlns:a16="http://schemas.microsoft.com/office/drawing/2014/main" id="{0B6ADAC2-8C21-43BB-BA02-61BACF8E5C6F}"/>
              </a:ext>
            </a:extLst>
          </p:cNvPr>
          <p:cNvSpPr>
            <a:spLocks noGrp="1"/>
          </p:cNvSpPr>
          <p:nvPr>
            <p:ph type="body" sz="quarter" idx="12"/>
          </p:nvPr>
        </p:nvSpPr>
        <p:spPr/>
        <p:txBody>
          <a:bodyPr/>
          <a:lstStyle/>
          <a:p>
            <a:r>
              <a:rPr lang="en-US" dirty="0"/>
              <a:t>Configuring Target Test Execution</a:t>
            </a:r>
          </a:p>
        </p:txBody>
      </p:sp>
      <p:sp>
        <p:nvSpPr>
          <p:cNvPr id="3" name="Title 2"/>
          <p:cNvSpPr>
            <a:spLocks noGrp="1"/>
          </p:cNvSpPr>
          <p:nvPr>
            <p:ph type="title"/>
          </p:nvPr>
        </p:nvSpPr>
        <p:spPr/>
        <p:txBody>
          <a:bodyPr/>
          <a:lstStyle/>
          <a:p>
            <a:r>
              <a:rPr lang="en-US"/>
              <a:t>Lecture:  Target Testing Concepts</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1760" y="2033075"/>
            <a:ext cx="7237413"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1757" y="3471353"/>
            <a:ext cx="8123238" cy="78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1757" y="5000117"/>
            <a:ext cx="8123238" cy="806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26159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platzhalter 24">
            <a:extLst>
              <a:ext uri="{FF2B5EF4-FFF2-40B4-BE49-F238E27FC236}">
                <a16:creationId xmlns:a16="http://schemas.microsoft.com/office/drawing/2014/main" id="{B494A0D1-9099-4D58-9A46-41D92814057D}"/>
              </a:ext>
            </a:extLst>
          </p:cNvPr>
          <p:cNvSpPr>
            <a:spLocks noGrp="1"/>
          </p:cNvSpPr>
          <p:nvPr>
            <p:ph type="body" sz="quarter" idx="12"/>
          </p:nvPr>
        </p:nvSpPr>
        <p:spPr/>
        <p:txBody>
          <a:bodyPr/>
          <a:lstStyle/>
          <a:p>
            <a:r>
              <a:rPr lang="en-US" dirty="0"/>
              <a:t>RSP Connection Example</a:t>
            </a:r>
          </a:p>
        </p:txBody>
      </p:sp>
      <p:sp>
        <p:nvSpPr>
          <p:cNvPr id="4" name="Title 3"/>
          <p:cNvSpPr>
            <a:spLocks noGrp="1"/>
          </p:cNvSpPr>
          <p:nvPr>
            <p:ph type="title"/>
          </p:nvPr>
        </p:nvSpPr>
        <p:spPr/>
        <p:txBody>
          <a:bodyPr/>
          <a:lstStyle/>
          <a:p>
            <a:r>
              <a:rPr lang="en-US"/>
              <a:t>Lecture:  Target Testing Concepts</a:t>
            </a:r>
            <a:endParaRPr lang="en-US" dirty="0"/>
          </a:p>
        </p:txBody>
      </p:sp>
      <p:sp>
        <p:nvSpPr>
          <p:cNvPr id="5" name="Rectangle 10"/>
          <p:cNvSpPr>
            <a:spLocks noChangeArrowheads="1"/>
          </p:cNvSpPr>
          <p:nvPr/>
        </p:nvSpPr>
        <p:spPr bwMode="auto">
          <a:xfrm>
            <a:off x="8667276" y="1616856"/>
            <a:ext cx="1670049" cy="4290200"/>
          </a:xfrm>
          <a:prstGeom prst="rect">
            <a:avLst/>
          </a:prstGeom>
          <a:solidFill>
            <a:schemeClr val="bg1">
              <a:lumMod val="95000"/>
            </a:schemeClr>
          </a:solidFill>
          <a:ln w="25400">
            <a:noFill/>
            <a:miter lim="800000"/>
            <a:headEnd/>
            <a:tailEnd/>
          </a:ln>
          <a:effectLst/>
        </p:spPr>
        <p:txBody>
          <a:bodyPr wrap="none" anchor="ctr"/>
          <a:lstStyle/>
          <a:p>
            <a:endParaRPr lang="en-US" dirty="0">
              <a:solidFill>
                <a:srgbClr val="002060"/>
              </a:solidFill>
            </a:endParaRPr>
          </a:p>
        </p:txBody>
      </p:sp>
      <p:sp>
        <p:nvSpPr>
          <p:cNvPr id="6" name="Rectangle 10"/>
          <p:cNvSpPr>
            <a:spLocks noChangeArrowheads="1"/>
          </p:cNvSpPr>
          <p:nvPr/>
        </p:nvSpPr>
        <p:spPr bwMode="auto">
          <a:xfrm>
            <a:off x="1809756" y="1433756"/>
            <a:ext cx="4256087" cy="4279716"/>
          </a:xfrm>
          <a:prstGeom prst="rect">
            <a:avLst/>
          </a:prstGeom>
          <a:solidFill>
            <a:schemeClr val="bg1">
              <a:lumMod val="95000"/>
            </a:schemeClr>
          </a:solidFill>
          <a:ln w="25400">
            <a:noFill/>
            <a:miter lim="800000"/>
            <a:headEnd/>
            <a:tailEnd/>
          </a:ln>
          <a:effectLst/>
        </p:spPr>
        <p:txBody>
          <a:bodyPr wrap="none" anchor="ctr"/>
          <a:lstStyle/>
          <a:p>
            <a:endParaRPr lang="en-US" dirty="0">
              <a:solidFill>
                <a:srgbClr val="002060"/>
              </a:solidFill>
            </a:endParaRPr>
          </a:p>
        </p:txBody>
      </p:sp>
      <p:sp>
        <p:nvSpPr>
          <p:cNvPr id="7" name="Rectangle 10"/>
          <p:cNvSpPr>
            <a:spLocks noChangeArrowheads="1"/>
          </p:cNvSpPr>
          <p:nvPr/>
        </p:nvSpPr>
        <p:spPr bwMode="auto">
          <a:xfrm>
            <a:off x="8667272" y="1604259"/>
            <a:ext cx="1670050" cy="4302799"/>
          </a:xfrm>
          <a:prstGeom prst="rect">
            <a:avLst/>
          </a:prstGeom>
          <a:noFill/>
          <a:ln w="63500">
            <a:solidFill>
              <a:schemeClr val="accent1"/>
            </a:solidFill>
          </a:ln>
          <a:effectLst>
            <a:outerShdw blurRad="50800" dist="38100" dir="2700000" algn="tl" rotWithShape="0">
              <a:prstClr val="black">
                <a:alpha val="40000"/>
              </a:prstClr>
            </a:outerShdw>
          </a:effectLst>
          <a:scene3d>
            <a:camera prst="orthographicFront"/>
            <a:lightRig rig="fla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dirty="0">
              <a:effectLst>
                <a:outerShdw blurRad="50800" dist="38100" dir="2700000" algn="tl" rotWithShape="0">
                  <a:schemeClr val="bg1">
                    <a:alpha val="95000"/>
                  </a:schemeClr>
                </a:outerShdw>
              </a:effectLst>
            </a:endParaRPr>
          </a:p>
        </p:txBody>
      </p:sp>
      <p:sp>
        <p:nvSpPr>
          <p:cNvPr id="8" name="Rectangle 2"/>
          <p:cNvSpPr>
            <a:spLocks noChangeArrowheads="1"/>
          </p:cNvSpPr>
          <p:nvPr/>
        </p:nvSpPr>
        <p:spPr bwMode="auto">
          <a:xfrm>
            <a:off x="1766987" y="1616856"/>
            <a:ext cx="4256087" cy="4290200"/>
          </a:xfrm>
          <a:prstGeom prst="rect">
            <a:avLst/>
          </a:prstGeom>
          <a:noFill/>
          <a:ln w="63500">
            <a:solidFill>
              <a:schemeClr val="accent1"/>
            </a:solidFill>
          </a:ln>
          <a:effectLst>
            <a:outerShdw blurRad="50800" dist="38100" dir="2700000" algn="tl" rotWithShape="0">
              <a:prstClr val="black">
                <a:alpha val="40000"/>
              </a:prstClr>
            </a:outerShdw>
          </a:effectLst>
          <a:scene3d>
            <a:camera prst="orthographicFront"/>
            <a:lightRig rig="fla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dirty="0">
              <a:effectLst>
                <a:outerShdw blurRad="50800" dist="38100" dir="2700000" algn="tl" rotWithShape="0">
                  <a:schemeClr val="bg1">
                    <a:alpha val="95000"/>
                  </a:schemeClr>
                </a:outerShdw>
              </a:effectLst>
            </a:endParaRPr>
          </a:p>
        </p:txBody>
      </p:sp>
      <p:sp>
        <p:nvSpPr>
          <p:cNvPr id="9" name="Text Box 4"/>
          <p:cNvSpPr txBox="1">
            <a:spLocks noChangeArrowheads="1"/>
          </p:cNvSpPr>
          <p:nvPr/>
        </p:nvSpPr>
        <p:spPr bwMode="auto">
          <a:xfrm>
            <a:off x="2449037" y="1201352"/>
            <a:ext cx="2817813" cy="400110"/>
          </a:xfrm>
          <a:prstGeom prst="rect">
            <a:avLst/>
          </a:prstGeom>
          <a:noFill/>
          <a:ln w="9525">
            <a:noFill/>
            <a:miter lim="800000"/>
            <a:headEnd/>
            <a:tailEnd/>
          </a:ln>
          <a:effectLst/>
        </p:spPr>
        <p:txBody>
          <a:bodyPr>
            <a:spAutoFit/>
          </a:bodyPr>
          <a:lstStyle/>
          <a:p>
            <a:pPr algn="ctr" eaLnBrk="0" hangingPunct="0"/>
            <a:r>
              <a:rPr lang="en-US" altLang="en-US" sz="2000" b="1" dirty="0">
                <a:solidFill>
                  <a:srgbClr val="002060"/>
                </a:solidFill>
              </a:rPr>
              <a:t>Host System</a:t>
            </a:r>
          </a:p>
        </p:txBody>
      </p:sp>
      <p:sp>
        <p:nvSpPr>
          <p:cNvPr id="10" name="Text Box 5"/>
          <p:cNvSpPr txBox="1">
            <a:spLocks noChangeArrowheads="1"/>
          </p:cNvSpPr>
          <p:nvPr/>
        </p:nvSpPr>
        <p:spPr bwMode="auto">
          <a:xfrm>
            <a:off x="8589487" y="1224438"/>
            <a:ext cx="1825625" cy="353943"/>
          </a:xfrm>
          <a:prstGeom prst="rect">
            <a:avLst/>
          </a:prstGeom>
          <a:noFill/>
          <a:ln w="9525">
            <a:noFill/>
            <a:miter lim="800000"/>
            <a:headEnd/>
            <a:tailEnd/>
          </a:ln>
          <a:effectLst/>
        </p:spPr>
        <p:txBody>
          <a:bodyPr>
            <a:spAutoFit/>
          </a:bodyPr>
          <a:lstStyle/>
          <a:p>
            <a:pPr algn="ctr" eaLnBrk="0" hangingPunct="0">
              <a:lnSpc>
                <a:spcPct val="85000"/>
              </a:lnSpc>
            </a:pPr>
            <a:r>
              <a:rPr lang="en-US" altLang="en-US" sz="2000" b="1" dirty="0">
                <a:solidFill>
                  <a:srgbClr val="002060"/>
                </a:solidFill>
              </a:rPr>
              <a:t>Target</a:t>
            </a:r>
          </a:p>
        </p:txBody>
      </p:sp>
      <p:sp>
        <p:nvSpPr>
          <p:cNvPr id="11" name="Text Box 6"/>
          <p:cNvSpPr txBox="1">
            <a:spLocks noChangeArrowheads="1"/>
          </p:cNvSpPr>
          <p:nvPr/>
        </p:nvSpPr>
        <p:spPr bwMode="auto">
          <a:xfrm>
            <a:off x="2296060" y="1677238"/>
            <a:ext cx="1527982" cy="338554"/>
          </a:xfrm>
          <a:prstGeom prst="rect">
            <a:avLst/>
          </a:prstGeom>
          <a:noFill/>
          <a:ln w="9525">
            <a:noFill/>
            <a:miter lim="800000"/>
            <a:headEnd/>
            <a:tailEnd/>
          </a:ln>
          <a:effectLst/>
        </p:spPr>
        <p:txBody>
          <a:bodyPr wrap="none">
            <a:spAutoFit/>
          </a:bodyPr>
          <a:lstStyle/>
          <a:p>
            <a:pPr eaLnBrk="0" hangingPunct="0"/>
            <a:r>
              <a:rPr lang="en-US" sz="1600" b="1" dirty="0">
                <a:solidFill>
                  <a:srgbClr val="002060"/>
                </a:solidFill>
              </a:rPr>
              <a:t>VectorCAST</a:t>
            </a:r>
          </a:p>
        </p:txBody>
      </p:sp>
      <p:sp>
        <p:nvSpPr>
          <p:cNvPr id="12" name="Text Box 8"/>
          <p:cNvSpPr txBox="1">
            <a:spLocks noChangeArrowheads="1"/>
          </p:cNvSpPr>
          <p:nvPr/>
        </p:nvSpPr>
        <p:spPr bwMode="auto">
          <a:xfrm>
            <a:off x="6215330" y="1224438"/>
            <a:ext cx="2239962" cy="615553"/>
          </a:xfrm>
          <a:prstGeom prst="rect">
            <a:avLst/>
          </a:prstGeom>
          <a:noFill/>
          <a:ln w="9525">
            <a:noFill/>
            <a:miter lim="800000"/>
            <a:headEnd/>
            <a:tailEnd/>
          </a:ln>
          <a:effectLst/>
        </p:spPr>
        <p:txBody>
          <a:bodyPr>
            <a:spAutoFit/>
          </a:bodyPr>
          <a:lstStyle/>
          <a:p>
            <a:pPr algn="ctr" eaLnBrk="0" hangingPunct="0">
              <a:lnSpc>
                <a:spcPct val="85000"/>
              </a:lnSpc>
            </a:pPr>
            <a:r>
              <a:rPr lang="en-US" altLang="en-US" sz="2000" b="1" dirty="0">
                <a:solidFill>
                  <a:srgbClr val="002060"/>
                </a:solidFill>
              </a:rPr>
              <a:t>Target Connection</a:t>
            </a:r>
          </a:p>
        </p:txBody>
      </p:sp>
      <p:sp>
        <p:nvSpPr>
          <p:cNvPr id="13" name="Line 13"/>
          <p:cNvSpPr>
            <a:spLocks noChangeShapeType="1"/>
          </p:cNvSpPr>
          <p:nvPr/>
        </p:nvSpPr>
        <p:spPr bwMode="auto">
          <a:xfrm>
            <a:off x="6195594" y="1627340"/>
            <a:ext cx="15875" cy="4279716"/>
          </a:xfrm>
          <a:prstGeom prst="line">
            <a:avLst/>
          </a:prstGeom>
          <a:noFill/>
          <a:ln w="38100">
            <a:solidFill>
              <a:srgbClr val="FF0000"/>
            </a:solidFill>
            <a:prstDash val="dash"/>
            <a:round/>
            <a:headEnd/>
            <a:tailEnd/>
          </a:ln>
          <a:effectLst>
            <a:outerShdw blurRad="50800" dist="38100" dir="2700000" algn="tl" rotWithShape="0">
              <a:prstClr val="black">
                <a:alpha val="40000"/>
              </a:prstClr>
            </a:outerShdw>
          </a:effectLst>
        </p:spPr>
        <p:txBody>
          <a:bodyPr/>
          <a:lstStyle/>
          <a:p>
            <a:endParaRPr lang="en-US" dirty="0">
              <a:solidFill>
                <a:srgbClr val="002060"/>
              </a:solidFill>
            </a:endParaRPr>
          </a:p>
        </p:txBody>
      </p:sp>
      <p:sp>
        <p:nvSpPr>
          <p:cNvPr id="14" name="Text Box 15"/>
          <p:cNvSpPr txBox="1">
            <a:spLocks noChangeArrowheads="1"/>
          </p:cNvSpPr>
          <p:nvPr/>
        </p:nvSpPr>
        <p:spPr bwMode="auto">
          <a:xfrm>
            <a:off x="6845489" y="3075466"/>
            <a:ext cx="1247457" cy="338554"/>
          </a:xfrm>
          <a:prstGeom prst="rect">
            <a:avLst/>
          </a:prstGeom>
          <a:noFill/>
          <a:ln w="9525">
            <a:noFill/>
            <a:miter lim="800000"/>
            <a:headEnd/>
            <a:tailEnd/>
          </a:ln>
          <a:effectLst/>
        </p:spPr>
        <p:txBody>
          <a:bodyPr wrap="none">
            <a:spAutoFit/>
          </a:bodyPr>
          <a:lstStyle/>
          <a:p>
            <a:pPr eaLnBrk="0" hangingPunct="0"/>
            <a:r>
              <a:rPr lang="en-US" sz="1600" b="1" dirty="0">
                <a:solidFill>
                  <a:srgbClr val="002060"/>
                </a:solidFill>
              </a:rPr>
              <a:t>Ethernet </a:t>
            </a:r>
          </a:p>
        </p:txBody>
      </p:sp>
      <p:sp>
        <p:nvSpPr>
          <p:cNvPr id="15" name="Line 30"/>
          <p:cNvSpPr>
            <a:spLocks noChangeShapeType="1"/>
          </p:cNvSpPr>
          <p:nvPr/>
        </p:nvSpPr>
        <p:spPr bwMode="auto">
          <a:xfrm>
            <a:off x="8455292" y="1604256"/>
            <a:ext cx="10100" cy="4302800"/>
          </a:xfrm>
          <a:prstGeom prst="line">
            <a:avLst/>
          </a:prstGeom>
          <a:noFill/>
          <a:ln w="38100">
            <a:solidFill>
              <a:srgbClr val="FF0000"/>
            </a:solidFill>
            <a:prstDash val="dash"/>
            <a:round/>
            <a:headEnd/>
            <a:tailEnd/>
          </a:ln>
          <a:effectLst>
            <a:outerShdw blurRad="50800" dist="38100" dir="2700000" algn="tl" rotWithShape="0">
              <a:prstClr val="black">
                <a:alpha val="40000"/>
              </a:prstClr>
            </a:outerShdw>
          </a:effectLst>
        </p:spPr>
        <p:txBody>
          <a:bodyPr/>
          <a:lstStyle/>
          <a:p>
            <a:endParaRPr lang="en-US" dirty="0">
              <a:solidFill>
                <a:srgbClr val="002060"/>
              </a:solidFill>
            </a:endParaRPr>
          </a:p>
        </p:txBody>
      </p:sp>
      <p:sp>
        <p:nvSpPr>
          <p:cNvPr id="16" name="Rectangle 73"/>
          <p:cNvSpPr>
            <a:spLocks noChangeArrowheads="1"/>
          </p:cNvSpPr>
          <p:nvPr/>
        </p:nvSpPr>
        <p:spPr bwMode="auto">
          <a:xfrm>
            <a:off x="8813325" y="4846697"/>
            <a:ext cx="1406525" cy="866775"/>
          </a:xfrm>
          <a:prstGeom prst="rect">
            <a:avLst/>
          </a:prstGeom>
          <a:solidFill>
            <a:schemeClr val="bg1"/>
          </a:solidFill>
          <a:ln w="2540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n-US" sz="1400" b="1" dirty="0">
                <a:solidFill>
                  <a:srgbClr val="002060"/>
                </a:solidFill>
              </a:rPr>
              <a:t>Application</a:t>
            </a:r>
          </a:p>
        </p:txBody>
      </p:sp>
      <p:sp>
        <p:nvSpPr>
          <p:cNvPr id="17" name="Rectangle 73"/>
          <p:cNvSpPr>
            <a:spLocks noChangeArrowheads="1"/>
          </p:cNvSpPr>
          <p:nvPr/>
        </p:nvSpPr>
        <p:spPr bwMode="auto">
          <a:xfrm>
            <a:off x="8813186" y="1757448"/>
            <a:ext cx="1406525" cy="1656572"/>
          </a:xfrm>
          <a:prstGeom prst="rect">
            <a:avLst/>
          </a:prstGeom>
          <a:solidFill>
            <a:schemeClr val="bg1"/>
          </a:solidFill>
          <a:ln w="2540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n-US" sz="1400" b="1" u="sng" dirty="0">
                <a:solidFill>
                  <a:srgbClr val="002060"/>
                </a:solidFill>
              </a:rPr>
              <a:t>RTOS</a:t>
            </a:r>
          </a:p>
          <a:p>
            <a:pPr algn="ctr" eaLnBrk="0" hangingPunct="0"/>
            <a:r>
              <a:rPr lang="en-US" sz="1400" b="1" dirty="0">
                <a:solidFill>
                  <a:srgbClr val="002060"/>
                </a:solidFill>
              </a:rPr>
              <a:t>LynxOS</a:t>
            </a:r>
          </a:p>
          <a:p>
            <a:pPr algn="ctr" eaLnBrk="0" hangingPunct="0"/>
            <a:r>
              <a:rPr lang="en-US" sz="1400" b="1" dirty="0">
                <a:solidFill>
                  <a:srgbClr val="002060"/>
                </a:solidFill>
              </a:rPr>
              <a:t>MontaVista</a:t>
            </a:r>
          </a:p>
          <a:p>
            <a:pPr algn="ctr" eaLnBrk="0" hangingPunct="0"/>
            <a:r>
              <a:rPr lang="en-US" sz="1400" b="1" dirty="0">
                <a:solidFill>
                  <a:srgbClr val="002060"/>
                </a:solidFill>
              </a:rPr>
              <a:t>PikeOS</a:t>
            </a:r>
          </a:p>
          <a:p>
            <a:pPr algn="ctr" eaLnBrk="0" hangingPunct="0"/>
            <a:r>
              <a:rPr lang="en-US" sz="1400" b="1" dirty="0">
                <a:solidFill>
                  <a:srgbClr val="002060"/>
                </a:solidFill>
              </a:rPr>
              <a:t>QNX</a:t>
            </a:r>
          </a:p>
        </p:txBody>
      </p:sp>
      <p:sp>
        <p:nvSpPr>
          <p:cNvPr id="18" name="Rectangle 73"/>
          <p:cNvSpPr>
            <a:spLocks noChangeArrowheads="1"/>
          </p:cNvSpPr>
          <p:nvPr/>
        </p:nvSpPr>
        <p:spPr bwMode="auto">
          <a:xfrm>
            <a:off x="8813325" y="3552957"/>
            <a:ext cx="1406525" cy="1162614"/>
          </a:xfrm>
          <a:prstGeom prst="rect">
            <a:avLst/>
          </a:prstGeom>
          <a:solidFill>
            <a:schemeClr val="bg1"/>
          </a:solidFill>
          <a:ln w="2540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n-US" sz="1400" b="1" dirty="0">
                <a:solidFill>
                  <a:srgbClr val="002060"/>
                </a:solidFill>
              </a:rPr>
              <a:t>nfsd</a:t>
            </a:r>
          </a:p>
          <a:p>
            <a:pPr algn="ctr" eaLnBrk="0" hangingPunct="0"/>
            <a:r>
              <a:rPr lang="en-US" sz="1400" b="1" dirty="0">
                <a:solidFill>
                  <a:srgbClr val="002060"/>
                </a:solidFill>
              </a:rPr>
              <a:t>ftpd</a:t>
            </a:r>
          </a:p>
          <a:p>
            <a:pPr algn="ctr" eaLnBrk="0" hangingPunct="0"/>
            <a:r>
              <a:rPr lang="en-US" sz="1400" b="1" dirty="0">
                <a:solidFill>
                  <a:srgbClr val="002060"/>
                </a:solidFill>
              </a:rPr>
              <a:t>rshd</a:t>
            </a:r>
          </a:p>
          <a:p>
            <a:pPr algn="ctr" eaLnBrk="0" hangingPunct="0"/>
            <a:r>
              <a:rPr lang="en-US" sz="1400" b="1" dirty="0">
                <a:solidFill>
                  <a:srgbClr val="002060"/>
                </a:solidFill>
              </a:rPr>
              <a:t>sshd</a:t>
            </a:r>
          </a:p>
        </p:txBody>
      </p:sp>
      <p:sp>
        <p:nvSpPr>
          <p:cNvPr id="19" name="Right Arrow 18"/>
          <p:cNvSpPr/>
          <p:nvPr/>
        </p:nvSpPr>
        <p:spPr>
          <a:xfrm>
            <a:off x="1998459" y="3028274"/>
            <a:ext cx="6634313" cy="1445813"/>
          </a:xfrm>
          <a:prstGeom prst="rightArrow">
            <a:avLst/>
          </a:prstGeom>
          <a:gradFill flip="none" rotWithShape="1">
            <a:gsLst>
              <a:gs pos="38000">
                <a:schemeClr val="bg1"/>
              </a:gs>
              <a:gs pos="100000">
                <a:schemeClr val="bg1">
                  <a:alpha val="0"/>
                </a:schemeClr>
              </a:gs>
            </a:gsLst>
            <a:lin ang="10800000" scaled="1"/>
            <a:tileRect/>
          </a:gradFill>
          <a:ln w="15875">
            <a:gradFill flip="none" rotWithShape="1">
              <a:gsLst>
                <a:gs pos="0">
                  <a:srgbClr val="002060"/>
                </a:gs>
                <a:gs pos="100000">
                  <a:schemeClr val="accent1">
                    <a:tint val="23500"/>
                    <a:satMod val="160000"/>
                    <a:alpha val="0"/>
                  </a:schemeClr>
                </a:gs>
              </a:gsLst>
              <a:lin ang="108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40" descr="1gpib816a1l"/>
          <p:cNvPicPr>
            <a:picLocks noChangeAspect="1" noChangeArrowheads="1"/>
          </p:cNvPicPr>
          <p:nvPr/>
        </p:nvPicPr>
        <p:blipFill>
          <a:blip r:embed="rId3" cstate="print">
            <a:lum bright="6000"/>
          </a:blip>
          <a:srcRect l="25626" t="21736" r="20531" b="23367"/>
          <a:stretch>
            <a:fillRect/>
          </a:stretch>
        </p:blipFill>
        <p:spPr bwMode="auto">
          <a:xfrm>
            <a:off x="6914497" y="3452947"/>
            <a:ext cx="820555" cy="607399"/>
          </a:xfrm>
          <a:prstGeom prst="rect">
            <a:avLst/>
          </a:prstGeom>
          <a:noFill/>
        </p:spPr>
      </p:pic>
      <p:sp>
        <p:nvSpPr>
          <p:cNvPr id="21" name="Right Arrow 20"/>
          <p:cNvSpPr/>
          <p:nvPr/>
        </p:nvSpPr>
        <p:spPr>
          <a:xfrm>
            <a:off x="3761354" y="2215360"/>
            <a:ext cx="643870" cy="284081"/>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3"/>
          <p:cNvPicPr>
            <a:picLocks noChangeAspect="1" noChangeArrowheads="1"/>
          </p:cNvPicPr>
          <p:nvPr/>
        </p:nvPicPr>
        <p:blipFill>
          <a:blip r:embed="rId4" cstate="print"/>
          <a:srcRect/>
          <a:stretch>
            <a:fillRect/>
          </a:stretch>
        </p:blipFill>
        <p:spPr bwMode="auto">
          <a:xfrm>
            <a:off x="2373703" y="3497415"/>
            <a:ext cx="1644650" cy="2001837"/>
          </a:xfrm>
          <a:prstGeom prst="rect">
            <a:avLst/>
          </a:prstGeom>
          <a:ln>
            <a:noFill/>
          </a:ln>
          <a:effectLst>
            <a:outerShdw blurRad="292100" dist="139700" dir="2700000" algn="tl" rotWithShape="0">
              <a:srgbClr val="333333">
                <a:alpha val="65000"/>
              </a:srgbClr>
            </a:outerShdw>
          </a:effectLst>
        </p:spPr>
      </p:pic>
      <p:pic>
        <p:nvPicPr>
          <p:cNvPr id="23" name="Picture 2"/>
          <p:cNvPicPr>
            <a:picLocks noChangeAspect="1" noChangeArrowheads="1"/>
          </p:cNvPicPr>
          <p:nvPr/>
        </p:nvPicPr>
        <p:blipFill>
          <a:blip r:embed="rId5" cstate="print"/>
          <a:srcRect/>
          <a:stretch>
            <a:fillRect/>
          </a:stretch>
        </p:blipFill>
        <p:spPr bwMode="auto">
          <a:xfrm>
            <a:off x="1879122" y="1973415"/>
            <a:ext cx="1981200" cy="3200399"/>
          </a:xfrm>
          <a:prstGeom prst="rect">
            <a:avLst/>
          </a:prstGeom>
          <a:ln>
            <a:noFill/>
          </a:ln>
          <a:effectLst>
            <a:outerShdw blurRad="292100" dist="139700" dir="2700000" algn="tl" rotWithShape="0">
              <a:srgbClr val="333333">
                <a:alpha val="65000"/>
              </a:srgbClr>
            </a:outerShdw>
          </a:effectLst>
        </p:spPr>
      </p:pic>
      <p:sp>
        <p:nvSpPr>
          <p:cNvPr id="24" name="Rectangle 32"/>
          <p:cNvSpPr>
            <a:spLocks noChangeArrowheads="1"/>
          </p:cNvSpPr>
          <p:nvPr/>
        </p:nvSpPr>
        <p:spPr bwMode="auto">
          <a:xfrm>
            <a:off x="3979659" y="2499441"/>
            <a:ext cx="1864421" cy="2738672"/>
          </a:xfrm>
          <a:prstGeom prst="rect">
            <a:avLst/>
          </a:prstGeom>
          <a:solidFill>
            <a:schemeClr val="bg1"/>
          </a:solidFill>
          <a:ln w="12700">
            <a:solidFill>
              <a:schemeClr val="accent5">
                <a:lumMod val="75000"/>
              </a:schemeClr>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eaLnBrk="0" hangingPunct="0"/>
            <a:r>
              <a:rPr lang="en-US" sz="1600" b="1" u="sng" dirty="0">
                <a:solidFill>
                  <a:srgbClr val="002060"/>
                </a:solidFill>
              </a:rPr>
              <a:t>Host-Based </a:t>
            </a:r>
          </a:p>
          <a:p>
            <a:pPr algn="ctr" eaLnBrk="0" hangingPunct="0"/>
            <a:r>
              <a:rPr lang="en-US" sz="1600" b="1" u="sng" dirty="0">
                <a:solidFill>
                  <a:srgbClr val="002060"/>
                </a:solidFill>
              </a:rPr>
              <a:t>Network Clients</a:t>
            </a:r>
          </a:p>
          <a:p>
            <a:pPr algn="ctr" eaLnBrk="0" hangingPunct="0"/>
            <a:endParaRPr lang="en-US" sz="1400" b="1" dirty="0">
              <a:solidFill>
                <a:srgbClr val="002060"/>
              </a:solidFill>
            </a:endParaRPr>
          </a:p>
          <a:p>
            <a:pPr algn="ctr" eaLnBrk="0" hangingPunct="0"/>
            <a:r>
              <a:rPr lang="en-US" sz="1400" b="1" dirty="0">
                <a:solidFill>
                  <a:srgbClr val="002060"/>
                </a:solidFill>
              </a:rPr>
              <a:t>ftp</a:t>
            </a:r>
          </a:p>
          <a:p>
            <a:pPr algn="ctr" eaLnBrk="0" hangingPunct="0"/>
            <a:r>
              <a:rPr lang="en-US" sz="1400" b="1" dirty="0">
                <a:solidFill>
                  <a:srgbClr val="002060"/>
                </a:solidFill>
              </a:rPr>
              <a:t>nfs </a:t>
            </a:r>
          </a:p>
          <a:p>
            <a:pPr algn="ctr" eaLnBrk="0" hangingPunct="0"/>
            <a:r>
              <a:rPr lang="en-US" sz="1400" b="1" dirty="0">
                <a:solidFill>
                  <a:srgbClr val="002060"/>
                </a:solidFill>
              </a:rPr>
              <a:t>ssh</a:t>
            </a:r>
          </a:p>
          <a:p>
            <a:pPr algn="ctr" eaLnBrk="0" hangingPunct="0"/>
            <a:r>
              <a:rPr lang="en-US" sz="1400" b="1" dirty="0">
                <a:solidFill>
                  <a:srgbClr val="002060"/>
                </a:solidFill>
              </a:rPr>
              <a:t>rsh</a:t>
            </a:r>
          </a:p>
          <a:p>
            <a:pPr algn="ctr" eaLnBrk="0" hangingPunct="0"/>
            <a:r>
              <a:rPr lang="en-US" sz="1400" b="1" dirty="0">
                <a:solidFill>
                  <a:srgbClr val="002060"/>
                </a:solidFill>
              </a:rPr>
              <a:t>scp</a:t>
            </a:r>
          </a:p>
        </p:txBody>
      </p:sp>
    </p:spTree>
    <p:extLst>
      <p:ext uri="{BB962C8B-B14F-4D97-AF65-F5344CB8AC3E}">
        <p14:creationId xmlns:p14="http://schemas.microsoft.com/office/powerpoint/2010/main" val="91682362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10"/>
          <p:cNvSpPr>
            <a:spLocks noChangeArrowheads="1"/>
          </p:cNvSpPr>
          <p:nvPr/>
        </p:nvSpPr>
        <p:spPr bwMode="auto">
          <a:xfrm>
            <a:off x="8655211" y="1582022"/>
            <a:ext cx="1670049" cy="1416414"/>
          </a:xfrm>
          <a:prstGeom prst="rect">
            <a:avLst/>
          </a:prstGeom>
          <a:solidFill>
            <a:schemeClr val="bg1">
              <a:lumMod val="95000"/>
            </a:schemeClr>
          </a:solidFill>
          <a:ln w="25400">
            <a:noFill/>
            <a:miter lim="800000"/>
            <a:headEnd/>
            <a:tailEnd/>
          </a:ln>
          <a:effectLst/>
        </p:spPr>
        <p:txBody>
          <a:bodyPr wrap="none" anchor="ctr"/>
          <a:lstStyle/>
          <a:p>
            <a:endParaRPr lang="en-US" dirty="0">
              <a:solidFill>
                <a:srgbClr val="002060"/>
              </a:solidFill>
            </a:endParaRPr>
          </a:p>
        </p:txBody>
      </p:sp>
      <p:sp>
        <p:nvSpPr>
          <p:cNvPr id="25" name="Textplatzhalter 24">
            <a:extLst>
              <a:ext uri="{FF2B5EF4-FFF2-40B4-BE49-F238E27FC236}">
                <a16:creationId xmlns:a16="http://schemas.microsoft.com/office/drawing/2014/main" id="{5D9D8ED4-F61A-4516-8435-6BE11C23AA4C}"/>
              </a:ext>
            </a:extLst>
          </p:cNvPr>
          <p:cNvSpPr>
            <a:spLocks noGrp="1"/>
          </p:cNvSpPr>
          <p:nvPr>
            <p:ph type="body" sz="quarter" idx="12"/>
          </p:nvPr>
        </p:nvSpPr>
        <p:spPr/>
        <p:txBody>
          <a:bodyPr/>
          <a:lstStyle/>
          <a:p>
            <a:r>
              <a:rPr lang="en-US" dirty="0"/>
              <a:t>RSP Connection Example:  VxWorks</a:t>
            </a:r>
          </a:p>
        </p:txBody>
      </p:sp>
      <p:sp>
        <p:nvSpPr>
          <p:cNvPr id="4" name="Title 3"/>
          <p:cNvSpPr>
            <a:spLocks noGrp="1"/>
          </p:cNvSpPr>
          <p:nvPr>
            <p:ph type="title"/>
          </p:nvPr>
        </p:nvSpPr>
        <p:spPr/>
        <p:txBody>
          <a:bodyPr/>
          <a:lstStyle/>
          <a:p>
            <a:r>
              <a:rPr lang="en-US"/>
              <a:t>Lecture:  Target Testing Concepts</a:t>
            </a:r>
            <a:endParaRPr lang="en-US" dirty="0"/>
          </a:p>
        </p:txBody>
      </p:sp>
      <p:sp>
        <p:nvSpPr>
          <p:cNvPr id="5" name="Rectangle 10"/>
          <p:cNvSpPr>
            <a:spLocks noChangeArrowheads="1"/>
          </p:cNvSpPr>
          <p:nvPr/>
        </p:nvSpPr>
        <p:spPr bwMode="auto">
          <a:xfrm>
            <a:off x="8679341" y="4461492"/>
            <a:ext cx="1670049" cy="1015565"/>
          </a:xfrm>
          <a:prstGeom prst="rect">
            <a:avLst/>
          </a:prstGeom>
          <a:solidFill>
            <a:schemeClr val="bg1">
              <a:lumMod val="95000"/>
            </a:schemeClr>
          </a:solidFill>
          <a:ln w="25400">
            <a:noFill/>
            <a:miter lim="800000"/>
            <a:headEnd/>
            <a:tailEnd/>
          </a:ln>
          <a:effectLst/>
        </p:spPr>
        <p:txBody>
          <a:bodyPr wrap="none" anchor="ctr"/>
          <a:lstStyle/>
          <a:p>
            <a:endParaRPr lang="en-US" dirty="0">
              <a:solidFill>
                <a:srgbClr val="002060"/>
              </a:solidFill>
            </a:endParaRPr>
          </a:p>
        </p:txBody>
      </p:sp>
      <p:sp>
        <p:nvSpPr>
          <p:cNvPr id="6" name="Rectangle 10"/>
          <p:cNvSpPr>
            <a:spLocks noChangeArrowheads="1"/>
          </p:cNvSpPr>
          <p:nvPr/>
        </p:nvSpPr>
        <p:spPr bwMode="auto">
          <a:xfrm>
            <a:off x="1766987" y="1630984"/>
            <a:ext cx="4256087" cy="4279716"/>
          </a:xfrm>
          <a:prstGeom prst="rect">
            <a:avLst/>
          </a:prstGeom>
          <a:solidFill>
            <a:schemeClr val="bg1">
              <a:lumMod val="95000"/>
            </a:schemeClr>
          </a:solidFill>
          <a:ln w="25400">
            <a:noFill/>
            <a:miter lim="800000"/>
            <a:headEnd/>
            <a:tailEnd/>
          </a:ln>
          <a:effectLst/>
        </p:spPr>
        <p:txBody>
          <a:bodyPr wrap="none" anchor="ctr"/>
          <a:lstStyle/>
          <a:p>
            <a:endParaRPr lang="en-US" dirty="0">
              <a:solidFill>
                <a:srgbClr val="002060"/>
              </a:solidFill>
            </a:endParaRPr>
          </a:p>
        </p:txBody>
      </p:sp>
      <p:sp>
        <p:nvSpPr>
          <p:cNvPr id="7" name="Rectangle 10"/>
          <p:cNvSpPr>
            <a:spLocks noChangeArrowheads="1"/>
          </p:cNvSpPr>
          <p:nvPr/>
        </p:nvSpPr>
        <p:spPr bwMode="auto">
          <a:xfrm>
            <a:off x="8667272" y="1607901"/>
            <a:ext cx="1645920" cy="1390534"/>
          </a:xfrm>
          <a:prstGeom prst="rect">
            <a:avLst/>
          </a:prstGeom>
          <a:noFill/>
          <a:ln w="63500">
            <a:solidFill>
              <a:schemeClr val="accent1"/>
            </a:solidFill>
          </a:ln>
          <a:effectLst>
            <a:outerShdw blurRad="50800" dist="38100" dir="2700000" algn="tl" rotWithShape="0">
              <a:prstClr val="black">
                <a:alpha val="40000"/>
              </a:prstClr>
            </a:outerShdw>
          </a:effectLst>
          <a:scene3d>
            <a:camera prst="orthographicFront"/>
            <a:lightRig rig="fla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dirty="0">
              <a:effectLst>
                <a:outerShdw blurRad="50800" dist="38100" dir="2700000" algn="tl" rotWithShape="0">
                  <a:schemeClr val="bg1">
                    <a:alpha val="95000"/>
                  </a:schemeClr>
                </a:outerShdw>
              </a:effectLst>
            </a:endParaRPr>
          </a:p>
        </p:txBody>
      </p:sp>
      <p:sp>
        <p:nvSpPr>
          <p:cNvPr id="8" name="Rectangle 2"/>
          <p:cNvSpPr>
            <a:spLocks noChangeArrowheads="1"/>
          </p:cNvSpPr>
          <p:nvPr/>
        </p:nvSpPr>
        <p:spPr bwMode="auto">
          <a:xfrm>
            <a:off x="1766987" y="1607904"/>
            <a:ext cx="4256087" cy="4302799"/>
          </a:xfrm>
          <a:prstGeom prst="rect">
            <a:avLst/>
          </a:prstGeom>
          <a:noFill/>
          <a:ln w="63500">
            <a:solidFill>
              <a:schemeClr val="accent1"/>
            </a:solidFill>
          </a:ln>
          <a:effectLst>
            <a:outerShdw blurRad="50800" dist="38100" dir="2700000" algn="tl" rotWithShape="0">
              <a:prstClr val="black">
                <a:alpha val="40000"/>
              </a:prstClr>
            </a:outerShdw>
          </a:effectLst>
          <a:scene3d>
            <a:camera prst="orthographicFront"/>
            <a:lightRig rig="fla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dirty="0">
              <a:effectLst>
                <a:outerShdw blurRad="50800" dist="38100" dir="2700000" algn="tl" rotWithShape="0">
                  <a:schemeClr val="bg1">
                    <a:alpha val="95000"/>
                  </a:schemeClr>
                </a:outerShdw>
              </a:effectLst>
            </a:endParaRPr>
          </a:p>
        </p:txBody>
      </p:sp>
      <p:sp>
        <p:nvSpPr>
          <p:cNvPr id="9" name="Text Box 4"/>
          <p:cNvSpPr txBox="1">
            <a:spLocks noChangeArrowheads="1"/>
          </p:cNvSpPr>
          <p:nvPr/>
        </p:nvSpPr>
        <p:spPr bwMode="auto">
          <a:xfrm>
            <a:off x="2449037" y="1219671"/>
            <a:ext cx="2817813" cy="400110"/>
          </a:xfrm>
          <a:prstGeom prst="rect">
            <a:avLst/>
          </a:prstGeom>
          <a:noFill/>
          <a:ln w="9525">
            <a:noFill/>
            <a:miter lim="800000"/>
            <a:headEnd/>
            <a:tailEnd/>
          </a:ln>
          <a:effectLst/>
        </p:spPr>
        <p:txBody>
          <a:bodyPr>
            <a:spAutoFit/>
          </a:bodyPr>
          <a:lstStyle/>
          <a:p>
            <a:pPr algn="ctr" eaLnBrk="0" hangingPunct="0"/>
            <a:r>
              <a:rPr lang="en-US" altLang="en-US" sz="2000" b="1" dirty="0">
                <a:solidFill>
                  <a:srgbClr val="002060"/>
                </a:solidFill>
              </a:rPr>
              <a:t>Host System</a:t>
            </a:r>
          </a:p>
        </p:txBody>
      </p:sp>
      <p:sp>
        <p:nvSpPr>
          <p:cNvPr id="10" name="Text Box 5"/>
          <p:cNvSpPr txBox="1">
            <a:spLocks noChangeArrowheads="1"/>
          </p:cNvSpPr>
          <p:nvPr/>
        </p:nvSpPr>
        <p:spPr bwMode="auto">
          <a:xfrm>
            <a:off x="8580861" y="1219674"/>
            <a:ext cx="1825625" cy="353943"/>
          </a:xfrm>
          <a:prstGeom prst="rect">
            <a:avLst/>
          </a:prstGeom>
          <a:noFill/>
          <a:ln w="9525">
            <a:noFill/>
            <a:miter lim="800000"/>
            <a:headEnd/>
            <a:tailEnd/>
          </a:ln>
          <a:effectLst/>
        </p:spPr>
        <p:txBody>
          <a:bodyPr>
            <a:spAutoFit/>
          </a:bodyPr>
          <a:lstStyle/>
          <a:p>
            <a:pPr algn="ctr" eaLnBrk="0" hangingPunct="0">
              <a:lnSpc>
                <a:spcPct val="85000"/>
              </a:lnSpc>
            </a:pPr>
            <a:r>
              <a:rPr lang="en-US" altLang="en-US" sz="2000" b="1" dirty="0">
                <a:solidFill>
                  <a:srgbClr val="002060"/>
                </a:solidFill>
              </a:rPr>
              <a:t>Target</a:t>
            </a:r>
          </a:p>
        </p:txBody>
      </p:sp>
      <p:sp>
        <p:nvSpPr>
          <p:cNvPr id="11" name="Text Box 6"/>
          <p:cNvSpPr txBox="1">
            <a:spLocks noChangeArrowheads="1"/>
          </p:cNvSpPr>
          <p:nvPr/>
        </p:nvSpPr>
        <p:spPr bwMode="auto">
          <a:xfrm>
            <a:off x="2296060" y="1801646"/>
            <a:ext cx="1527982" cy="338554"/>
          </a:xfrm>
          <a:prstGeom prst="rect">
            <a:avLst/>
          </a:prstGeom>
          <a:noFill/>
          <a:ln w="9525">
            <a:noFill/>
            <a:miter lim="800000"/>
            <a:headEnd/>
            <a:tailEnd/>
          </a:ln>
          <a:effectLst/>
        </p:spPr>
        <p:txBody>
          <a:bodyPr wrap="none">
            <a:spAutoFit/>
          </a:bodyPr>
          <a:lstStyle/>
          <a:p>
            <a:pPr eaLnBrk="0" hangingPunct="0"/>
            <a:r>
              <a:rPr lang="en-US" sz="1600" b="1" dirty="0">
                <a:solidFill>
                  <a:srgbClr val="002060"/>
                </a:solidFill>
              </a:rPr>
              <a:t>VectorCAST</a:t>
            </a:r>
          </a:p>
        </p:txBody>
      </p:sp>
      <p:sp>
        <p:nvSpPr>
          <p:cNvPr id="12" name="Text Box 8"/>
          <p:cNvSpPr txBox="1">
            <a:spLocks noChangeArrowheads="1"/>
          </p:cNvSpPr>
          <p:nvPr/>
        </p:nvSpPr>
        <p:spPr bwMode="auto">
          <a:xfrm>
            <a:off x="6215330" y="1219674"/>
            <a:ext cx="2239962" cy="615553"/>
          </a:xfrm>
          <a:prstGeom prst="rect">
            <a:avLst/>
          </a:prstGeom>
          <a:noFill/>
          <a:ln w="9525">
            <a:noFill/>
            <a:miter lim="800000"/>
            <a:headEnd/>
            <a:tailEnd/>
          </a:ln>
          <a:effectLst/>
        </p:spPr>
        <p:txBody>
          <a:bodyPr>
            <a:spAutoFit/>
          </a:bodyPr>
          <a:lstStyle/>
          <a:p>
            <a:pPr algn="ctr" eaLnBrk="0" hangingPunct="0">
              <a:lnSpc>
                <a:spcPct val="85000"/>
              </a:lnSpc>
            </a:pPr>
            <a:r>
              <a:rPr lang="en-US" altLang="en-US" sz="2000" b="1" dirty="0">
                <a:solidFill>
                  <a:srgbClr val="002060"/>
                </a:solidFill>
              </a:rPr>
              <a:t>Target Connection</a:t>
            </a:r>
          </a:p>
        </p:txBody>
      </p:sp>
      <p:sp>
        <p:nvSpPr>
          <p:cNvPr id="13" name="Line 13"/>
          <p:cNvSpPr>
            <a:spLocks noChangeShapeType="1"/>
          </p:cNvSpPr>
          <p:nvPr/>
        </p:nvSpPr>
        <p:spPr bwMode="auto">
          <a:xfrm>
            <a:off x="6195594" y="1510220"/>
            <a:ext cx="15875" cy="4279716"/>
          </a:xfrm>
          <a:prstGeom prst="line">
            <a:avLst/>
          </a:prstGeom>
          <a:noFill/>
          <a:ln w="38100">
            <a:solidFill>
              <a:srgbClr val="FF0000"/>
            </a:solidFill>
            <a:prstDash val="dash"/>
            <a:round/>
            <a:headEnd/>
            <a:tailEnd/>
          </a:ln>
          <a:effectLst>
            <a:outerShdw blurRad="50800" dist="38100" dir="2700000" algn="tl" rotWithShape="0">
              <a:prstClr val="black">
                <a:alpha val="40000"/>
              </a:prstClr>
            </a:outerShdw>
          </a:effectLst>
        </p:spPr>
        <p:txBody>
          <a:bodyPr/>
          <a:lstStyle/>
          <a:p>
            <a:endParaRPr lang="en-US" dirty="0">
              <a:solidFill>
                <a:srgbClr val="002060"/>
              </a:solidFill>
            </a:endParaRPr>
          </a:p>
        </p:txBody>
      </p:sp>
      <p:sp>
        <p:nvSpPr>
          <p:cNvPr id="15" name="Line 30"/>
          <p:cNvSpPr>
            <a:spLocks noChangeShapeType="1"/>
          </p:cNvSpPr>
          <p:nvPr/>
        </p:nvSpPr>
        <p:spPr bwMode="auto">
          <a:xfrm>
            <a:off x="8455292" y="1487136"/>
            <a:ext cx="10100" cy="4302800"/>
          </a:xfrm>
          <a:prstGeom prst="line">
            <a:avLst/>
          </a:prstGeom>
          <a:noFill/>
          <a:ln w="38100">
            <a:solidFill>
              <a:srgbClr val="FF0000"/>
            </a:solidFill>
            <a:prstDash val="dash"/>
            <a:round/>
            <a:headEnd/>
            <a:tailEnd/>
          </a:ln>
          <a:effectLst>
            <a:outerShdw blurRad="50800" dist="38100" dir="2700000" algn="tl" rotWithShape="0">
              <a:prstClr val="black">
                <a:alpha val="40000"/>
              </a:prstClr>
            </a:outerShdw>
          </a:effectLst>
        </p:spPr>
        <p:txBody>
          <a:bodyPr/>
          <a:lstStyle/>
          <a:p>
            <a:endParaRPr lang="en-US" dirty="0">
              <a:solidFill>
                <a:srgbClr val="002060"/>
              </a:solidFill>
            </a:endParaRPr>
          </a:p>
        </p:txBody>
      </p:sp>
      <p:sp>
        <p:nvSpPr>
          <p:cNvPr id="17" name="Rectangle 73"/>
          <p:cNvSpPr>
            <a:spLocks noChangeArrowheads="1"/>
          </p:cNvSpPr>
          <p:nvPr/>
        </p:nvSpPr>
        <p:spPr bwMode="auto">
          <a:xfrm>
            <a:off x="8799031" y="1746282"/>
            <a:ext cx="1371600" cy="274320"/>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n-US" sz="1200" b="1" dirty="0">
                <a:solidFill>
                  <a:srgbClr val="002060"/>
                </a:solidFill>
              </a:rPr>
              <a:t>WDB</a:t>
            </a:r>
          </a:p>
        </p:txBody>
      </p:sp>
      <p:sp>
        <p:nvSpPr>
          <p:cNvPr id="42" name="Rectangle 73"/>
          <p:cNvSpPr>
            <a:spLocks noChangeArrowheads="1"/>
          </p:cNvSpPr>
          <p:nvPr/>
        </p:nvSpPr>
        <p:spPr bwMode="auto">
          <a:xfrm>
            <a:off x="8799031" y="2522217"/>
            <a:ext cx="1371600" cy="274320"/>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n-US" sz="1200" b="1" dirty="0">
                <a:solidFill>
                  <a:srgbClr val="002060"/>
                </a:solidFill>
              </a:rPr>
              <a:t>Application</a:t>
            </a:r>
          </a:p>
        </p:txBody>
      </p:sp>
      <p:sp>
        <p:nvSpPr>
          <p:cNvPr id="50" name="Text Box 5"/>
          <p:cNvSpPr txBox="1">
            <a:spLocks noChangeArrowheads="1"/>
          </p:cNvSpPr>
          <p:nvPr/>
        </p:nvSpPr>
        <p:spPr bwMode="auto">
          <a:xfrm>
            <a:off x="8584086" y="4091404"/>
            <a:ext cx="1825625" cy="353943"/>
          </a:xfrm>
          <a:prstGeom prst="rect">
            <a:avLst/>
          </a:prstGeom>
          <a:noFill/>
          <a:ln w="9525">
            <a:noFill/>
            <a:miter lim="800000"/>
            <a:headEnd/>
            <a:tailEnd/>
          </a:ln>
          <a:effectLst/>
        </p:spPr>
        <p:txBody>
          <a:bodyPr>
            <a:spAutoFit/>
          </a:bodyPr>
          <a:lstStyle/>
          <a:p>
            <a:pPr algn="ctr" eaLnBrk="0" hangingPunct="0">
              <a:lnSpc>
                <a:spcPct val="85000"/>
              </a:lnSpc>
            </a:pPr>
            <a:r>
              <a:rPr lang="en-US" altLang="en-US" sz="2000" b="1" dirty="0">
                <a:solidFill>
                  <a:srgbClr val="002060"/>
                </a:solidFill>
              </a:rPr>
              <a:t>Simulators</a:t>
            </a:r>
          </a:p>
        </p:txBody>
      </p:sp>
      <p:sp>
        <p:nvSpPr>
          <p:cNvPr id="38" name="Rectangle 10"/>
          <p:cNvSpPr>
            <a:spLocks noChangeArrowheads="1"/>
          </p:cNvSpPr>
          <p:nvPr/>
        </p:nvSpPr>
        <p:spPr bwMode="auto">
          <a:xfrm>
            <a:off x="8691402" y="4461492"/>
            <a:ext cx="1645920" cy="1015565"/>
          </a:xfrm>
          <a:prstGeom prst="rect">
            <a:avLst/>
          </a:prstGeom>
          <a:noFill/>
          <a:ln w="63500">
            <a:solidFill>
              <a:schemeClr val="accent1"/>
            </a:solidFill>
          </a:ln>
          <a:effectLst>
            <a:outerShdw blurRad="50800" dist="38100" dir="2700000" algn="tl" rotWithShape="0">
              <a:prstClr val="black">
                <a:alpha val="40000"/>
              </a:prstClr>
            </a:outerShdw>
          </a:effectLst>
          <a:scene3d>
            <a:camera prst="orthographicFront"/>
            <a:lightRig rig="fla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dirty="0">
              <a:effectLst>
                <a:outerShdw blurRad="50800" dist="38100" dir="2700000" algn="tl" rotWithShape="0">
                  <a:schemeClr val="bg1">
                    <a:alpha val="95000"/>
                  </a:schemeClr>
                </a:outerShdw>
              </a:effectLst>
            </a:endParaRPr>
          </a:p>
        </p:txBody>
      </p:sp>
      <p:sp>
        <p:nvSpPr>
          <p:cNvPr id="40" name="Rectangle 73"/>
          <p:cNvSpPr>
            <a:spLocks noChangeArrowheads="1"/>
          </p:cNvSpPr>
          <p:nvPr/>
        </p:nvSpPr>
        <p:spPr bwMode="auto">
          <a:xfrm>
            <a:off x="8819936" y="4626347"/>
            <a:ext cx="1371600" cy="274320"/>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n-US" sz="1200" b="1" dirty="0">
                <a:solidFill>
                  <a:srgbClr val="002060"/>
                </a:solidFill>
              </a:rPr>
              <a:t>VxSim</a:t>
            </a:r>
          </a:p>
        </p:txBody>
      </p:sp>
      <p:sp>
        <p:nvSpPr>
          <p:cNvPr id="41" name="Rectangle 73"/>
          <p:cNvSpPr>
            <a:spLocks noChangeArrowheads="1"/>
          </p:cNvSpPr>
          <p:nvPr/>
        </p:nvSpPr>
        <p:spPr bwMode="auto">
          <a:xfrm>
            <a:off x="8819936" y="5024726"/>
            <a:ext cx="1371600" cy="274320"/>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n-US" sz="1200" b="1" dirty="0">
                <a:solidFill>
                  <a:srgbClr val="002060"/>
                </a:solidFill>
              </a:rPr>
              <a:t>WindISS</a:t>
            </a:r>
          </a:p>
        </p:txBody>
      </p:sp>
      <p:sp>
        <p:nvSpPr>
          <p:cNvPr id="44" name="Rectangle 73"/>
          <p:cNvSpPr>
            <a:spLocks noChangeArrowheads="1"/>
          </p:cNvSpPr>
          <p:nvPr/>
        </p:nvSpPr>
        <p:spPr bwMode="auto">
          <a:xfrm>
            <a:off x="8816496" y="2142801"/>
            <a:ext cx="1371600" cy="274320"/>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n-US" sz="1200" b="1" dirty="0">
                <a:solidFill>
                  <a:srgbClr val="002060"/>
                </a:solidFill>
              </a:rPr>
              <a:t>VxWorks</a:t>
            </a:r>
          </a:p>
        </p:txBody>
      </p:sp>
      <p:sp>
        <p:nvSpPr>
          <p:cNvPr id="2" name="Bent-Up Arrow 1"/>
          <p:cNvSpPr/>
          <p:nvPr/>
        </p:nvSpPr>
        <p:spPr>
          <a:xfrm rot="16200000" flipV="1">
            <a:off x="5974329" y="830491"/>
            <a:ext cx="1627185" cy="3678786"/>
          </a:xfrm>
          <a:prstGeom prst="bentUpArrow">
            <a:avLst>
              <a:gd name="adj1" fmla="val 10902"/>
              <a:gd name="adj2" fmla="val 10902"/>
              <a:gd name="adj3" fmla="val 12014"/>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32"/>
          <p:cNvSpPr>
            <a:spLocks noChangeArrowheads="1"/>
          </p:cNvSpPr>
          <p:nvPr/>
        </p:nvSpPr>
        <p:spPr bwMode="auto">
          <a:xfrm>
            <a:off x="4349088" y="2877671"/>
            <a:ext cx="1371600" cy="640080"/>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eaLnBrk="0" hangingPunct="0"/>
            <a:r>
              <a:rPr lang="en-US" sz="1600" b="1" dirty="0">
                <a:solidFill>
                  <a:srgbClr val="002060"/>
                </a:solidFill>
              </a:rPr>
              <a:t>VxWorks</a:t>
            </a:r>
          </a:p>
          <a:p>
            <a:pPr algn="ctr" eaLnBrk="0" hangingPunct="0"/>
            <a:r>
              <a:rPr lang="en-US" sz="1200" b="1" dirty="0">
                <a:solidFill>
                  <a:schemeClr val="bg1">
                    <a:lumMod val="50000"/>
                  </a:schemeClr>
                </a:solidFill>
              </a:rPr>
              <a:t>Target Server</a:t>
            </a: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6465" y="1763899"/>
            <a:ext cx="897692" cy="634150"/>
          </a:xfrm>
          <a:prstGeom prst="rect">
            <a:avLst/>
          </a:prstGeom>
        </p:spPr>
      </p:pic>
      <p:sp>
        <p:nvSpPr>
          <p:cNvPr id="39" name="Text Box 15"/>
          <p:cNvSpPr txBox="1">
            <a:spLocks noChangeArrowheads="1"/>
          </p:cNvSpPr>
          <p:nvPr/>
        </p:nvSpPr>
        <p:spPr bwMode="auto">
          <a:xfrm>
            <a:off x="6330373" y="1899838"/>
            <a:ext cx="869149" cy="269304"/>
          </a:xfrm>
          <a:prstGeom prst="rect">
            <a:avLst/>
          </a:prstGeom>
          <a:noFill/>
          <a:ln w="9525">
            <a:noFill/>
            <a:miter lim="800000"/>
            <a:headEnd/>
            <a:tailEnd/>
          </a:ln>
          <a:effectLst/>
        </p:spPr>
        <p:txBody>
          <a:bodyPr wrap="none">
            <a:spAutoFit/>
          </a:bodyPr>
          <a:lstStyle/>
          <a:p>
            <a:pPr eaLnBrk="0" hangingPunct="0"/>
            <a:r>
              <a:rPr lang="en-US" sz="1150" dirty="0">
                <a:solidFill>
                  <a:srgbClr val="002060"/>
                </a:solidFill>
              </a:rPr>
              <a:t>Ethernet </a:t>
            </a:r>
          </a:p>
        </p:txBody>
      </p:sp>
      <p:sp>
        <p:nvSpPr>
          <p:cNvPr id="18" name="Up-Down Arrow 17"/>
          <p:cNvSpPr/>
          <p:nvPr/>
        </p:nvSpPr>
        <p:spPr>
          <a:xfrm>
            <a:off x="4846556" y="3526379"/>
            <a:ext cx="376669" cy="667409"/>
          </a:xfrm>
          <a:prstGeom prst="upDownArrow">
            <a:avLst>
              <a:gd name="adj1" fmla="val 41593"/>
              <a:gd name="adj2" fmla="val 44395"/>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2"/>
          <p:cNvSpPr>
            <a:spLocks noChangeArrowheads="1"/>
          </p:cNvSpPr>
          <p:nvPr/>
        </p:nvSpPr>
        <p:spPr bwMode="auto">
          <a:xfrm>
            <a:off x="4349088" y="4209330"/>
            <a:ext cx="1371600" cy="640080"/>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eaLnBrk="0" hangingPunct="0"/>
            <a:r>
              <a:rPr lang="en-US" sz="1600" b="1" dirty="0">
                <a:solidFill>
                  <a:srgbClr val="002060"/>
                </a:solidFill>
              </a:rPr>
              <a:t>VxWorks</a:t>
            </a:r>
          </a:p>
          <a:p>
            <a:pPr algn="ctr" eaLnBrk="0" hangingPunct="0"/>
            <a:r>
              <a:rPr lang="en-US" sz="1200" b="1" dirty="0">
                <a:solidFill>
                  <a:schemeClr val="bg1">
                    <a:lumMod val="50000"/>
                  </a:schemeClr>
                </a:solidFill>
              </a:rPr>
              <a:t>Host Shell</a:t>
            </a:r>
          </a:p>
        </p:txBody>
      </p:sp>
      <p:sp>
        <p:nvSpPr>
          <p:cNvPr id="21" name="Right Arrow 20"/>
          <p:cNvSpPr/>
          <p:nvPr/>
        </p:nvSpPr>
        <p:spPr>
          <a:xfrm>
            <a:off x="3692047" y="4338971"/>
            <a:ext cx="643870" cy="365760"/>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p:cNvSpPr txBox="1"/>
          <p:nvPr/>
        </p:nvSpPr>
        <p:spPr>
          <a:xfrm>
            <a:off x="6344711" y="2385242"/>
            <a:ext cx="1981200" cy="738664"/>
          </a:xfrm>
          <a:prstGeom prst="rect">
            <a:avLst/>
          </a:prstGeom>
          <a:noFill/>
        </p:spPr>
        <p:txBody>
          <a:bodyPr wrap="square" rtlCol="0">
            <a:spAutoFit/>
          </a:bodyPr>
          <a:lstStyle/>
          <a:p>
            <a:pPr algn="ctr"/>
            <a:r>
              <a:rPr lang="en-US" sz="1200" b="1" dirty="0"/>
              <a:t>Allows application</a:t>
            </a:r>
          </a:p>
          <a:p>
            <a:pPr algn="ctr"/>
            <a:r>
              <a:rPr lang="en-US" sz="1200" b="1" dirty="0"/>
              <a:t>download and control</a:t>
            </a:r>
          </a:p>
        </p:txBody>
      </p:sp>
      <p:sp>
        <p:nvSpPr>
          <p:cNvPr id="53" name="TextBox 52"/>
          <p:cNvSpPr txBox="1"/>
          <p:nvPr/>
        </p:nvSpPr>
        <p:spPr>
          <a:xfrm>
            <a:off x="6689232" y="3191665"/>
            <a:ext cx="1292158" cy="1399194"/>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wrap="square" anchor="ctr"/>
          <a:lstStyle>
            <a:defPPr>
              <a:defRPr lang="en-US"/>
            </a:defPPr>
            <a:lvl1pPr algn="ctr" eaLnBrk="0" hangingPunct="0">
              <a:defRPr sz="1600" b="1">
                <a:solidFill>
                  <a:srgbClr val="002060"/>
                </a:solidFill>
              </a:defRPr>
            </a:lvl1pPr>
          </a:lstStyle>
          <a:p>
            <a:r>
              <a:rPr lang="en-US" sz="1000" dirty="0"/>
              <a:t>I/O between host and target uses either the host file system or the target server file system</a:t>
            </a:r>
          </a:p>
        </p:txBody>
      </p:sp>
      <p:sp>
        <p:nvSpPr>
          <p:cNvPr id="32" name="Right Arrow 31"/>
          <p:cNvSpPr/>
          <p:nvPr/>
        </p:nvSpPr>
        <p:spPr>
          <a:xfrm>
            <a:off x="3696592" y="4977272"/>
            <a:ext cx="5114718" cy="365760"/>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
          <p:cNvPicPr>
            <a:picLocks noChangeAspect="1" noChangeArrowheads="1"/>
          </p:cNvPicPr>
          <p:nvPr/>
        </p:nvPicPr>
        <p:blipFill>
          <a:blip r:embed="rId4" cstate="print"/>
          <a:srcRect/>
          <a:stretch>
            <a:fillRect/>
          </a:stretch>
        </p:blipFill>
        <p:spPr bwMode="auto">
          <a:xfrm>
            <a:off x="1956756" y="2106449"/>
            <a:ext cx="1981200" cy="3200399"/>
          </a:xfrm>
          <a:prstGeom prst="rect">
            <a:avLst/>
          </a:prstGeom>
          <a:ln>
            <a:noFill/>
          </a:ln>
          <a:effectLst>
            <a:outerShdw blurRad="292100" dist="139700" dir="2700000" algn="tl" rotWithShape="0">
              <a:srgbClr val="333333">
                <a:alpha val="65000"/>
              </a:srgbClr>
            </a:outerShdw>
          </a:effectLst>
        </p:spPr>
      </p:pic>
      <p:pic>
        <p:nvPicPr>
          <p:cNvPr id="22" name="Picture 3"/>
          <p:cNvPicPr>
            <a:picLocks noChangeAspect="1" noChangeArrowheads="1"/>
          </p:cNvPicPr>
          <p:nvPr/>
        </p:nvPicPr>
        <p:blipFill>
          <a:blip r:embed="rId5" cstate="print"/>
          <a:srcRect/>
          <a:stretch>
            <a:fillRect/>
          </a:stretch>
        </p:blipFill>
        <p:spPr bwMode="auto">
          <a:xfrm>
            <a:off x="2047397" y="3577258"/>
            <a:ext cx="1644650" cy="20018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4337353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Line 30"/>
          <p:cNvSpPr>
            <a:spLocks noChangeShapeType="1"/>
          </p:cNvSpPr>
          <p:nvPr/>
        </p:nvSpPr>
        <p:spPr bwMode="auto">
          <a:xfrm>
            <a:off x="8455292" y="1507285"/>
            <a:ext cx="10100" cy="4302800"/>
          </a:xfrm>
          <a:prstGeom prst="line">
            <a:avLst/>
          </a:prstGeom>
          <a:noFill/>
          <a:ln w="38100">
            <a:solidFill>
              <a:srgbClr val="FF0000"/>
            </a:solidFill>
            <a:prstDash val="dash"/>
            <a:round/>
            <a:headEnd/>
            <a:tailEnd/>
          </a:ln>
          <a:effectLst>
            <a:outerShdw blurRad="50800" dist="38100" dir="2700000" algn="tl" rotWithShape="0">
              <a:prstClr val="black">
                <a:alpha val="40000"/>
              </a:prstClr>
            </a:outerShdw>
          </a:effectLst>
        </p:spPr>
        <p:txBody>
          <a:bodyPr/>
          <a:lstStyle/>
          <a:p>
            <a:endParaRPr lang="en-US" dirty="0">
              <a:solidFill>
                <a:srgbClr val="002060"/>
              </a:solidFill>
            </a:endParaRPr>
          </a:p>
        </p:txBody>
      </p:sp>
      <p:sp>
        <p:nvSpPr>
          <p:cNvPr id="43" name="Line 13"/>
          <p:cNvSpPr>
            <a:spLocks noChangeShapeType="1"/>
          </p:cNvSpPr>
          <p:nvPr/>
        </p:nvSpPr>
        <p:spPr bwMode="auto">
          <a:xfrm>
            <a:off x="6195594" y="1530369"/>
            <a:ext cx="15875" cy="4279716"/>
          </a:xfrm>
          <a:prstGeom prst="line">
            <a:avLst/>
          </a:prstGeom>
          <a:noFill/>
          <a:ln w="38100">
            <a:solidFill>
              <a:srgbClr val="FF0000"/>
            </a:solidFill>
            <a:prstDash val="dash"/>
            <a:round/>
            <a:headEnd/>
            <a:tailEnd/>
          </a:ln>
          <a:effectLst>
            <a:outerShdw blurRad="50800" dist="38100" dir="2700000" algn="tl" rotWithShape="0">
              <a:prstClr val="black">
                <a:alpha val="40000"/>
              </a:prstClr>
            </a:outerShdw>
          </a:effectLst>
        </p:spPr>
        <p:txBody>
          <a:bodyPr/>
          <a:lstStyle/>
          <a:p>
            <a:endParaRPr lang="en-US" dirty="0">
              <a:solidFill>
                <a:srgbClr val="002060"/>
              </a:solidFill>
            </a:endParaRPr>
          </a:p>
        </p:txBody>
      </p:sp>
      <p:sp>
        <p:nvSpPr>
          <p:cNvPr id="54" name="Rectangle 10"/>
          <p:cNvSpPr>
            <a:spLocks noChangeArrowheads="1"/>
          </p:cNvSpPr>
          <p:nvPr/>
        </p:nvSpPr>
        <p:spPr bwMode="auto">
          <a:xfrm>
            <a:off x="8655211" y="1602170"/>
            <a:ext cx="1670049" cy="2177278"/>
          </a:xfrm>
          <a:prstGeom prst="rect">
            <a:avLst/>
          </a:prstGeom>
          <a:solidFill>
            <a:schemeClr val="bg1">
              <a:lumMod val="95000"/>
            </a:schemeClr>
          </a:solidFill>
          <a:ln w="25400">
            <a:noFill/>
            <a:miter lim="800000"/>
            <a:headEnd/>
            <a:tailEnd/>
          </a:ln>
          <a:effectLst/>
        </p:spPr>
        <p:txBody>
          <a:bodyPr wrap="none" anchor="ctr"/>
          <a:lstStyle/>
          <a:p>
            <a:endParaRPr lang="en-US" dirty="0">
              <a:solidFill>
                <a:srgbClr val="002060"/>
              </a:solidFill>
            </a:endParaRPr>
          </a:p>
        </p:txBody>
      </p:sp>
      <p:sp>
        <p:nvSpPr>
          <p:cNvPr id="13" name="Textplatzhalter 12">
            <a:extLst>
              <a:ext uri="{FF2B5EF4-FFF2-40B4-BE49-F238E27FC236}">
                <a16:creationId xmlns:a16="http://schemas.microsoft.com/office/drawing/2014/main" id="{EBC406BF-C2E4-43FE-8F62-67D8216C41A2}"/>
              </a:ext>
            </a:extLst>
          </p:cNvPr>
          <p:cNvSpPr>
            <a:spLocks noGrp="1"/>
          </p:cNvSpPr>
          <p:nvPr>
            <p:ph type="body" sz="quarter" idx="12"/>
          </p:nvPr>
        </p:nvSpPr>
        <p:spPr/>
        <p:txBody>
          <a:bodyPr/>
          <a:lstStyle/>
          <a:p>
            <a:r>
              <a:rPr lang="en-US" dirty="0"/>
              <a:t>RSP Connection Example:  TI BIOS</a:t>
            </a:r>
          </a:p>
        </p:txBody>
      </p:sp>
      <p:sp>
        <p:nvSpPr>
          <p:cNvPr id="4" name="Title 3"/>
          <p:cNvSpPr>
            <a:spLocks noGrp="1"/>
          </p:cNvSpPr>
          <p:nvPr>
            <p:ph type="title"/>
          </p:nvPr>
        </p:nvSpPr>
        <p:spPr/>
        <p:txBody>
          <a:bodyPr/>
          <a:lstStyle/>
          <a:p>
            <a:r>
              <a:rPr lang="en-US"/>
              <a:t>Lecture:  Target Testing Concepts</a:t>
            </a:r>
            <a:endParaRPr lang="en-US" dirty="0"/>
          </a:p>
        </p:txBody>
      </p:sp>
      <p:sp>
        <p:nvSpPr>
          <p:cNvPr id="5" name="Rectangle 10"/>
          <p:cNvSpPr>
            <a:spLocks noChangeArrowheads="1"/>
          </p:cNvSpPr>
          <p:nvPr/>
        </p:nvSpPr>
        <p:spPr bwMode="auto">
          <a:xfrm>
            <a:off x="8679341" y="4274595"/>
            <a:ext cx="1670049" cy="1276709"/>
          </a:xfrm>
          <a:prstGeom prst="rect">
            <a:avLst/>
          </a:prstGeom>
          <a:solidFill>
            <a:schemeClr val="bg1">
              <a:lumMod val="95000"/>
            </a:schemeClr>
          </a:solidFill>
          <a:ln w="25400">
            <a:noFill/>
            <a:miter lim="800000"/>
            <a:headEnd/>
            <a:tailEnd/>
          </a:ln>
          <a:effectLst/>
        </p:spPr>
        <p:txBody>
          <a:bodyPr wrap="none" anchor="ctr"/>
          <a:lstStyle/>
          <a:p>
            <a:endParaRPr lang="en-US" dirty="0">
              <a:solidFill>
                <a:srgbClr val="002060"/>
              </a:solidFill>
            </a:endParaRPr>
          </a:p>
        </p:txBody>
      </p:sp>
      <p:sp>
        <p:nvSpPr>
          <p:cNvPr id="6" name="Rectangle 10"/>
          <p:cNvSpPr>
            <a:spLocks noChangeArrowheads="1"/>
          </p:cNvSpPr>
          <p:nvPr/>
        </p:nvSpPr>
        <p:spPr bwMode="auto">
          <a:xfrm>
            <a:off x="1766987" y="1651133"/>
            <a:ext cx="4256087" cy="4279716"/>
          </a:xfrm>
          <a:prstGeom prst="rect">
            <a:avLst/>
          </a:prstGeom>
          <a:solidFill>
            <a:schemeClr val="bg1">
              <a:lumMod val="95000"/>
            </a:schemeClr>
          </a:solidFill>
          <a:ln w="25400">
            <a:noFill/>
            <a:miter lim="800000"/>
            <a:headEnd/>
            <a:tailEnd/>
          </a:ln>
          <a:effectLst/>
        </p:spPr>
        <p:txBody>
          <a:bodyPr wrap="none" anchor="ctr"/>
          <a:lstStyle/>
          <a:p>
            <a:endParaRPr lang="en-US" dirty="0">
              <a:solidFill>
                <a:srgbClr val="002060"/>
              </a:solidFill>
            </a:endParaRPr>
          </a:p>
        </p:txBody>
      </p:sp>
      <p:sp>
        <p:nvSpPr>
          <p:cNvPr id="7" name="Rectangle 10"/>
          <p:cNvSpPr>
            <a:spLocks noChangeArrowheads="1"/>
          </p:cNvSpPr>
          <p:nvPr/>
        </p:nvSpPr>
        <p:spPr bwMode="auto">
          <a:xfrm>
            <a:off x="8667272" y="1628052"/>
            <a:ext cx="1645920" cy="2151399"/>
          </a:xfrm>
          <a:prstGeom prst="rect">
            <a:avLst/>
          </a:prstGeom>
          <a:noFill/>
          <a:ln w="63500">
            <a:solidFill>
              <a:schemeClr val="accent1"/>
            </a:solidFill>
          </a:ln>
          <a:effectLst>
            <a:outerShdw blurRad="50800" dist="38100" dir="2700000" algn="tl" rotWithShape="0">
              <a:prstClr val="black">
                <a:alpha val="40000"/>
              </a:prstClr>
            </a:outerShdw>
          </a:effectLst>
          <a:scene3d>
            <a:camera prst="orthographicFront"/>
            <a:lightRig rig="fla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dirty="0">
              <a:effectLst>
                <a:outerShdw blurRad="50800" dist="38100" dir="2700000" algn="tl" rotWithShape="0">
                  <a:schemeClr val="bg1">
                    <a:alpha val="95000"/>
                  </a:schemeClr>
                </a:outerShdw>
              </a:effectLst>
            </a:endParaRPr>
          </a:p>
        </p:txBody>
      </p:sp>
      <p:sp>
        <p:nvSpPr>
          <p:cNvPr id="8" name="Rectangle 2"/>
          <p:cNvSpPr>
            <a:spLocks noChangeArrowheads="1"/>
          </p:cNvSpPr>
          <p:nvPr/>
        </p:nvSpPr>
        <p:spPr bwMode="auto">
          <a:xfrm>
            <a:off x="1766987" y="1628053"/>
            <a:ext cx="4256087" cy="4302799"/>
          </a:xfrm>
          <a:prstGeom prst="rect">
            <a:avLst/>
          </a:prstGeom>
          <a:noFill/>
          <a:ln w="63500">
            <a:solidFill>
              <a:schemeClr val="accent1"/>
            </a:solidFill>
          </a:ln>
          <a:effectLst>
            <a:outerShdw blurRad="50800" dist="38100" dir="2700000" algn="tl" rotWithShape="0">
              <a:prstClr val="black">
                <a:alpha val="40000"/>
              </a:prstClr>
            </a:outerShdw>
          </a:effectLst>
          <a:scene3d>
            <a:camera prst="orthographicFront"/>
            <a:lightRig rig="fla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dirty="0">
              <a:effectLst>
                <a:outerShdw blurRad="50800" dist="38100" dir="2700000" algn="tl" rotWithShape="0">
                  <a:schemeClr val="bg1">
                    <a:alpha val="95000"/>
                  </a:schemeClr>
                </a:outerShdw>
              </a:effectLst>
            </a:endParaRPr>
          </a:p>
        </p:txBody>
      </p:sp>
      <p:sp>
        <p:nvSpPr>
          <p:cNvPr id="9" name="Text Box 4"/>
          <p:cNvSpPr txBox="1">
            <a:spLocks noChangeArrowheads="1"/>
          </p:cNvSpPr>
          <p:nvPr/>
        </p:nvSpPr>
        <p:spPr bwMode="auto">
          <a:xfrm>
            <a:off x="2449037" y="1239820"/>
            <a:ext cx="2817813" cy="400110"/>
          </a:xfrm>
          <a:prstGeom prst="rect">
            <a:avLst/>
          </a:prstGeom>
          <a:noFill/>
          <a:ln w="9525">
            <a:noFill/>
            <a:miter lim="800000"/>
            <a:headEnd/>
            <a:tailEnd/>
          </a:ln>
          <a:effectLst/>
        </p:spPr>
        <p:txBody>
          <a:bodyPr>
            <a:spAutoFit/>
          </a:bodyPr>
          <a:lstStyle/>
          <a:p>
            <a:pPr algn="ctr" eaLnBrk="0" hangingPunct="0"/>
            <a:r>
              <a:rPr lang="en-US" altLang="en-US" sz="2000" b="1" dirty="0">
                <a:solidFill>
                  <a:srgbClr val="002060"/>
                </a:solidFill>
              </a:rPr>
              <a:t>Host System</a:t>
            </a:r>
          </a:p>
        </p:txBody>
      </p:sp>
      <p:sp>
        <p:nvSpPr>
          <p:cNvPr id="10" name="Text Box 5"/>
          <p:cNvSpPr txBox="1">
            <a:spLocks noChangeArrowheads="1"/>
          </p:cNvSpPr>
          <p:nvPr/>
        </p:nvSpPr>
        <p:spPr bwMode="auto">
          <a:xfrm>
            <a:off x="8580861" y="1239823"/>
            <a:ext cx="1825625" cy="353943"/>
          </a:xfrm>
          <a:prstGeom prst="rect">
            <a:avLst/>
          </a:prstGeom>
          <a:noFill/>
          <a:ln w="9525">
            <a:noFill/>
            <a:miter lim="800000"/>
            <a:headEnd/>
            <a:tailEnd/>
          </a:ln>
          <a:effectLst/>
        </p:spPr>
        <p:txBody>
          <a:bodyPr>
            <a:spAutoFit/>
          </a:bodyPr>
          <a:lstStyle/>
          <a:p>
            <a:pPr algn="ctr" eaLnBrk="0" hangingPunct="0">
              <a:lnSpc>
                <a:spcPct val="85000"/>
              </a:lnSpc>
            </a:pPr>
            <a:r>
              <a:rPr lang="en-US" altLang="en-US" sz="2000" b="1" dirty="0">
                <a:solidFill>
                  <a:srgbClr val="002060"/>
                </a:solidFill>
              </a:rPr>
              <a:t>Target</a:t>
            </a:r>
          </a:p>
        </p:txBody>
      </p:sp>
      <p:sp>
        <p:nvSpPr>
          <p:cNvPr id="11" name="Text Box 6"/>
          <p:cNvSpPr txBox="1">
            <a:spLocks noChangeArrowheads="1"/>
          </p:cNvSpPr>
          <p:nvPr/>
        </p:nvSpPr>
        <p:spPr bwMode="auto">
          <a:xfrm>
            <a:off x="2296060" y="1709657"/>
            <a:ext cx="1527982" cy="338554"/>
          </a:xfrm>
          <a:prstGeom prst="rect">
            <a:avLst/>
          </a:prstGeom>
          <a:noFill/>
          <a:ln w="9525">
            <a:noFill/>
            <a:miter lim="800000"/>
            <a:headEnd/>
            <a:tailEnd/>
          </a:ln>
          <a:effectLst/>
        </p:spPr>
        <p:txBody>
          <a:bodyPr wrap="none">
            <a:spAutoFit/>
          </a:bodyPr>
          <a:lstStyle/>
          <a:p>
            <a:pPr eaLnBrk="0" hangingPunct="0"/>
            <a:r>
              <a:rPr lang="en-US" sz="1600" b="1" dirty="0">
                <a:solidFill>
                  <a:srgbClr val="002060"/>
                </a:solidFill>
              </a:rPr>
              <a:t>VectorCAST</a:t>
            </a:r>
          </a:p>
        </p:txBody>
      </p:sp>
      <p:sp>
        <p:nvSpPr>
          <p:cNvPr id="12" name="Text Box 8"/>
          <p:cNvSpPr txBox="1">
            <a:spLocks noChangeArrowheads="1"/>
          </p:cNvSpPr>
          <p:nvPr/>
        </p:nvSpPr>
        <p:spPr bwMode="auto">
          <a:xfrm>
            <a:off x="6215330" y="1239823"/>
            <a:ext cx="2239962" cy="615553"/>
          </a:xfrm>
          <a:prstGeom prst="rect">
            <a:avLst/>
          </a:prstGeom>
          <a:noFill/>
          <a:ln w="9525">
            <a:noFill/>
            <a:miter lim="800000"/>
            <a:headEnd/>
            <a:tailEnd/>
          </a:ln>
          <a:effectLst/>
        </p:spPr>
        <p:txBody>
          <a:bodyPr>
            <a:spAutoFit/>
          </a:bodyPr>
          <a:lstStyle/>
          <a:p>
            <a:pPr algn="ctr" eaLnBrk="0" hangingPunct="0">
              <a:lnSpc>
                <a:spcPct val="85000"/>
              </a:lnSpc>
            </a:pPr>
            <a:r>
              <a:rPr lang="en-US" altLang="en-US" sz="2000" b="1" dirty="0">
                <a:solidFill>
                  <a:srgbClr val="002060"/>
                </a:solidFill>
              </a:rPr>
              <a:t>Target Connection</a:t>
            </a:r>
          </a:p>
        </p:txBody>
      </p:sp>
      <p:sp>
        <p:nvSpPr>
          <p:cNvPr id="50" name="Text Box 5"/>
          <p:cNvSpPr txBox="1">
            <a:spLocks noChangeArrowheads="1"/>
          </p:cNvSpPr>
          <p:nvPr/>
        </p:nvSpPr>
        <p:spPr bwMode="auto">
          <a:xfrm>
            <a:off x="8589486" y="3947871"/>
            <a:ext cx="1825625" cy="353943"/>
          </a:xfrm>
          <a:prstGeom prst="rect">
            <a:avLst/>
          </a:prstGeom>
          <a:noFill/>
          <a:ln w="9525">
            <a:noFill/>
            <a:miter lim="800000"/>
            <a:headEnd/>
            <a:tailEnd/>
          </a:ln>
          <a:effectLst/>
        </p:spPr>
        <p:txBody>
          <a:bodyPr>
            <a:spAutoFit/>
          </a:bodyPr>
          <a:lstStyle/>
          <a:p>
            <a:pPr algn="ctr" eaLnBrk="0" hangingPunct="0">
              <a:lnSpc>
                <a:spcPct val="85000"/>
              </a:lnSpc>
            </a:pPr>
            <a:r>
              <a:rPr lang="en-US" altLang="en-US" sz="2000" b="1" dirty="0">
                <a:solidFill>
                  <a:srgbClr val="002060"/>
                </a:solidFill>
              </a:rPr>
              <a:t>Simulators</a:t>
            </a:r>
          </a:p>
        </p:txBody>
      </p:sp>
      <p:sp>
        <p:nvSpPr>
          <p:cNvPr id="38" name="Rectangle 10"/>
          <p:cNvSpPr>
            <a:spLocks noChangeArrowheads="1"/>
          </p:cNvSpPr>
          <p:nvPr/>
        </p:nvSpPr>
        <p:spPr bwMode="auto">
          <a:xfrm>
            <a:off x="8691402" y="4274595"/>
            <a:ext cx="1645920" cy="1276709"/>
          </a:xfrm>
          <a:prstGeom prst="rect">
            <a:avLst/>
          </a:prstGeom>
          <a:noFill/>
          <a:ln w="63500">
            <a:solidFill>
              <a:schemeClr val="accent1"/>
            </a:solidFill>
          </a:ln>
          <a:effectLst>
            <a:outerShdw blurRad="50800" dist="38100" dir="2700000" algn="tl" rotWithShape="0">
              <a:prstClr val="black">
                <a:alpha val="40000"/>
              </a:prstClr>
            </a:outerShdw>
          </a:effectLst>
          <a:scene3d>
            <a:camera prst="orthographicFront"/>
            <a:lightRig rig="fla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dirty="0">
              <a:effectLst>
                <a:outerShdw blurRad="50800" dist="38100" dir="2700000" algn="tl" rotWithShape="0">
                  <a:schemeClr val="bg1">
                    <a:alpha val="95000"/>
                  </a:schemeClr>
                </a:outerShdw>
              </a:effectLst>
            </a:endParaRPr>
          </a:p>
        </p:txBody>
      </p:sp>
      <p:sp>
        <p:nvSpPr>
          <p:cNvPr id="21" name="Right Arrow 20"/>
          <p:cNvSpPr/>
          <p:nvPr/>
        </p:nvSpPr>
        <p:spPr>
          <a:xfrm>
            <a:off x="3692047" y="1996316"/>
            <a:ext cx="643870" cy="365760"/>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ight Arrow 48"/>
          <p:cNvSpPr/>
          <p:nvPr/>
        </p:nvSpPr>
        <p:spPr>
          <a:xfrm>
            <a:off x="3692047" y="5014846"/>
            <a:ext cx="643870" cy="365760"/>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
          <p:cNvPicPr>
            <a:picLocks noChangeAspect="1" noChangeArrowheads="1"/>
          </p:cNvPicPr>
          <p:nvPr/>
        </p:nvPicPr>
        <p:blipFill>
          <a:blip r:embed="rId3" cstate="print"/>
          <a:srcRect/>
          <a:stretch>
            <a:fillRect/>
          </a:stretch>
        </p:blipFill>
        <p:spPr bwMode="auto">
          <a:xfrm>
            <a:off x="1956756" y="2014460"/>
            <a:ext cx="1981200" cy="3200399"/>
          </a:xfrm>
          <a:prstGeom prst="rect">
            <a:avLst/>
          </a:prstGeom>
          <a:ln>
            <a:noFill/>
          </a:ln>
          <a:effectLst>
            <a:outerShdw blurRad="292100" dist="139700" dir="2700000" algn="tl" rotWithShape="0">
              <a:srgbClr val="333333">
                <a:alpha val="65000"/>
              </a:srgbClr>
            </a:outerShdw>
          </a:effectLst>
        </p:spPr>
      </p:pic>
      <p:pic>
        <p:nvPicPr>
          <p:cNvPr id="22" name="Picture 3"/>
          <p:cNvPicPr>
            <a:picLocks noChangeAspect="1" noChangeArrowheads="1"/>
          </p:cNvPicPr>
          <p:nvPr/>
        </p:nvPicPr>
        <p:blipFill>
          <a:blip r:embed="rId4" cstate="print"/>
          <a:srcRect/>
          <a:stretch>
            <a:fillRect/>
          </a:stretch>
        </p:blipFill>
        <p:spPr bwMode="auto">
          <a:xfrm>
            <a:off x="2369332" y="3657065"/>
            <a:ext cx="1644650" cy="2001837"/>
          </a:xfrm>
          <a:prstGeom prst="rect">
            <a:avLst/>
          </a:prstGeom>
          <a:ln>
            <a:noFill/>
          </a:ln>
          <a:effectLst>
            <a:outerShdw blurRad="292100" dist="139700" dir="2700000" algn="tl" rotWithShape="0">
              <a:srgbClr val="333333">
                <a:alpha val="65000"/>
              </a:srgbClr>
            </a:outerShdw>
          </a:effectLst>
        </p:spPr>
      </p:pic>
      <p:sp>
        <p:nvSpPr>
          <p:cNvPr id="36" name="Rectangle 32"/>
          <p:cNvSpPr>
            <a:spLocks noChangeArrowheads="1"/>
          </p:cNvSpPr>
          <p:nvPr/>
        </p:nvSpPr>
        <p:spPr bwMode="auto">
          <a:xfrm>
            <a:off x="4344543" y="4969126"/>
            <a:ext cx="1371600" cy="582178"/>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eaLnBrk="0" hangingPunct="0"/>
            <a:r>
              <a:rPr lang="en-US" sz="1400" b="1" dirty="0">
                <a:solidFill>
                  <a:srgbClr val="002060"/>
                </a:solidFill>
              </a:rPr>
              <a:t>Python</a:t>
            </a:r>
          </a:p>
          <a:p>
            <a:pPr algn="ctr" eaLnBrk="0" hangingPunct="0"/>
            <a:r>
              <a:rPr lang="en-US" sz="1400" b="1" dirty="0">
                <a:solidFill>
                  <a:srgbClr val="002060"/>
                </a:solidFill>
              </a:rPr>
              <a:t>Scripting</a:t>
            </a:r>
          </a:p>
        </p:txBody>
      </p:sp>
      <p:sp>
        <p:nvSpPr>
          <p:cNvPr id="52" name="Right Arrow 51"/>
          <p:cNvSpPr/>
          <p:nvPr/>
        </p:nvSpPr>
        <p:spPr>
          <a:xfrm>
            <a:off x="4577753" y="4454035"/>
            <a:ext cx="4061039" cy="365760"/>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73"/>
          <p:cNvSpPr>
            <a:spLocks noChangeArrowheads="1"/>
          </p:cNvSpPr>
          <p:nvPr/>
        </p:nvSpPr>
        <p:spPr bwMode="auto">
          <a:xfrm>
            <a:off x="8728647" y="4301815"/>
            <a:ext cx="1584545" cy="1249490"/>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n-US" sz="1400" b="1" dirty="0">
                <a:solidFill>
                  <a:srgbClr val="002060"/>
                </a:solidFill>
              </a:rPr>
              <a:t>TI</a:t>
            </a:r>
          </a:p>
          <a:p>
            <a:pPr algn="ctr" eaLnBrk="0" hangingPunct="0"/>
            <a:r>
              <a:rPr lang="en-US" sz="1400" b="1" dirty="0">
                <a:solidFill>
                  <a:srgbClr val="002060"/>
                </a:solidFill>
              </a:rPr>
              <a:t>Instruction Set</a:t>
            </a:r>
          </a:p>
          <a:p>
            <a:pPr algn="ctr" eaLnBrk="0" hangingPunct="0"/>
            <a:r>
              <a:rPr lang="en-US" sz="1400" b="1" dirty="0">
                <a:solidFill>
                  <a:srgbClr val="002060"/>
                </a:solidFill>
              </a:rPr>
              <a:t>Simulators</a:t>
            </a:r>
          </a:p>
        </p:txBody>
      </p:sp>
      <p:sp>
        <p:nvSpPr>
          <p:cNvPr id="60" name="Right Arrow 59"/>
          <p:cNvSpPr/>
          <p:nvPr/>
        </p:nvSpPr>
        <p:spPr>
          <a:xfrm>
            <a:off x="7188186" y="2300159"/>
            <a:ext cx="1435496" cy="365760"/>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2"/>
          <p:cNvSpPr>
            <a:spLocks noChangeArrowheads="1"/>
          </p:cNvSpPr>
          <p:nvPr/>
        </p:nvSpPr>
        <p:spPr bwMode="auto">
          <a:xfrm>
            <a:off x="4357714" y="1801364"/>
            <a:ext cx="1371600" cy="606432"/>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eaLnBrk="0" hangingPunct="0"/>
            <a:r>
              <a:rPr lang="en-US" sz="1400" b="1" dirty="0">
                <a:solidFill>
                  <a:srgbClr val="002060"/>
                </a:solidFill>
              </a:rPr>
              <a:t>GEL</a:t>
            </a:r>
          </a:p>
          <a:p>
            <a:pPr algn="ctr" eaLnBrk="0" hangingPunct="0"/>
            <a:r>
              <a:rPr lang="en-US" sz="1400" b="1" dirty="0">
                <a:solidFill>
                  <a:srgbClr val="002060"/>
                </a:solidFill>
              </a:rPr>
              <a:t>Scripting</a:t>
            </a:r>
          </a:p>
        </p:txBody>
      </p:sp>
      <p:sp>
        <p:nvSpPr>
          <p:cNvPr id="56" name="Rectangle 73"/>
          <p:cNvSpPr>
            <a:spLocks noChangeArrowheads="1"/>
          </p:cNvSpPr>
          <p:nvPr/>
        </p:nvSpPr>
        <p:spPr bwMode="auto">
          <a:xfrm>
            <a:off x="8804432" y="2544979"/>
            <a:ext cx="1371600" cy="1069679"/>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n-US" sz="1400" b="1" dirty="0">
                <a:solidFill>
                  <a:srgbClr val="002060"/>
                </a:solidFill>
              </a:rPr>
              <a:t>Application</a:t>
            </a:r>
          </a:p>
        </p:txBody>
      </p:sp>
      <p:sp>
        <p:nvSpPr>
          <p:cNvPr id="57" name="Rectangle 73"/>
          <p:cNvSpPr>
            <a:spLocks noChangeArrowheads="1"/>
          </p:cNvSpPr>
          <p:nvPr/>
        </p:nvSpPr>
        <p:spPr bwMode="auto">
          <a:xfrm>
            <a:off x="8804432" y="1931502"/>
            <a:ext cx="1371600" cy="457200"/>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n-US" sz="1400" b="1" dirty="0">
                <a:solidFill>
                  <a:srgbClr val="002060"/>
                </a:solidFill>
              </a:rPr>
              <a:t>DSP/BIOS</a:t>
            </a:r>
          </a:p>
        </p:txBody>
      </p:sp>
      <p:sp>
        <p:nvSpPr>
          <p:cNvPr id="51" name="Bent-Up Arrow 50"/>
          <p:cNvSpPr/>
          <p:nvPr/>
        </p:nvSpPr>
        <p:spPr>
          <a:xfrm rot="10800000" flipH="1" flipV="1">
            <a:off x="5500780" y="2721000"/>
            <a:ext cx="2025699" cy="1104788"/>
          </a:xfrm>
          <a:prstGeom prst="bentUpArrow">
            <a:avLst>
              <a:gd name="adj1" fmla="val 16368"/>
              <a:gd name="adj2" fmla="val 19100"/>
              <a:gd name="adj3" fmla="val 18261"/>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1"/>
          <p:cNvSpPr/>
          <p:nvPr/>
        </p:nvSpPr>
        <p:spPr>
          <a:xfrm>
            <a:off x="6572748" y="2246548"/>
            <a:ext cx="1371600" cy="457200"/>
          </a:xfrm>
          <a:prstGeom prst="roundRect">
            <a:avLst>
              <a:gd name="adj" fmla="val 5914"/>
            </a:avLst>
          </a:prstGeom>
          <a:solidFill>
            <a:srgbClr val="008000"/>
          </a:solidFill>
          <a:ln>
            <a:noFill/>
          </a:ln>
          <a:effectLst>
            <a:outerShdw blurRad="50800" dist="38100" dir="2700000" algn="tl" rotWithShape="0">
              <a:prstClr val="black">
                <a:alpha val="40000"/>
              </a:prstClr>
            </a:outerShdw>
          </a:effectLst>
          <a:scene3d>
            <a:camera prst="orthographicFront"/>
            <a:lightRig rig="flat" dir="t">
              <a:rot lat="0" lon="0" rev="0"/>
            </a:lightRig>
          </a:scene3d>
          <a:sp3d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sp>
        <p:nvSpPr>
          <p:cNvPr id="34" name="Rounded Rectangle 33"/>
          <p:cNvSpPr/>
          <p:nvPr/>
        </p:nvSpPr>
        <p:spPr>
          <a:xfrm>
            <a:off x="6572748" y="2292525"/>
            <a:ext cx="1371600" cy="398287"/>
          </a:xfrm>
          <a:prstGeom prst="roundRect">
            <a:avLst>
              <a:gd name="adj" fmla="val 5914"/>
            </a:avLst>
          </a:prstGeom>
          <a:noFill/>
          <a:ln>
            <a:noFill/>
          </a:ln>
          <a:effectLst>
            <a:outerShdw blurRad="50800" dist="38100" dir="2700000" algn="tl" rotWithShape="0">
              <a:prstClr val="black">
                <a:alpha val="40000"/>
              </a:prstClr>
            </a:outerShdw>
          </a:effectLst>
          <a:scene3d>
            <a:camera prst="orthographicFront"/>
            <a:lightRig rig="flat" dir="t">
              <a:rot lat="0" lon="0" rev="0"/>
            </a:lightRig>
          </a:scene3d>
          <a:sp3d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Emulator</a:t>
            </a:r>
          </a:p>
        </p:txBody>
      </p:sp>
      <p:sp>
        <p:nvSpPr>
          <p:cNvPr id="24" name="Rectangle 32"/>
          <p:cNvSpPr>
            <a:spLocks noChangeArrowheads="1"/>
          </p:cNvSpPr>
          <p:nvPr/>
        </p:nvSpPr>
        <p:spPr bwMode="auto">
          <a:xfrm>
            <a:off x="4357714" y="2510473"/>
            <a:ext cx="1371600" cy="2355042"/>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eaLnBrk="0" hangingPunct="0"/>
            <a:r>
              <a:rPr lang="en-US" sz="1600" b="1" dirty="0">
                <a:solidFill>
                  <a:srgbClr val="002060"/>
                </a:solidFill>
              </a:rPr>
              <a:t>CCStudio</a:t>
            </a:r>
          </a:p>
        </p:txBody>
      </p:sp>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8328" y="3465290"/>
            <a:ext cx="897692" cy="634150"/>
          </a:xfrm>
          <a:prstGeom prst="rect">
            <a:avLst/>
          </a:prstGeom>
        </p:spPr>
      </p:pic>
      <p:sp>
        <p:nvSpPr>
          <p:cNvPr id="65" name="Text Box 15"/>
          <p:cNvSpPr txBox="1">
            <a:spLocks noChangeArrowheads="1"/>
          </p:cNvSpPr>
          <p:nvPr/>
        </p:nvSpPr>
        <p:spPr bwMode="auto">
          <a:xfrm>
            <a:off x="5729314" y="3602429"/>
            <a:ext cx="1561646" cy="269304"/>
          </a:xfrm>
          <a:prstGeom prst="rect">
            <a:avLst/>
          </a:prstGeom>
          <a:noFill/>
          <a:ln w="9525">
            <a:noFill/>
            <a:miter lim="800000"/>
            <a:headEnd/>
            <a:tailEnd/>
          </a:ln>
          <a:effectLst/>
        </p:spPr>
        <p:txBody>
          <a:bodyPr wrap="none">
            <a:spAutoFit/>
          </a:bodyPr>
          <a:lstStyle/>
          <a:p>
            <a:pPr eaLnBrk="0" hangingPunct="0"/>
            <a:r>
              <a:rPr lang="en-US" sz="1150" b="1" dirty="0">
                <a:solidFill>
                  <a:srgbClr val="002060"/>
                </a:solidFill>
              </a:rPr>
              <a:t>Ethernet or USB </a:t>
            </a:r>
          </a:p>
        </p:txBody>
      </p:sp>
      <p:sp>
        <p:nvSpPr>
          <p:cNvPr id="39" name="Text Box 15"/>
          <p:cNvSpPr txBox="1">
            <a:spLocks noChangeArrowheads="1"/>
          </p:cNvSpPr>
          <p:nvPr/>
        </p:nvSpPr>
        <p:spPr bwMode="auto">
          <a:xfrm>
            <a:off x="7978366" y="2349122"/>
            <a:ext cx="601447" cy="269304"/>
          </a:xfrm>
          <a:prstGeom prst="rect">
            <a:avLst/>
          </a:prstGeom>
          <a:noFill/>
          <a:ln w="9525">
            <a:noFill/>
            <a:miter lim="800000"/>
            <a:headEnd/>
            <a:tailEnd/>
          </a:ln>
          <a:effectLst/>
        </p:spPr>
        <p:txBody>
          <a:bodyPr wrap="none">
            <a:spAutoFit/>
          </a:bodyPr>
          <a:lstStyle/>
          <a:p>
            <a:pPr eaLnBrk="0" hangingPunct="0"/>
            <a:r>
              <a:rPr lang="en-US" sz="1150" b="1" dirty="0">
                <a:solidFill>
                  <a:srgbClr val="002060"/>
                </a:solidFill>
              </a:rPr>
              <a:t>JTAG</a:t>
            </a:r>
          </a:p>
        </p:txBody>
      </p:sp>
    </p:spTree>
    <p:extLst>
      <p:ext uri="{BB962C8B-B14F-4D97-AF65-F5344CB8AC3E}">
        <p14:creationId xmlns:p14="http://schemas.microsoft.com/office/powerpoint/2010/main" val="203322753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Line 30"/>
          <p:cNvSpPr>
            <a:spLocks noChangeShapeType="1"/>
          </p:cNvSpPr>
          <p:nvPr/>
        </p:nvSpPr>
        <p:spPr bwMode="auto">
          <a:xfrm>
            <a:off x="8455292" y="1495747"/>
            <a:ext cx="10100" cy="4302800"/>
          </a:xfrm>
          <a:prstGeom prst="line">
            <a:avLst/>
          </a:prstGeom>
          <a:noFill/>
          <a:ln w="38100">
            <a:solidFill>
              <a:srgbClr val="FF0000"/>
            </a:solidFill>
            <a:prstDash val="dash"/>
            <a:round/>
            <a:headEnd/>
            <a:tailEnd/>
          </a:ln>
          <a:effectLst>
            <a:outerShdw blurRad="50800" dist="38100" dir="2700000" algn="tl" rotWithShape="0">
              <a:prstClr val="black">
                <a:alpha val="40000"/>
              </a:prstClr>
            </a:outerShdw>
          </a:effectLst>
        </p:spPr>
        <p:txBody>
          <a:bodyPr/>
          <a:lstStyle/>
          <a:p>
            <a:endParaRPr lang="en-US" dirty="0">
              <a:solidFill>
                <a:srgbClr val="002060"/>
              </a:solidFill>
            </a:endParaRPr>
          </a:p>
        </p:txBody>
      </p:sp>
      <p:sp>
        <p:nvSpPr>
          <p:cNvPr id="43" name="Line 13"/>
          <p:cNvSpPr>
            <a:spLocks noChangeShapeType="1"/>
          </p:cNvSpPr>
          <p:nvPr/>
        </p:nvSpPr>
        <p:spPr bwMode="auto">
          <a:xfrm>
            <a:off x="6195594" y="1518831"/>
            <a:ext cx="15875" cy="4279716"/>
          </a:xfrm>
          <a:prstGeom prst="line">
            <a:avLst/>
          </a:prstGeom>
          <a:noFill/>
          <a:ln w="38100">
            <a:solidFill>
              <a:srgbClr val="FF0000"/>
            </a:solidFill>
            <a:prstDash val="dash"/>
            <a:round/>
            <a:headEnd/>
            <a:tailEnd/>
          </a:ln>
          <a:effectLst>
            <a:outerShdw blurRad="50800" dist="38100" dir="2700000" algn="tl" rotWithShape="0">
              <a:prstClr val="black">
                <a:alpha val="40000"/>
              </a:prstClr>
            </a:outerShdw>
          </a:effectLst>
        </p:spPr>
        <p:txBody>
          <a:bodyPr/>
          <a:lstStyle/>
          <a:p>
            <a:endParaRPr lang="en-US" dirty="0">
              <a:solidFill>
                <a:srgbClr val="002060"/>
              </a:solidFill>
            </a:endParaRPr>
          </a:p>
        </p:txBody>
      </p:sp>
      <p:sp>
        <p:nvSpPr>
          <p:cNvPr id="54" name="Rectangle 10"/>
          <p:cNvSpPr>
            <a:spLocks noChangeArrowheads="1"/>
          </p:cNvSpPr>
          <p:nvPr/>
        </p:nvSpPr>
        <p:spPr bwMode="auto">
          <a:xfrm>
            <a:off x="8655211" y="1590632"/>
            <a:ext cx="1670049" cy="2177278"/>
          </a:xfrm>
          <a:prstGeom prst="rect">
            <a:avLst/>
          </a:prstGeom>
          <a:solidFill>
            <a:schemeClr val="bg1">
              <a:lumMod val="95000"/>
            </a:schemeClr>
          </a:solidFill>
          <a:ln w="25400">
            <a:noFill/>
            <a:miter lim="800000"/>
            <a:headEnd/>
            <a:tailEnd/>
          </a:ln>
          <a:effectLst/>
        </p:spPr>
        <p:txBody>
          <a:bodyPr wrap="none" anchor="ctr"/>
          <a:lstStyle/>
          <a:p>
            <a:endParaRPr lang="en-US" dirty="0">
              <a:solidFill>
                <a:srgbClr val="002060"/>
              </a:solidFill>
            </a:endParaRPr>
          </a:p>
        </p:txBody>
      </p:sp>
      <p:sp>
        <p:nvSpPr>
          <p:cNvPr id="14" name="Textplatzhalter 13">
            <a:extLst>
              <a:ext uri="{FF2B5EF4-FFF2-40B4-BE49-F238E27FC236}">
                <a16:creationId xmlns:a16="http://schemas.microsoft.com/office/drawing/2014/main" id="{7F162EB5-57A6-4938-A17E-6F3293FA3C88}"/>
              </a:ext>
            </a:extLst>
          </p:cNvPr>
          <p:cNvSpPr>
            <a:spLocks noGrp="1"/>
          </p:cNvSpPr>
          <p:nvPr>
            <p:ph type="body" sz="quarter" idx="12"/>
          </p:nvPr>
        </p:nvSpPr>
        <p:spPr/>
        <p:txBody>
          <a:bodyPr/>
          <a:lstStyle/>
          <a:p>
            <a:r>
              <a:rPr lang="en-US" dirty="0"/>
              <a:t>RSP Connection Example</a:t>
            </a:r>
            <a:r>
              <a:rPr lang="en-US"/>
              <a:t>:  Green Hills</a:t>
            </a:r>
            <a:endParaRPr lang="en-US" dirty="0"/>
          </a:p>
        </p:txBody>
      </p:sp>
      <p:sp>
        <p:nvSpPr>
          <p:cNvPr id="4" name="Title 3"/>
          <p:cNvSpPr>
            <a:spLocks noGrp="1"/>
          </p:cNvSpPr>
          <p:nvPr>
            <p:ph type="title"/>
          </p:nvPr>
        </p:nvSpPr>
        <p:spPr/>
        <p:txBody>
          <a:bodyPr/>
          <a:lstStyle/>
          <a:p>
            <a:r>
              <a:rPr lang="en-US"/>
              <a:t>Lecture:  Target Testing Concepts</a:t>
            </a:r>
            <a:endParaRPr lang="en-US" dirty="0"/>
          </a:p>
        </p:txBody>
      </p:sp>
      <p:sp>
        <p:nvSpPr>
          <p:cNvPr id="5" name="Rectangle 10"/>
          <p:cNvSpPr>
            <a:spLocks noChangeArrowheads="1"/>
          </p:cNvSpPr>
          <p:nvPr/>
        </p:nvSpPr>
        <p:spPr bwMode="auto">
          <a:xfrm>
            <a:off x="8679341" y="4263057"/>
            <a:ext cx="1670049" cy="1276709"/>
          </a:xfrm>
          <a:prstGeom prst="rect">
            <a:avLst/>
          </a:prstGeom>
          <a:solidFill>
            <a:schemeClr val="bg1">
              <a:lumMod val="95000"/>
            </a:schemeClr>
          </a:solidFill>
          <a:ln w="25400">
            <a:noFill/>
            <a:miter lim="800000"/>
            <a:headEnd/>
            <a:tailEnd/>
          </a:ln>
          <a:effectLst/>
        </p:spPr>
        <p:txBody>
          <a:bodyPr wrap="none" anchor="ctr"/>
          <a:lstStyle/>
          <a:p>
            <a:endParaRPr lang="en-US" dirty="0">
              <a:solidFill>
                <a:srgbClr val="002060"/>
              </a:solidFill>
            </a:endParaRPr>
          </a:p>
        </p:txBody>
      </p:sp>
      <p:sp>
        <p:nvSpPr>
          <p:cNvPr id="6" name="Rectangle 10"/>
          <p:cNvSpPr>
            <a:spLocks noChangeArrowheads="1"/>
          </p:cNvSpPr>
          <p:nvPr/>
        </p:nvSpPr>
        <p:spPr bwMode="auto">
          <a:xfrm>
            <a:off x="1766987" y="1639595"/>
            <a:ext cx="4256087" cy="4279716"/>
          </a:xfrm>
          <a:prstGeom prst="rect">
            <a:avLst/>
          </a:prstGeom>
          <a:solidFill>
            <a:schemeClr val="bg1">
              <a:lumMod val="95000"/>
            </a:schemeClr>
          </a:solidFill>
          <a:ln w="25400">
            <a:noFill/>
            <a:miter lim="800000"/>
            <a:headEnd/>
            <a:tailEnd/>
          </a:ln>
          <a:effectLst/>
        </p:spPr>
        <p:txBody>
          <a:bodyPr wrap="none" anchor="ctr"/>
          <a:lstStyle/>
          <a:p>
            <a:endParaRPr lang="en-US" dirty="0">
              <a:solidFill>
                <a:srgbClr val="002060"/>
              </a:solidFill>
            </a:endParaRPr>
          </a:p>
        </p:txBody>
      </p:sp>
      <p:sp>
        <p:nvSpPr>
          <p:cNvPr id="7" name="Rectangle 10"/>
          <p:cNvSpPr>
            <a:spLocks noChangeArrowheads="1"/>
          </p:cNvSpPr>
          <p:nvPr/>
        </p:nvSpPr>
        <p:spPr bwMode="auto">
          <a:xfrm>
            <a:off x="8667272" y="1616514"/>
            <a:ext cx="1645920" cy="2151399"/>
          </a:xfrm>
          <a:prstGeom prst="rect">
            <a:avLst/>
          </a:prstGeom>
          <a:noFill/>
          <a:ln w="63500">
            <a:solidFill>
              <a:schemeClr val="accent1"/>
            </a:solidFill>
          </a:ln>
          <a:effectLst>
            <a:outerShdw blurRad="50800" dist="38100" dir="2700000" algn="tl" rotWithShape="0">
              <a:prstClr val="black">
                <a:alpha val="40000"/>
              </a:prstClr>
            </a:outerShdw>
          </a:effectLst>
          <a:scene3d>
            <a:camera prst="orthographicFront"/>
            <a:lightRig rig="fla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dirty="0">
              <a:effectLst>
                <a:outerShdw blurRad="50800" dist="38100" dir="2700000" algn="tl" rotWithShape="0">
                  <a:schemeClr val="bg1">
                    <a:alpha val="95000"/>
                  </a:schemeClr>
                </a:outerShdw>
              </a:effectLst>
            </a:endParaRPr>
          </a:p>
        </p:txBody>
      </p:sp>
      <p:sp>
        <p:nvSpPr>
          <p:cNvPr id="8" name="Rectangle 2"/>
          <p:cNvSpPr>
            <a:spLocks noChangeArrowheads="1"/>
          </p:cNvSpPr>
          <p:nvPr/>
        </p:nvSpPr>
        <p:spPr bwMode="auto">
          <a:xfrm>
            <a:off x="1766987" y="1616515"/>
            <a:ext cx="4256087" cy="4302799"/>
          </a:xfrm>
          <a:prstGeom prst="rect">
            <a:avLst/>
          </a:prstGeom>
          <a:noFill/>
          <a:ln w="63500">
            <a:solidFill>
              <a:schemeClr val="accent1"/>
            </a:solidFill>
          </a:ln>
          <a:effectLst>
            <a:outerShdw blurRad="50800" dist="38100" dir="2700000" algn="tl" rotWithShape="0">
              <a:prstClr val="black">
                <a:alpha val="40000"/>
              </a:prstClr>
            </a:outerShdw>
          </a:effectLst>
          <a:scene3d>
            <a:camera prst="orthographicFront"/>
            <a:lightRig rig="fla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dirty="0">
              <a:effectLst>
                <a:outerShdw blurRad="50800" dist="38100" dir="2700000" algn="tl" rotWithShape="0">
                  <a:schemeClr val="bg1">
                    <a:alpha val="95000"/>
                  </a:schemeClr>
                </a:outerShdw>
              </a:effectLst>
            </a:endParaRPr>
          </a:p>
        </p:txBody>
      </p:sp>
      <p:sp>
        <p:nvSpPr>
          <p:cNvPr id="9" name="Text Box 4"/>
          <p:cNvSpPr txBox="1">
            <a:spLocks noChangeArrowheads="1"/>
          </p:cNvSpPr>
          <p:nvPr/>
        </p:nvSpPr>
        <p:spPr bwMode="auto">
          <a:xfrm>
            <a:off x="2449037" y="1228282"/>
            <a:ext cx="2817813" cy="400110"/>
          </a:xfrm>
          <a:prstGeom prst="rect">
            <a:avLst/>
          </a:prstGeom>
          <a:noFill/>
          <a:ln w="9525">
            <a:noFill/>
            <a:miter lim="800000"/>
            <a:headEnd/>
            <a:tailEnd/>
          </a:ln>
          <a:effectLst/>
        </p:spPr>
        <p:txBody>
          <a:bodyPr>
            <a:spAutoFit/>
          </a:bodyPr>
          <a:lstStyle/>
          <a:p>
            <a:pPr algn="ctr" eaLnBrk="0" hangingPunct="0"/>
            <a:r>
              <a:rPr lang="en-US" altLang="en-US" sz="2000" b="1" dirty="0">
                <a:solidFill>
                  <a:srgbClr val="002060"/>
                </a:solidFill>
              </a:rPr>
              <a:t>Host System</a:t>
            </a:r>
          </a:p>
        </p:txBody>
      </p:sp>
      <p:sp>
        <p:nvSpPr>
          <p:cNvPr id="10" name="Text Box 5"/>
          <p:cNvSpPr txBox="1">
            <a:spLocks noChangeArrowheads="1"/>
          </p:cNvSpPr>
          <p:nvPr/>
        </p:nvSpPr>
        <p:spPr bwMode="auto">
          <a:xfrm>
            <a:off x="8580861" y="1228285"/>
            <a:ext cx="1825625" cy="353943"/>
          </a:xfrm>
          <a:prstGeom prst="rect">
            <a:avLst/>
          </a:prstGeom>
          <a:noFill/>
          <a:ln w="9525">
            <a:noFill/>
            <a:miter lim="800000"/>
            <a:headEnd/>
            <a:tailEnd/>
          </a:ln>
          <a:effectLst/>
        </p:spPr>
        <p:txBody>
          <a:bodyPr>
            <a:spAutoFit/>
          </a:bodyPr>
          <a:lstStyle/>
          <a:p>
            <a:pPr algn="ctr" eaLnBrk="0" hangingPunct="0">
              <a:lnSpc>
                <a:spcPct val="85000"/>
              </a:lnSpc>
            </a:pPr>
            <a:r>
              <a:rPr lang="en-US" altLang="en-US" sz="2000" b="1" dirty="0">
                <a:solidFill>
                  <a:srgbClr val="002060"/>
                </a:solidFill>
              </a:rPr>
              <a:t>Target</a:t>
            </a:r>
          </a:p>
        </p:txBody>
      </p:sp>
      <p:sp>
        <p:nvSpPr>
          <p:cNvPr id="11" name="Text Box 6"/>
          <p:cNvSpPr txBox="1">
            <a:spLocks noChangeArrowheads="1"/>
          </p:cNvSpPr>
          <p:nvPr/>
        </p:nvSpPr>
        <p:spPr bwMode="auto">
          <a:xfrm>
            <a:off x="2296060" y="1698119"/>
            <a:ext cx="1527982" cy="338554"/>
          </a:xfrm>
          <a:prstGeom prst="rect">
            <a:avLst/>
          </a:prstGeom>
          <a:noFill/>
          <a:ln w="9525">
            <a:noFill/>
            <a:miter lim="800000"/>
            <a:headEnd/>
            <a:tailEnd/>
          </a:ln>
          <a:effectLst/>
        </p:spPr>
        <p:txBody>
          <a:bodyPr wrap="none">
            <a:spAutoFit/>
          </a:bodyPr>
          <a:lstStyle/>
          <a:p>
            <a:pPr eaLnBrk="0" hangingPunct="0"/>
            <a:r>
              <a:rPr lang="en-US" sz="1600" b="1" dirty="0">
                <a:solidFill>
                  <a:srgbClr val="002060"/>
                </a:solidFill>
              </a:rPr>
              <a:t>VectorCAST</a:t>
            </a:r>
          </a:p>
        </p:txBody>
      </p:sp>
      <p:sp>
        <p:nvSpPr>
          <p:cNvPr id="12" name="Text Box 8"/>
          <p:cNvSpPr txBox="1">
            <a:spLocks noChangeArrowheads="1"/>
          </p:cNvSpPr>
          <p:nvPr/>
        </p:nvSpPr>
        <p:spPr bwMode="auto">
          <a:xfrm>
            <a:off x="6215330" y="1228285"/>
            <a:ext cx="2239962" cy="615553"/>
          </a:xfrm>
          <a:prstGeom prst="rect">
            <a:avLst/>
          </a:prstGeom>
          <a:noFill/>
          <a:ln w="9525">
            <a:noFill/>
            <a:miter lim="800000"/>
            <a:headEnd/>
            <a:tailEnd/>
          </a:ln>
          <a:effectLst/>
        </p:spPr>
        <p:txBody>
          <a:bodyPr>
            <a:spAutoFit/>
          </a:bodyPr>
          <a:lstStyle/>
          <a:p>
            <a:pPr algn="ctr" eaLnBrk="0" hangingPunct="0">
              <a:lnSpc>
                <a:spcPct val="85000"/>
              </a:lnSpc>
            </a:pPr>
            <a:r>
              <a:rPr lang="en-US" altLang="en-US" sz="2000" b="1" dirty="0">
                <a:solidFill>
                  <a:srgbClr val="002060"/>
                </a:solidFill>
              </a:rPr>
              <a:t>Target Connection</a:t>
            </a:r>
          </a:p>
        </p:txBody>
      </p:sp>
      <p:sp>
        <p:nvSpPr>
          <p:cNvPr id="50" name="Text Box 5"/>
          <p:cNvSpPr txBox="1">
            <a:spLocks noChangeArrowheads="1"/>
          </p:cNvSpPr>
          <p:nvPr/>
        </p:nvSpPr>
        <p:spPr bwMode="auto">
          <a:xfrm>
            <a:off x="8589486" y="3936333"/>
            <a:ext cx="1825625" cy="353943"/>
          </a:xfrm>
          <a:prstGeom prst="rect">
            <a:avLst/>
          </a:prstGeom>
          <a:noFill/>
          <a:ln w="9525">
            <a:noFill/>
            <a:miter lim="800000"/>
            <a:headEnd/>
            <a:tailEnd/>
          </a:ln>
          <a:effectLst/>
        </p:spPr>
        <p:txBody>
          <a:bodyPr>
            <a:spAutoFit/>
          </a:bodyPr>
          <a:lstStyle/>
          <a:p>
            <a:pPr algn="ctr" eaLnBrk="0" hangingPunct="0">
              <a:lnSpc>
                <a:spcPct val="85000"/>
              </a:lnSpc>
            </a:pPr>
            <a:r>
              <a:rPr lang="en-US" altLang="en-US" sz="2000" b="1" dirty="0">
                <a:solidFill>
                  <a:srgbClr val="002060"/>
                </a:solidFill>
              </a:rPr>
              <a:t>Simulators</a:t>
            </a:r>
          </a:p>
        </p:txBody>
      </p:sp>
      <p:sp>
        <p:nvSpPr>
          <p:cNvPr id="38" name="Rectangle 10"/>
          <p:cNvSpPr>
            <a:spLocks noChangeArrowheads="1"/>
          </p:cNvSpPr>
          <p:nvPr/>
        </p:nvSpPr>
        <p:spPr bwMode="auto">
          <a:xfrm>
            <a:off x="8691402" y="4263057"/>
            <a:ext cx="1645920" cy="1276709"/>
          </a:xfrm>
          <a:prstGeom prst="rect">
            <a:avLst/>
          </a:prstGeom>
          <a:noFill/>
          <a:ln w="63500">
            <a:solidFill>
              <a:schemeClr val="accent1"/>
            </a:solidFill>
          </a:ln>
          <a:effectLst>
            <a:outerShdw blurRad="50800" dist="38100" dir="2700000" algn="tl" rotWithShape="0">
              <a:prstClr val="black">
                <a:alpha val="40000"/>
              </a:prstClr>
            </a:outerShdw>
          </a:effectLst>
          <a:scene3d>
            <a:camera prst="orthographicFront"/>
            <a:lightRig rig="fla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dirty="0">
              <a:effectLst>
                <a:outerShdw blurRad="50800" dist="38100" dir="2700000" algn="tl" rotWithShape="0">
                  <a:schemeClr val="bg1">
                    <a:alpha val="95000"/>
                  </a:schemeClr>
                </a:outerShdw>
              </a:effectLst>
            </a:endParaRPr>
          </a:p>
        </p:txBody>
      </p:sp>
      <p:sp>
        <p:nvSpPr>
          <p:cNvPr id="41" name="Rectangle 73"/>
          <p:cNvSpPr>
            <a:spLocks noChangeArrowheads="1"/>
          </p:cNvSpPr>
          <p:nvPr/>
        </p:nvSpPr>
        <p:spPr bwMode="auto">
          <a:xfrm>
            <a:off x="8819936" y="4957588"/>
            <a:ext cx="1371600" cy="457200"/>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n-US" sz="1200" b="1" dirty="0">
                <a:solidFill>
                  <a:srgbClr val="002060"/>
                </a:solidFill>
              </a:rPr>
              <a:t>INTEGRITY-SIM</a:t>
            </a:r>
          </a:p>
          <a:p>
            <a:pPr algn="ctr" eaLnBrk="0" hangingPunct="0"/>
            <a:r>
              <a:rPr lang="en-US" sz="1200" b="1" dirty="0">
                <a:solidFill>
                  <a:srgbClr val="002060"/>
                </a:solidFill>
              </a:rPr>
              <a:t>RTOS</a:t>
            </a:r>
          </a:p>
        </p:txBody>
      </p:sp>
      <p:sp>
        <p:nvSpPr>
          <p:cNvPr id="21" name="Right Arrow 20"/>
          <p:cNvSpPr/>
          <p:nvPr/>
        </p:nvSpPr>
        <p:spPr>
          <a:xfrm>
            <a:off x="3692047" y="1984778"/>
            <a:ext cx="643870" cy="365760"/>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ight Arrow 31"/>
          <p:cNvSpPr/>
          <p:nvPr/>
        </p:nvSpPr>
        <p:spPr>
          <a:xfrm>
            <a:off x="4399644" y="5003308"/>
            <a:ext cx="4420292" cy="365760"/>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ight Arrow 45"/>
          <p:cNvSpPr/>
          <p:nvPr/>
        </p:nvSpPr>
        <p:spPr>
          <a:xfrm>
            <a:off x="3692047" y="2544655"/>
            <a:ext cx="643870" cy="365760"/>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ight Arrow 46"/>
          <p:cNvSpPr/>
          <p:nvPr/>
        </p:nvSpPr>
        <p:spPr>
          <a:xfrm>
            <a:off x="3692047" y="3109702"/>
            <a:ext cx="643870" cy="365760"/>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ight Arrow 47"/>
          <p:cNvSpPr/>
          <p:nvPr/>
        </p:nvSpPr>
        <p:spPr>
          <a:xfrm>
            <a:off x="3692047" y="4451114"/>
            <a:ext cx="643870" cy="365760"/>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ight Arrow 48"/>
          <p:cNvSpPr/>
          <p:nvPr/>
        </p:nvSpPr>
        <p:spPr>
          <a:xfrm>
            <a:off x="3692047" y="5003308"/>
            <a:ext cx="643870" cy="365760"/>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
          <p:cNvPicPr>
            <a:picLocks noChangeAspect="1" noChangeArrowheads="1"/>
          </p:cNvPicPr>
          <p:nvPr/>
        </p:nvPicPr>
        <p:blipFill>
          <a:blip r:embed="rId3" cstate="print"/>
          <a:srcRect/>
          <a:stretch>
            <a:fillRect/>
          </a:stretch>
        </p:blipFill>
        <p:spPr bwMode="auto">
          <a:xfrm>
            <a:off x="1956756" y="2002922"/>
            <a:ext cx="1981200" cy="3200399"/>
          </a:xfrm>
          <a:prstGeom prst="rect">
            <a:avLst/>
          </a:prstGeom>
          <a:ln>
            <a:noFill/>
          </a:ln>
          <a:effectLst>
            <a:outerShdw blurRad="292100" dist="139700" dir="2700000" algn="tl" rotWithShape="0">
              <a:srgbClr val="333333">
                <a:alpha val="65000"/>
              </a:srgbClr>
            </a:outerShdw>
          </a:effectLst>
        </p:spPr>
      </p:pic>
      <p:pic>
        <p:nvPicPr>
          <p:cNvPr id="22" name="Picture 3"/>
          <p:cNvPicPr>
            <a:picLocks noChangeAspect="1" noChangeArrowheads="1"/>
          </p:cNvPicPr>
          <p:nvPr/>
        </p:nvPicPr>
        <p:blipFill>
          <a:blip r:embed="rId4" cstate="print"/>
          <a:srcRect/>
          <a:stretch>
            <a:fillRect/>
          </a:stretch>
        </p:blipFill>
        <p:spPr bwMode="auto">
          <a:xfrm>
            <a:off x="2369332" y="3645527"/>
            <a:ext cx="1644650" cy="2001837"/>
          </a:xfrm>
          <a:prstGeom prst="rect">
            <a:avLst/>
          </a:prstGeom>
          <a:ln>
            <a:noFill/>
          </a:ln>
          <a:effectLst>
            <a:outerShdw blurRad="292100" dist="139700" dir="2700000" algn="tl" rotWithShape="0">
              <a:srgbClr val="333333">
                <a:alpha val="65000"/>
              </a:srgbClr>
            </a:outerShdw>
          </a:effectLst>
        </p:spPr>
      </p:pic>
      <p:sp>
        <p:nvSpPr>
          <p:cNvPr id="36" name="Rectangle 32"/>
          <p:cNvSpPr>
            <a:spLocks noChangeArrowheads="1"/>
          </p:cNvSpPr>
          <p:nvPr/>
        </p:nvSpPr>
        <p:spPr bwMode="auto">
          <a:xfrm>
            <a:off x="4344543" y="4957588"/>
            <a:ext cx="1371600" cy="646881"/>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eaLnBrk="0" hangingPunct="0"/>
            <a:r>
              <a:rPr lang="en-US" sz="1600" b="1" dirty="0">
                <a:solidFill>
                  <a:srgbClr val="002060"/>
                </a:solidFill>
              </a:rPr>
              <a:t>RTserv</a:t>
            </a:r>
          </a:p>
          <a:p>
            <a:pPr algn="ctr" eaLnBrk="0" hangingPunct="0"/>
            <a:r>
              <a:rPr lang="en-US" sz="1200" b="1" dirty="0">
                <a:solidFill>
                  <a:schemeClr val="bg1">
                    <a:lumMod val="50000"/>
                  </a:schemeClr>
                </a:solidFill>
              </a:rPr>
              <a:t>(INTEGRITY)</a:t>
            </a:r>
          </a:p>
        </p:txBody>
      </p:sp>
      <p:sp>
        <p:nvSpPr>
          <p:cNvPr id="52" name="Right Arrow 51"/>
          <p:cNvSpPr/>
          <p:nvPr/>
        </p:nvSpPr>
        <p:spPr>
          <a:xfrm>
            <a:off x="4399644" y="4442497"/>
            <a:ext cx="4420292" cy="365760"/>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2"/>
          <p:cNvSpPr>
            <a:spLocks noChangeArrowheads="1"/>
          </p:cNvSpPr>
          <p:nvPr/>
        </p:nvSpPr>
        <p:spPr bwMode="auto">
          <a:xfrm>
            <a:off x="4344543" y="4263057"/>
            <a:ext cx="1371600" cy="599537"/>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eaLnBrk="0" hangingPunct="0"/>
            <a:r>
              <a:rPr lang="en-US" sz="1600" b="1" dirty="0">
                <a:solidFill>
                  <a:srgbClr val="002060"/>
                </a:solidFill>
              </a:rPr>
              <a:t>MPserv</a:t>
            </a:r>
          </a:p>
          <a:p>
            <a:pPr algn="ctr" eaLnBrk="0" hangingPunct="0"/>
            <a:r>
              <a:rPr lang="en-US" sz="1200" b="1" dirty="0">
                <a:solidFill>
                  <a:schemeClr val="bg1">
                    <a:lumMod val="50000"/>
                  </a:schemeClr>
                </a:solidFill>
              </a:rPr>
              <a:t>(GHS Sim)</a:t>
            </a:r>
          </a:p>
        </p:txBody>
      </p:sp>
      <p:sp>
        <p:nvSpPr>
          <p:cNvPr id="55" name="Rectangle 73"/>
          <p:cNvSpPr>
            <a:spLocks noChangeArrowheads="1"/>
          </p:cNvSpPr>
          <p:nvPr/>
        </p:nvSpPr>
        <p:spPr bwMode="auto">
          <a:xfrm>
            <a:off x="8828562" y="4396777"/>
            <a:ext cx="1371600" cy="457200"/>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n-US" sz="1200" b="1" dirty="0">
                <a:solidFill>
                  <a:srgbClr val="002060"/>
                </a:solidFill>
              </a:rPr>
              <a:t>GHS Sim</a:t>
            </a:r>
          </a:p>
          <a:p>
            <a:pPr algn="ctr" eaLnBrk="0" hangingPunct="0"/>
            <a:r>
              <a:rPr lang="en-US" sz="1200" b="1" dirty="0">
                <a:solidFill>
                  <a:srgbClr val="002060"/>
                </a:solidFill>
              </a:rPr>
              <a:t>&lt;arch&gt;</a:t>
            </a:r>
          </a:p>
        </p:txBody>
      </p:sp>
      <p:sp>
        <p:nvSpPr>
          <p:cNvPr id="58" name="Right Arrow 57"/>
          <p:cNvSpPr/>
          <p:nvPr/>
        </p:nvSpPr>
        <p:spPr>
          <a:xfrm>
            <a:off x="4387967" y="1984778"/>
            <a:ext cx="4420292" cy="365760"/>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ight Arrow 58"/>
          <p:cNvSpPr/>
          <p:nvPr/>
        </p:nvSpPr>
        <p:spPr>
          <a:xfrm>
            <a:off x="4387967" y="2544287"/>
            <a:ext cx="4420292" cy="365760"/>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ight Arrow 59"/>
          <p:cNvSpPr/>
          <p:nvPr/>
        </p:nvSpPr>
        <p:spPr>
          <a:xfrm>
            <a:off x="4387967" y="3109701"/>
            <a:ext cx="4420292" cy="365760"/>
          </a:xfrm>
          <a:prstGeom prst="righ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2"/>
          <p:cNvSpPr>
            <a:spLocks noChangeArrowheads="1"/>
          </p:cNvSpPr>
          <p:nvPr/>
        </p:nvSpPr>
        <p:spPr bwMode="auto">
          <a:xfrm>
            <a:off x="4357714" y="1846260"/>
            <a:ext cx="1371600" cy="549998"/>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eaLnBrk="0" hangingPunct="0"/>
            <a:r>
              <a:rPr lang="en-US" sz="1600" b="1" dirty="0">
                <a:solidFill>
                  <a:srgbClr val="002060"/>
                </a:solidFill>
              </a:rPr>
              <a:t>MPserv</a:t>
            </a:r>
          </a:p>
          <a:p>
            <a:pPr algn="ctr" eaLnBrk="0" hangingPunct="0"/>
            <a:r>
              <a:rPr lang="en-US" sz="1200" b="1" dirty="0">
                <a:solidFill>
                  <a:schemeClr val="bg1">
                    <a:lumMod val="50000"/>
                  </a:schemeClr>
                </a:solidFill>
              </a:rPr>
              <a:t>(GHS Probe)</a:t>
            </a:r>
          </a:p>
        </p:txBody>
      </p:sp>
      <p:sp>
        <p:nvSpPr>
          <p:cNvPr id="56" name="Rectangle 73"/>
          <p:cNvSpPr>
            <a:spLocks noChangeArrowheads="1"/>
          </p:cNvSpPr>
          <p:nvPr/>
        </p:nvSpPr>
        <p:spPr bwMode="auto">
          <a:xfrm>
            <a:off x="8804432" y="2533439"/>
            <a:ext cx="1371600" cy="457200"/>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n-US" sz="1200" b="1" dirty="0">
                <a:solidFill>
                  <a:srgbClr val="002060"/>
                </a:solidFill>
              </a:rPr>
              <a:t>INTEGRITY/velOSity</a:t>
            </a:r>
          </a:p>
          <a:p>
            <a:pPr algn="ctr" eaLnBrk="0" hangingPunct="0"/>
            <a:r>
              <a:rPr lang="en-US" sz="1200" b="1" dirty="0">
                <a:solidFill>
                  <a:srgbClr val="002060"/>
                </a:solidFill>
              </a:rPr>
              <a:t>RTOS</a:t>
            </a:r>
          </a:p>
        </p:txBody>
      </p:sp>
      <p:sp>
        <p:nvSpPr>
          <p:cNvPr id="57" name="Rectangle 73"/>
          <p:cNvSpPr>
            <a:spLocks noChangeArrowheads="1"/>
          </p:cNvSpPr>
          <p:nvPr/>
        </p:nvSpPr>
        <p:spPr bwMode="auto">
          <a:xfrm>
            <a:off x="8804432" y="1919964"/>
            <a:ext cx="1371600" cy="457200"/>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n-US" sz="1200" b="1" dirty="0">
                <a:solidFill>
                  <a:srgbClr val="002060"/>
                </a:solidFill>
              </a:rPr>
              <a:t>JTAG/BDM</a:t>
            </a:r>
          </a:p>
          <a:p>
            <a:pPr algn="ctr" eaLnBrk="0" hangingPunct="0"/>
            <a:r>
              <a:rPr lang="en-US" sz="1200" b="1" dirty="0">
                <a:solidFill>
                  <a:srgbClr val="002060"/>
                </a:solidFill>
              </a:rPr>
              <a:t>HW Interface</a:t>
            </a:r>
          </a:p>
        </p:txBody>
      </p:sp>
      <p:sp>
        <p:nvSpPr>
          <p:cNvPr id="24" name="Rectangle 32"/>
          <p:cNvSpPr>
            <a:spLocks noChangeArrowheads="1"/>
          </p:cNvSpPr>
          <p:nvPr/>
        </p:nvSpPr>
        <p:spPr bwMode="auto">
          <a:xfrm>
            <a:off x="4357714" y="2498935"/>
            <a:ext cx="1371600" cy="545662"/>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eaLnBrk="0" hangingPunct="0"/>
            <a:r>
              <a:rPr lang="en-US" sz="1600" b="1" dirty="0">
                <a:solidFill>
                  <a:srgbClr val="002060"/>
                </a:solidFill>
              </a:rPr>
              <a:t>RTserv</a:t>
            </a:r>
          </a:p>
          <a:p>
            <a:pPr algn="ctr" eaLnBrk="0" hangingPunct="0"/>
            <a:r>
              <a:rPr lang="en-US" sz="1200" b="1" dirty="0">
                <a:solidFill>
                  <a:schemeClr val="bg1">
                    <a:lumMod val="50000"/>
                  </a:schemeClr>
                </a:solidFill>
              </a:rPr>
              <a:t>(INTEGRITY)</a:t>
            </a:r>
          </a:p>
        </p:txBody>
      </p:sp>
      <p:sp>
        <p:nvSpPr>
          <p:cNvPr id="37" name="Rectangle 32"/>
          <p:cNvSpPr>
            <a:spLocks noChangeArrowheads="1"/>
          </p:cNvSpPr>
          <p:nvPr/>
        </p:nvSpPr>
        <p:spPr bwMode="auto">
          <a:xfrm>
            <a:off x="4357714" y="3098934"/>
            <a:ext cx="1371600" cy="550003"/>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eaLnBrk="0" hangingPunct="0"/>
            <a:r>
              <a:rPr lang="en-US" sz="1600" b="1" dirty="0">
                <a:solidFill>
                  <a:srgbClr val="002060"/>
                </a:solidFill>
              </a:rPr>
              <a:t>MPserv</a:t>
            </a:r>
          </a:p>
          <a:p>
            <a:pPr algn="ctr" eaLnBrk="0" hangingPunct="0"/>
            <a:r>
              <a:rPr lang="en-US" sz="1200" b="1" dirty="0">
                <a:solidFill>
                  <a:schemeClr val="bg1">
                    <a:lumMod val="50000"/>
                  </a:schemeClr>
                </a:solidFill>
              </a:rPr>
              <a:t>(GHS Probe)</a:t>
            </a:r>
          </a:p>
        </p:txBody>
      </p:sp>
      <p:sp>
        <p:nvSpPr>
          <p:cNvPr id="61" name="Rectangle 73"/>
          <p:cNvSpPr>
            <a:spLocks noChangeArrowheads="1"/>
          </p:cNvSpPr>
          <p:nvPr/>
        </p:nvSpPr>
        <p:spPr bwMode="auto">
          <a:xfrm>
            <a:off x="8804432" y="3063982"/>
            <a:ext cx="1371600" cy="457200"/>
          </a:xfrm>
          <a:prstGeom prst="rect">
            <a:avLst/>
          </a:prstGeom>
          <a:solidFill>
            <a:schemeClr val="bg1"/>
          </a:solidFill>
          <a:ln w="12700">
            <a:solidFill>
              <a:srgbClr val="002060"/>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en-US" sz="1200" b="1" dirty="0">
                <a:solidFill>
                  <a:srgbClr val="002060"/>
                </a:solidFill>
              </a:rPr>
              <a:t>U-velOSity</a:t>
            </a:r>
          </a:p>
          <a:p>
            <a:pPr algn="ctr" eaLnBrk="0" hangingPunct="0"/>
            <a:r>
              <a:rPr lang="en-US" sz="1200" b="1" dirty="0">
                <a:solidFill>
                  <a:srgbClr val="002060"/>
                </a:solidFill>
              </a:rPr>
              <a:t>RTOS</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1840" y="1846260"/>
            <a:ext cx="1285602" cy="642801"/>
          </a:xfrm>
          <a:prstGeom prst="rect">
            <a:avLst/>
          </a:prstGeom>
        </p:spPr>
      </p:pic>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01840" y="2444964"/>
            <a:ext cx="897692" cy="634150"/>
          </a:xfrm>
          <a:prstGeom prst="rect">
            <a:avLst/>
          </a:prstGeom>
        </p:spPr>
      </p:pic>
      <p:pic>
        <p:nvPicPr>
          <p:cNvPr id="62" name="Picture 6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1840" y="2971184"/>
            <a:ext cx="1285602" cy="642801"/>
          </a:xfrm>
          <a:prstGeom prst="rect">
            <a:avLst/>
          </a:prstGeom>
        </p:spPr>
      </p:pic>
      <p:pic>
        <p:nvPicPr>
          <p:cNvPr id="63" name="Picture 6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01840" y="4316919"/>
            <a:ext cx="897692" cy="634150"/>
          </a:xfrm>
          <a:prstGeom prst="rect">
            <a:avLst/>
          </a:prstGeom>
        </p:spPr>
      </p:pic>
      <p:pic>
        <p:nvPicPr>
          <p:cNvPr id="64" name="Picture 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01840" y="4951069"/>
            <a:ext cx="897692" cy="634150"/>
          </a:xfrm>
          <a:prstGeom prst="rect">
            <a:avLst/>
          </a:prstGeom>
        </p:spPr>
      </p:pic>
      <p:sp>
        <p:nvSpPr>
          <p:cNvPr id="39" name="Text Box 15"/>
          <p:cNvSpPr txBox="1">
            <a:spLocks noChangeArrowheads="1"/>
          </p:cNvSpPr>
          <p:nvPr/>
        </p:nvSpPr>
        <p:spPr bwMode="auto">
          <a:xfrm>
            <a:off x="5913120" y="2022538"/>
            <a:ext cx="1433406" cy="269304"/>
          </a:xfrm>
          <a:prstGeom prst="rect">
            <a:avLst/>
          </a:prstGeom>
          <a:noFill/>
          <a:ln w="9525">
            <a:noFill/>
            <a:miter lim="800000"/>
            <a:headEnd/>
            <a:tailEnd/>
          </a:ln>
          <a:effectLst/>
        </p:spPr>
        <p:txBody>
          <a:bodyPr wrap="none">
            <a:spAutoFit/>
          </a:bodyPr>
          <a:lstStyle/>
          <a:p>
            <a:pPr eaLnBrk="0" hangingPunct="0"/>
            <a:r>
              <a:rPr lang="en-US" sz="1150" dirty="0">
                <a:solidFill>
                  <a:srgbClr val="002060"/>
                </a:solidFill>
              </a:rPr>
              <a:t>Ethernet or USB </a:t>
            </a:r>
          </a:p>
        </p:txBody>
      </p:sp>
      <p:sp>
        <p:nvSpPr>
          <p:cNvPr id="65" name="Text Box 15"/>
          <p:cNvSpPr txBox="1">
            <a:spLocks noChangeArrowheads="1"/>
          </p:cNvSpPr>
          <p:nvPr/>
        </p:nvSpPr>
        <p:spPr bwMode="auto">
          <a:xfrm>
            <a:off x="5913120" y="3157929"/>
            <a:ext cx="1433406" cy="269304"/>
          </a:xfrm>
          <a:prstGeom prst="rect">
            <a:avLst/>
          </a:prstGeom>
          <a:noFill/>
          <a:ln w="9525">
            <a:noFill/>
            <a:miter lim="800000"/>
            <a:headEnd/>
            <a:tailEnd/>
          </a:ln>
          <a:effectLst/>
        </p:spPr>
        <p:txBody>
          <a:bodyPr wrap="none">
            <a:spAutoFit/>
          </a:bodyPr>
          <a:lstStyle/>
          <a:p>
            <a:pPr eaLnBrk="0" hangingPunct="0"/>
            <a:r>
              <a:rPr lang="en-US" sz="1150" dirty="0">
                <a:solidFill>
                  <a:srgbClr val="002060"/>
                </a:solidFill>
              </a:rPr>
              <a:t>Ethernet or USB </a:t>
            </a:r>
          </a:p>
        </p:txBody>
      </p:sp>
      <p:sp>
        <p:nvSpPr>
          <p:cNvPr id="66" name="Text Box 15"/>
          <p:cNvSpPr txBox="1">
            <a:spLocks noChangeArrowheads="1"/>
          </p:cNvSpPr>
          <p:nvPr/>
        </p:nvSpPr>
        <p:spPr bwMode="auto">
          <a:xfrm>
            <a:off x="5913123" y="2592883"/>
            <a:ext cx="817853" cy="269304"/>
          </a:xfrm>
          <a:prstGeom prst="rect">
            <a:avLst/>
          </a:prstGeom>
          <a:noFill/>
          <a:ln w="9525">
            <a:noFill/>
            <a:miter lim="800000"/>
            <a:headEnd/>
            <a:tailEnd/>
          </a:ln>
          <a:effectLst/>
        </p:spPr>
        <p:txBody>
          <a:bodyPr wrap="none">
            <a:spAutoFit/>
          </a:bodyPr>
          <a:lstStyle/>
          <a:p>
            <a:pPr eaLnBrk="0" hangingPunct="0"/>
            <a:r>
              <a:rPr lang="en-US" sz="1150" dirty="0">
                <a:solidFill>
                  <a:srgbClr val="002060"/>
                </a:solidFill>
              </a:rPr>
              <a:t>Ethernet</a:t>
            </a:r>
          </a:p>
        </p:txBody>
      </p:sp>
      <p:sp>
        <p:nvSpPr>
          <p:cNvPr id="67" name="Text Box 15"/>
          <p:cNvSpPr txBox="1">
            <a:spLocks noChangeArrowheads="1"/>
          </p:cNvSpPr>
          <p:nvPr/>
        </p:nvSpPr>
        <p:spPr bwMode="auto">
          <a:xfrm>
            <a:off x="5913123" y="4490725"/>
            <a:ext cx="817853" cy="269304"/>
          </a:xfrm>
          <a:prstGeom prst="rect">
            <a:avLst/>
          </a:prstGeom>
          <a:noFill/>
          <a:ln w="9525">
            <a:noFill/>
            <a:miter lim="800000"/>
            <a:headEnd/>
            <a:tailEnd/>
          </a:ln>
          <a:effectLst/>
        </p:spPr>
        <p:txBody>
          <a:bodyPr wrap="none">
            <a:spAutoFit/>
          </a:bodyPr>
          <a:lstStyle/>
          <a:p>
            <a:pPr eaLnBrk="0" hangingPunct="0"/>
            <a:r>
              <a:rPr lang="en-US" sz="1150" dirty="0">
                <a:solidFill>
                  <a:srgbClr val="002060"/>
                </a:solidFill>
              </a:rPr>
              <a:t>Ethernet</a:t>
            </a:r>
          </a:p>
        </p:txBody>
      </p:sp>
      <p:sp>
        <p:nvSpPr>
          <p:cNvPr id="68" name="Text Box 15"/>
          <p:cNvSpPr txBox="1">
            <a:spLocks noChangeArrowheads="1"/>
          </p:cNvSpPr>
          <p:nvPr/>
        </p:nvSpPr>
        <p:spPr bwMode="auto">
          <a:xfrm>
            <a:off x="5913123" y="5042884"/>
            <a:ext cx="817853" cy="269304"/>
          </a:xfrm>
          <a:prstGeom prst="rect">
            <a:avLst/>
          </a:prstGeom>
          <a:noFill/>
          <a:ln w="9525">
            <a:noFill/>
            <a:miter lim="800000"/>
            <a:headEnd/>
            <a:tailEnd/>
          </a:ln>
          <a:effectLst/>
        </p:spPr>
        <p:txBody>
          <a:bodyPr wrap="none">
            <a:spAutoFit/>
          </a:bodyPr>
          <a:lstStyle/>
          <a:p>
            <a:pPr eaLnBrk="0" hangingPunct="0"/>
            <a:r>
              <a:rPr lang="en-US" sz="1150" dirty="0">
                <a:solidFill>
                  <a:srgbClr val="002060"/>
                </a:solidFill>
              </a:rPr>
              <a:t>Ethernet</a:t>
            </a:r>
          </a:p>
        </p:txBody>
      </p:sp>
    </p:spTree>
    <p:extLst>
      <p:ext uri="{BB962C8B-B14F-4D97-AF65-F5344CB8AC3E}">
        <p14:creationId xmlns:p14="http://schemas.microsoft.com/office/powerpoint/2010/main" val="2335626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94800" y="1097924"/>
            <a:ext cx="8763759" cy="4952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platzhalter 4">
            <a:extLst>
              <a:ext uri="{FF2B5EF4-FFF2-40B4-BE49-F238E27FC236}">
                <a16:creationId xmlns:a16="http://schemas.microsoft.com/office/drawing/2014/main" id="{7F16BA97-4571-4B51-BE85-91C18A961926}"/>
              </a:ext>
            </a:extLst>
          </p:cNvPr>
          <p:cNvSpPr>
            <a:spLocks noGrp="1"/>
          </p:cNvSpPr>
          <p:nvPr>
            <p:ph type="body" sz="quarter" idx="12"/>
          </p:nvPr>
        </p:nvSpPr>
        <p:spPr/>
        <p:txBody>
          <a:bodyPr/>
          <a:lstStyle/>
          <a:p>
            <a:r>
              <a:rPr lang="en-US" dirty="0"/>
              <a:t>The VectorCAST Graphical Interface</a:t>
            </a:r>
          </a:p>
        </p:txBody>
      </p:sp>
      <p:sp>
        <p:nvSpPr>
          <p:cNvPr id="28674" name="Rectangle 2050"/>
          <p:cNvSpPr>
            <a:spLocks noGrp="1" noChangeArrowheads="1"/>
          </p:cNvSpPr>
          <p:nvPr>
            <p:ph type="title"/>
          </p:nvPr>
        </p:nvSpPr>
        <p:spPr/>
        <p:txBody>
          <a:bodyPr/>
          <a:lstStyle/>
          <a:p>
            <a:r>
              <a:rPr lang="en-US"/>
              <a:t>Unit Testing Overview</a:t>
            </a:r>
            <a:endParaRPr lang="en-US" dirty="0"/>
          </a:p>
        </p:txBody>
      </p:sp>
      <p:sp>
        <p:nvSpPr>
          <p:cNvPr id="28678" name="Text Box 2058"/>
          <p:cNvSpPr txBox="1">
            <a:spLocks noChangeArrowheads="1"/>
          </p:cNvSpPr>
          <p:nvPr/>
        </p:nvSpPr>
        <p:spPr bwMode="auto">
          <a:xfrm>
            <a:off x="811058" y="1456839"/>
            <a:ext cx="1295400" cy="336550"/>
          </a:xfrm>
          <a:prstGeom prst="rect">
            <a:avLst/>
          </a:prstGeom>
          <a:noFill/>
          <a:ln w="7938">
            <a:noFill/>
            <a:miter lim="800000"/>
            <a:headEnd/>
            <a:tailEnd/>
          </a:ln>
        </p:spPr>
        <p:txBody>
          <a:bodyPr>
            <a:spAutoFit/>
          </a:bodyPr>
          <a:lstStyle/>
          <a:p>
            <a:pPr algn="r" eaLnBrk="0" hangingPunct="0">
              <a:spcBef>
                <a:spcPct val="50000"/>
              </a:spcBef>
            </a:pPr>
            <a:r>
              <a:rPr lang="en-US" sz="1600" b="1" i="1" dirty="0"/>
              <a:t>Tool Bar</a:t>
            </a:r>
          </a:p>
        </p:txBody>
      </p:sp>
      <p:sp>
        <p:nvSpPr>
          <p:cNvPr id="28679" name="Text Box 2060"/>
          <p:cNvSpPr txBox="1">
            <a:spLocks noChangeArrowheads="1"/>
          </p:cNvSpPr>
          <p:nvPr/>
        </p:nvSpPr>
        <p:spPr bwMode="auto">
          <a:xfrm>
            <a:off x="666000" y="2702098"/>
            <a:ext cx="1828800" cy="338554"/>
          </a:xfrm>
          <a:prstGeom prst="rect">
            <a:avLst/>
          </a:prstGeom>
          <a:noFill/>
          <a:ln w="7938">
            <a:noFill/>
            <a:miter lim="800000"/>
            <a:headEnd/>
            <a:tailEnd/>
          </a:ln>
        </p:spPr>
        <p:txBody>
          <a:bodyPr>
            <a:spAutoFit/>
          </a:bodyPr>
          <a:lstStyle/>
          <a:p>
            <a:pPr algn="r" eaLnBrk="0" hangingPunct="0"/>
            <a:r>
              <a:rPr lang="en-US" sz="1600" b="1" i="1" dirty="0"/>
              <a:t>Project View</a:t>
            </a:r>
          </a:p>
        </p:txBody>
      </p:sp>
      <p:sp>
        <p:nvSpPr>
          <p:cNvPr id="28680" name="Text Box 2061"/>
          <p:cNvSpPr txBox="1">
            <a:spLocks noChangeArrowheads="1"/>
          </p:cNvSpPr>
          <p:nvPr/>
        </p:nvSpPr>
        <p:spPr bwMode="auto">
          <a:xfrm>
            <a:off x="359288" y="4816386"/>
            <a:ext cx="1744133" cy="584775"/>
          </a:xfrm>
          <a:prstGeom prst="rect">
            <a:avLst/>
          </a:prstGeom>
          <a:noFill/>
          <a:ln w="7938">
            <a:noFill/>
            <a:miter lim="800000"/>
            <a:headEnd/>
            <a:tailEnd/>
          </a:ln>
        </p:spPr>
        <p:txBody>
          <a:bodyPr wrap="square">
            <a:spAutoFit/>
          </a:bodyPr>
          <a:lstStyle/>
          <a:p>
            <a:pPr algn="r" eaLnBrk="0" hangingPunct="0">
              <a:spcBef>
                <a:spcPct val="50000"/>
              </a:spcBef>
            </a:pPr>
            <a:r>
              <a:rPr lang="en-US" sz="1600" b="1" i="1" dirty="0"/>
              <a:t>Message Window</a:t>
            </a:r>
          </a:p>
        </p:txBody>
      </p:sp>
      <p:sp>
        <p:nvSpPr>
          <p:cNvPr id="4" name="Rectangle 3"/>
          <p:cNvSpPr/>
          <p:nvPr/>
        </p:nvSpPr>
        <p:spPr>
          <a:xfrm>
            <a:off x="7035090" y="3040652"/>
            <a:ext cx="2146852" cy="10601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682" name="Text Box 2062"/>
          <p:cNvSpPr txBox="1">
            <a:spLocks noChangeArrowheads="1"/>
          </p:cNvSpPr>
          <p:nvPr/>
        </p:nvSpPr>
        <p:spPr bwMode="auto">
          <a:xfrm>
            <a:off x="7127858" y="3309129"/>
            <a:ext cx="2252869" cy="707886"/>
          </a:xfrm>
          <a:prstGeom prst="rect">
            <a:avLst/>
          </a:prstGeom>
          <a:noFill/>
          <a:ln w="7938">
            <a:noFill/>
            <a:miter lim="800000"/>
            <a:headEnd/>
            <a:tailEnd/>
          </a:ln>
        </p:spPr>
        <p:txBody>
          <a:bodyPr wrap="square">
            <a:spAutoFit/>
          </a:bodyPr>
          <a:lstStyle/>
          <a:p>
            <a:pPr eaLnBrk="0" hangingPunct="0">
              <a:spcBef>
                <a:spcPct val="50000"/>
              </a:spcBef>
            </a:pPr>
            <a:r>
              <a:rPr lang="en-US" sz="1600" b="1" i="1" dirty="0"/>
              <a:t>MDI</a:t>
            </a:r>
            <a:br>
              <a:rPr lang="en-US" sz="1600" b="1" i="1" dirty="0"/>
            </a:br>
            <a:r>
              <a:rPr lang="en-US" sz="1200" b="1" i="1" dirty="0"/>
              <a:t>(multi-document interface)</a:t>
            </a:r>
            <a:endParaRPr lang="en-US" sz="1600" b="1" i="1" dirty="0"/>
          </a:p>
        </p:txBody>
      </p:sp>
      <p:sp>
        <p:nvSpPr>
          <p:cNvPr id="28683" name="Text Box 2063"/>
          <p:cNvSpPr txBox="1">
            <a:spLocks noChangeArrowheads="1"/>
          </p:cNvSpPr>
          <p:nvPr/>
        </p:nvSpPr>
        <p:spPr bwMode="auto">
          <a:xfrm>
            <a:off x="9612000" y="6059725"/>
            <a:ext cx="1579562" cy="336550"/>
          </a:xfrm>
          <a:prstGeom prst="rect">
            <a:avLst/>
          </a:prstGeom>
          <a:noFill/>
          <a:ln w="7938">
            <a:noFill/>
            <a:miter lim="800000"/>
            <a:headEnd/>
            <a:tailEnd/>
          </a:ln>
        </p:spPr>
        <p:txBody>
          <a:bodyPr>
            <a:spAutoFit/>
          </a:bodyPr>
          <a:lstStyle/>
          <a:p>
            <a:pPr eaLnBrk="0" hangingPunct="0">
              <a:spcBef>
                <a:spcPct val="50000"/>
              </a:spcBef>
            </a:pPr>
            <a:r>
              <a:rPr lang="en-US" sz="1600" b="1" i="1" dirty="0"/>
              <a:t>Status Bar</a:t>
            </a:r>
          </a:p>
        </p:txBody>
      </p:sp>
    </p:spTree>
    <p:extLst>
      <p:ext uri="{BB962C8B-B14F-4D97-AF65-F5344CB8AC3E}">
        <p14:creationId xmlns:p14="http://schemas.microsoft.com/office/powerpoint/2010/main" val="47662761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8"/>
          <p:cNvSpPr>
            <a:spLocks noGrp="1"/>
          </p:cNvSpPr>
          <p:nvPr>
            <p:ph type="title"/>
          </p:nvPr>
        </p:nvSpPr>
        <p:spPr/>
        <p:txBody>
          <a:bodyPr/>
          <a:lstStyle/>
          <a:p>
            <a:r>
              <a:rPr lang="en-US" dirty="0"/>
              <a:t>Software Test Automation for High Quality Software</a:t>
            </a:r>
          </a:p>
        </p:txBody>
      </p:sp>
      <p:sp>
        <p:nvSpPr>
          <p:cNvPr id="3" name="Text Placeholder 2">
            <a:extLst>
              <a:ext uri="{FF2B5EF4-FFF2-40B4-BE49-F238E27FC236}">
                <a16:creationId xmlns:a16="http://schemas.microsoft.com/office/drawing/2014/main" id="{15FF44B0-698E-4205-944B-0AD78B066098}"/>
              </a:ext>
            </a:extLst>
          </p:cNvPr>
          <p:cNvSpPr>
            <a:spLocks noGrp="1"/>
          </p:cNvSpPr>
          <p:nvPr>
            <p:ph type="body" sz="quarter" idx="14"/>
          </p:nvPr>
        </p:nvSpPr>
        <p:spPr/>
        <p:txBody>
          <a:bodyPr>
            <a:noAutofit/>
          </a:bodyPr>
          <a:lstStyle/>
          <a:p>
            <a:endParaRPr lang="en-US"/>
          </a:p>
        </p:txBody>
      </p:sp>
      <p:sp>
        <p:nvSpPr>
          <p:cNvPr id="4" name="Picture Placeholder 3">
            <a:extLst>
              <a:ext uri="{FF2B5EF4-FFF2-40B4-BE49-F238E27FC236}">
                <a16:creationId xmlns:a16="http://schemas.microsoft.com/office/drawing/2014/main" id="{2041946F-E05C-49A4-BBBC-8D64A3217C91}"/>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8C590000-7A2E-46F0-A216-A272375B0B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16010931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9701D5AB-64EC-45F7-A44F-9D10BCB331BA}"/>
              </a:ext>
            </a:extLst>
          </p:cNvPr>
          <p:cNvSpPr>
            <a:spLocks noGrp="1"/>
          </p:cNvSpPr>
          <p:nvPr>
            <p:ph type="body" sz="quarter" idx="12"/>
          </p:nvPr>
        </p:nvSpPr>
        <p:spPr/>
        <p:txBody>
          <a:bodyPr/>
          <a:lstStyle/>
          <a:p>
            <a:r>
              <a:rPr lang="en-US" dirty="0"/>
              <a:t>Quiz:  Which of the following options can affect the RSP</a:t>
            </a:r>
          </a:p>
        </p:txBody>
      </p:sp>
      <p:sp>
        <p:nvSpPr>
          <p:cNvPr id="4" name="Title 3"/>
          <p:cNvSpPr>
            <a:spLocks noGrp="1"/>
          </p:cNvSpPr>
          <p:nvPr>
            <p:ph type="title"/>
          </p:nvPr>
        </p:nvSpPr>
        <p:spPr/>
        <p:txBody>
          <a:bodyPr/>
          <a:lstStyle/>
          <a:p>
            <a:r>
              <a:rPr lang="en-US"/>
              <a:t>Lecture:  Target Testing Concepts</a:t>
            </a:r>
            <a:endParaRPr lang="en-US" dirty="0"/>
          </a:p>
        </p:txBody>
      </p:sp>
      <p:sp>
        <p:nvSpPr>
          <p:cNvPr id="5" name="Action Button: Custom 4">
            <a:hlinkClick r:id="" action="ppaction://macro?name=Wrong" highlightClick="1"/>
          </p:cNvPr>
          <p:cNvSpPr/>
          <p:nvPr/>
        </p:nvSpPr>
        <p:spPr>
          <a:xfrm>
            <a:off x="2543176" y="16144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Wrong" highlightClick="1"/>
          </p:cNvPr>
          <p:cNvSpPr/>
          <p:nvPr/>
        </p:nvSpPr>
        <p:spPr>
          <a:xfrm>
            <a:off x="2543176" y="2405064"/>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8" name="Action Button: Custom 7">
            <a:hlinkClick r:id="" action="ppaction://macro?name=Correct" highlightClick="1"/>
          </p:cNvPr>
          <p:cNvSpPr/>
          <p:nvPr/>
        </p:nvSpPr>
        <p:spPr>
          <a:xfrm>
            <a:off x="2543176" y="4100513"/>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D</a:t>
            </a:r>
          </a:p>
        </p:txBody>
      </p:sp>
      <p:sp>
        <p:nvSpPr>
          <p:cNvPr id="10" name="TextBox 9"/>
          <p:cNvSpPr txBox="1"/>
          <p:nvPr/>
        </p:nvSpPr>
        <p:spPr>
          <a:xfrm>
            <a:off x="3543298" y="1659266"/>
            <a:ext cx="6572252" cy="461665"/>
          </a:xfrm>
          <a:prstGeom prst="rect">
            <a:avLst/>
          </a:prstGeom>
          <a:noFill/>
        </p:spPr>
        <p:txBody>
          <a:bodyPr wrap="square" rtlCol="0">
            <a:spAutoFit/>
          </a:bodyPr>
          <a:lstStyle/>
          <a:p>
            <a:r>
              <a:rPr lang="en-US" sz="2400" dirty="0"/>
              <a:t>Extra Keywords Specific to the Compiler</a:t>
            </a:r>
          </a:p>
        </p:txBody>
      </p:sp>
      <p:sp>
        <p:nvSpPr>
          <p:cNvPr id="11" name="TextBox 10"/>
          <p:cNvSpPr txBox="1"/>
          <p:nvPr/>
        </p:nvSpPr>
        <p:spPr>
          <a:xfrm>
            <a:off x="3543298" y="2484766"/>
            <a:ext cx="6572252" cy="461665"/>
          </a:xfrm>
          <a:prstGeom prst="rect">
            <a:avLst/>
          </a:prstGeom>
          <a:noFill/>
        </p:spPr>
        <p:txBody>
          <a:bodyPr wrap="square" rtlCol="0">
            <a:spAutoFit/>
          </a:bodyPr>
          <a:lstStyle/>
          <a:p>
            <a:r>
              <a:rPr lang="en-US" sz="2400" dirty="0"/>
              <a:t>The debug connection to the target</a:t>
            </a:r>
          </a:p>
        </p:txBody>
      </p:sp>
      <p:sp>
        <p:nvSpPr>
          <p:cNvPr id="12" name="TextBox 11"/>
          <p:cNvSpPr txBox="1"/>
          <p:nvPr/>
        </p:nvSpPr>
        <p:spPr>
          <a:xfrm>
            <a:off x="3543301" y="3310266"/>
            <a:ext cx="6115051" cy="461665"/>
          </a:xfrm>
          <a:prstGeom prst="rect">
            <a:avLst/>
          </a:prstGeom>
          <a:noFill/>
        </p:spPr>
        <p:txBody>
          <a:bodyPr wrap="square" rtlCol="0">
            <a:spAutoFit/>
          </a:bodyPr>
          <a:lstStyle/>
          <a:p>
            <a:r>
              <a:rPr lang="en-US" sz="2400" dirty="0"/>
              <a:t>The I/O Capabilities of the target</a:t>
            </a:r>
          </a:p>
        </p:txBody>
      </p:sp>
      <p:sp>
        <p:nvSpPr>
          <p:cNvPr id="13" name="TextBox 12"/>
          <p:cNvSpPr txBox="1"/>
          <p:nvPr/>
        </p:nvSpPr>
        <p:spPr>
          <a:xfrm>
            <a:off x="3543301" y="4100514"/>
            <a:ext cx="6115051" cy="461665"/>
          </a:xfrm>
          <a:prstGeom prst="rect">
            <a:avLst/>
          </a:prstGeom>
          <a:noFill/>
        </p:spPr>
        <p:txBody>
          <a:bodyPr wrap="square" rtlCol="0">
            <a:spAutoFit/>
          </a:bodyPr>
          <a:lstStyle/>
          <a:p>
            <a:r>
              <a:rPr lang="en-US" sz="2400" dirty="0"/>
              <a:t>All of the above</a:t>
            </a:r>
          </a:p>
        </p:txBody>
      </p:sp>
    </p:spTree>
    <p:extLst>
      <p:ext uri="{BB962C8B-B14F-4D97-AF65-F5344CB8AC3E}">
        <p14:creationId xmlns:p14="http://schemas.microsoft.com/office/powerpoint/2010/main" val="12914733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Creating Tests from CSV Data</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211F53F8-4A11-4EC6-A19D-FD87008936BE}"/>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1795E715-7757-4919-A8B4-B62862EFF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77356148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US" dirty="0"/>
              <a:t>CSV Feature Overview</a:t>
            </a:r>
          </a:p>
          <a:p>
            <a:pPr lvl="1"/>
            <a:r>
              <a:rPr lang="en-US" dirty="0"/>
              <a:t>Generating a CSV Map</a:t>
            </a:r>
          </a:p>
          <a:p>
            <a:pPr lvl="1"/>
            <a:r>
              <a:rPr lang="en-US" dirty="0"/>
              <a:t>CSV Options View</a:t>
            </a:r>
          </a:p>
          <a:p>
            <a:pPr lvl="1"/>
            <a:r>
              <a:rPr lang="en-US" dirty="0"/>
              <a:t>CSV Mapping View</a:t>
            </a:r>
          </a:p>
          <a:p>
            <a:pPr lvl="1"/>
            <a:r>
              <a:rPr lang="en-US" dirty="0"/>
              <a:t>Using the Map to Create Tests</a:t>
            </a:r>
          </a:p>
          <a:p>
            <a:pPr lvl="1"/>
            <a:r>
              <a:rPr lang="en-US" dirty="0"/>
              <a:t>Creating a CSV Template</a:t>
            </a:r>
          </a:p>
        </p:txBody>
      </p:sp>
      <p:sp>
        <p:nvSpPr>
          <p:cNvPr id="2" name="Textplatzhalter 1">
            <a:extLst>
              <a:ext uri="{FF2B5EF4-FFF2-40B4-BE49-F238E27FC236}">
                <a16:creationId xmlns:a16="http://schemas.microsoft.com/office/drawing/2014/main" id="{7CB9CCBA-3C7C-4564-9608-8EA72A64C76D}"/>
              </a:ext>
            </a:extLst>
          </p:cNvPr>
          <p:cNvSpPr>
            <a:spLocks noGrp="1"/>
          </p:cNvSpPr>
          <p:nvPr>
            <p:ph type="body" sz="quarter" idx="12"/>
          </p:nvPr>
        </p:nvSpPr>
        <p:spPr/>
        <p:txBody>
          <a:bodyPr/>
          <a:lstStyle/>
          <a:p>
            <a:r>
              <a:rPr lang="en-US" dirty="0"/>
              <a:t>CSV Topics</a:t>
            </a:r>
          </a:p>
        </p:txBody>
      </p:sp>
      <p:sp>
        <p:nvSpPr>
          <p:cNvPr id="3" name="Title 2"/>
          <p:cNvSpPr>
            <a:spLocks noGrp="1"/>
          </p:cNvSpPr>
          <p:nvPr>
            <p:ph type="title"/>
          </p:nvPr>
        </p:nvSpPr>
        <p:spPr/>
        <p:txBody>
          <a:bodyPr/>
          <a:lstStyle/>
          <a:p>
            <a:r>
              <a:rPr lang="en-US"/>
              <a:t>Lecture:  Creating Tests from CSV Data</a:t>
            </a:r>
            <a:endParaRPr lang="en-US" dirty="0"/>
          </a:p>
        </p:txBody>
      </p:sp>
    </p:spTree>
    <p:extLst>
      <p:ext uri="{BB962C8B-B14F-4D97-AF65-F5344CB8AC3E}">
        <p14:creationId xmlns:p14="http://schemas.microsoft.com/office/powerpoint/2010/main" val="426129774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CSV Files Use Cases</a:t>
            </a:r>
          </a:p>
          <a:p>
            <a:pPr lvl="2"/>
            <a:r>
              <a:rPr lang="en-US" dirty="0"/>
              <a:t>Existing Test Vectors in Excel</a:t>
            </a:r>
          </a:p>
          <a:p>
            <a:pPr lvl="2"/>
            <a:r>
              <a:rPr lang="en-US" dirty="0"/>
              <a:t>Automatic Generation of Test Vectors from Modeling Tools</a:t>
            </a:r>
          </a:p>
          <a:p>
            <a:pPr lvl="1"/>
            <a:r>
              <a:rPr lang="en-US" dirty="0"/>
              <a:t>CSV File Format Assumptions</a:t>
            </a:r>
          </a:p>
          <a:p>
            <a:pPr lvl="2"/>
            <a:r>
              <a:rPr lang="en-US" dirty="0"/>
              <a:t>Each Row is a Test Vector</a:t>
            </a:r>
          </a:p>
          <a:p>
            <a:pPr lvl="2"/>
            <a:r>
              <a:rPr lang="en-US" dirty="0"/>
              <a:t>Each column is either an input of expected scalar value (or a list of values: 1,2,3)</a:t>
            </a:r>
          </a:p>
          <a:p>
            <a:pPr lvl="2"/>
            <a:r>
              <a:rPr lang="en-US" dirty="0"/>
              <a:t>Optional header rows for titles</a:t>
            </a:r>
          </a:p>
          <a:p>
            <a:pPr lvl="1"/>
            <a:r>
              <a:rPr lang="en-US" dirty="0"/>
              <a:t>VectorCAST CSV Work Flow</a:t>
            </a:r>
          </a:p>
          <a:p>
            <a:pPr lvl="2"/>
            <a:r>
              <a:rPr lang="en-US" dirty="0"/>
              <a:t>User creates a CSV Map</a:t>
            </a:r>
          </a:p>
          <a:p>
            <a:pPr lvl="3"/>
            <a:r>
              <a:rPr lang="en-US" dirty="0"/>
              <a:t>Map is specific to a function</a:t>
            </a:r>
          </a:p>
          <a:p>
            <a:pPr lvl="3"/>
            <a:r>
              <a:rPr lang="en-US" dirty="0"/>
              <a:t>Specifies the association between columns and data items</a:t>
            </a:r>
          </a:p>
          <a:p>
            <a:pPr lvl="2"/>
            <a:r>
              <a:rPr lang="en-US" dirty="0"/>
              <a:t>Map is added to the Test Tree</a:t>
            </a:r>
          </a:p>
          <a:p>
            <a:pPr lvl="2"/>
            <a:r>
              <a:rPr lang="en-US" dirty="0"/>
              <a:t>Right Click on Map to create tests</a:t>
            </a:r>
          </a:p>
          <a:p>
            <a:pPr lvl="2"/>
            <a:r>
              <a:rPr lang="en-US" dirty="0"/>
              <a:t>Tests are automatically created, and named with the File Row</a:t>
            </a:r>
          </a:p>
          <a:p>
            <a:pPr lvl="1"/>
            <a:r>
              <a:rPr lang="en-US" dirty="0"/>
              <a:t>CSV Template</a:t>
            </a:r>
          </a:p>
          <a:p>
            <a:pPr lvl="2"/>
            <a:r>
              <a:rPr lang="en-US" dirty="0"/>
              <a:t>After creating the Map a CSV Template can be created automatically</a:t>
            </a:r>
          </a:p>
          <a:p>
            <a:pPr marL="709200" lvl="2" indent="0">
              <a:buNone/>
            </a:pPr>
            <a:endParaRPr lang="en-US" dirty="0"/>
          </a:p>
        </p:txBody>
      </p:sp>
      <p:sp>
        <p:nvSpPr>
          <p:cNvPr id="4" name="Textplatzhalter 3">
            <a:extLst>
              <a:ext uri="{FF2B5EF4-FFF2-40B4-BE49-F238E27FC236}">
                <a16:creationId xmlns:a16="http://schemas.microsoft.com/office/drawing/2014/main" id="{5CB142C5-E019-4B51-B684-D0D029ECFC60}"/>
              </a:ext>
            </a:extLst>
          </p:cNvPr>
          <p:cNvSpPr>
            <a:spLocks noGrp="1"/>
          </p:cNvSpPr>
          <p:nvPr>
            <p:ph type="body" sz="quarter" idx="12"/>
          </p:nvPr>
        </p:nvSpPr>
        <p:spPr/>
        <p:txBody>
          <a:bodyPr/>
          <a:lstStyle/>
          <a:p>
            <a:r>
              <a:rPr lang="en-US" dirty="0"/>
              <a:t>CSV Feature Overview</a:t>
            </a:r>
          </a:p>
        </p:txBody>
      </p:sp>
      <p:sp>
        <p:nvSpPr>
          <p:cNvPr id="3" name="Title 2"/>
          <p:cNvSpPr>
            <a:spLocks noGrp="1"/>
          </p:cNvSpPr>
          <p:nvPr>
            <p:ph type="title"/>
          </p:nvPr>
        </p:nvSpPr>
        <p:spPr/>
        <p:txBody>
          <a:bodyPr/>
          <a:lstStyle/>
          <a:p>
            <a:r>
              <a:rPr lang="en-US"/>
              <a:t>Lecture:  Creating Tests from CSV Data</a:t>
            </a:r>
            <a:endParaRPr lang="en-US" dirty="0"/>
          </a:p>
        </p:txBody>
      </p:sp>
    </p:spTree>
    <p:extLst>
      <p:ext uri="{BB962C8B-B14F-4D97-AF65-F5344CB8AC3E}">
        <p14:creationId xmlns:p14="http://schemas.microsoft.com/office/powerpoint/2010/main" val="319660723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US" dirty="0"/>
              <a:t>Right-Click Sub-Program Menu</a:t>
            </a:r>
          </a:p>
          <a:p>
            <a:pPr marL="709200" lvl="2" indent="0">
              <a:buNone/>
            </a:pPr>
            <a:endParaRPr lang="en-US" dirty="0"/>
          </a:p>
          <a:p>
            <a:pPr marL="709200" lvl="2" indent="0">
              <a:buNone/>
            </a:pPr>
            <a:endParaRPr lang="en-US" dirty="0"/>
          </a:p>
          <a:p>
            <a:pPr lvl="2"/>
            <a:endParaRPr lang="en-US" dirty="0"/>
          </a:p>
          <a:p>
            <a:pPr lvl="2"/>
            <a:endParaRPr lang="en-US" dirty="0"/>
          </a:p>
          <a:p>
            <a:pPr lvl="1"/>
            <a:endParaRPr lang="en-US" dirty="0"/>
          </a:p>
          <a:p>
            <a:pPr marL="0" lvl="1" indent="0">
              <a:buNone/>
            </a:pPr>
            <a:r>
              <a:rPr lang="en-US" dirty="0"/>
              <a:t> </a:t>
            </a:r>
          </a:p>
          <a:p>
            <a:pPr lvl="1"/>
            <a:r>
              <a:rPr lang="en-US" dirty="0"/>
              <a:t>Test Case name has special “(MAP)” Prefix</a:t>
            </a:r>
          </a:p>
        </p:txBody>
      </p:sp>
      <p:sp>
        <p:nvSpPr>
          <p:cNvPr id="2" name="Textplatzhalter 1">
            <a:extLst>
              <a:ext uri="{FF2B5EF4-FFF2-40B4-BE49-F238E27FC236}">
                <a16:creationId xmlns:a16="http://schemas.microsoft.com/office/drawing/2014/main" id="{0DB9FA63-D7EF-4525-86B6-C71740BB3EB2}"/>
              </a:ext>
            </a:extLst>
          </p:cNvPr>
          <p:cNvSpPr>
            <a:spLocks noGrp="1"/>
          </p:cNvSpPr>
          <p:nvPr>
            <p:ph type="body" sz="quarter" idx="12"/>
          </p:nvPr>
        </p:nvSpPr>
        <p:spPr/>
        <p:txBody>
          <a:bodyPr/>
          <a:lstStyle/>
          <a:p>
            <a:r>
              <a:rPr lang="en-US" dirty="0"/>
              <a:t>CSV Screenshots</a:t>
            </a:r>
          </a:p>
        </p:txBody>
      </p:sp>
      <p:sp>
        <p:nvSpPr>
          <p:cNvPr id="3" name="Title 2"/>
          <p:cNvSpPr>
            <a:spLocks noGrp="1"/>
          </p:cNvSpPr>
          <p:nvPr>
            <p:ph type="title"/>
          </p:nvPr>
        </p:nvSpPr>
        <p:spPr/>
        <p:txBody>
          <a:bodyPr/>
          <a:lstStyle/>
          <a:p>
            <a:r>
              <a:rPr lang="en-US"/>
              <a:t>Lecture:  Creating Tests from CSV Data</a:t>
            </a: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3526" y="3804513"/>
            <a:ext cx="3136653" cy="2421610"/>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8770" y="1255713"/>
            <a:ext cx="157162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92581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49584CC-6B20-4263-A4ED-9CD4A48C26BD}"/>
              </a:ext>
            </a:extLst>
          </p:cNvPr>
          <p:cNvSpPr>
            <a:spLocks noGrp="1"/>
          </p:cNvSpPr>
          <p:nvPr>
            <p:ph type="body" sz="quarter" idx="12"/>
          </p:nvPr>
        </p:nvSpPr>
        <p:spPr/>
        <p:txBody>
          <a:bodyPr/>
          <a:lstStyle/>
          <a:p>
            <a:r>
              <a:rPr lang="en-US" dirty="0"/>
              <a:t>CSV Data Mapping</a:t>
            </a:r>
          </a:p>
        </p:txBody>
      </p:sp>
      <p:sp>
        <p:nvSpPr>
          <p:cNvPr id="51202" name="Rectangle 2"/>
          <p:cNvSpPr>
            <a:spLocks noGrp="1" noChangeArrowheads="1"/>
          </p:cNvSpPr>
          <p:nvPr>
            <p:ph type="title"/>
          </p:nvPr>
        </p:nvSpPr>
        <p:spPr/>
        <p:txBody>
          <a:bodyPr/>
          <a:lstStyle/>
          <a:p>
            <a:r>
              <a:rPr lang="en-US"/>
              <a:t>Lecture:  Creating Tests from CSV Data</a:t>
            </a:r>
            <a:endParaRPr lang="en-US" dirty="0"/>
          </a:p>
        </p:txBody>
      </p:sp>
      <p:pic>
        <p:nvPicPr>
          <p:cNvPr id="14" name="Picture 2">
            <a:extLst>
              <a:ext uri="{FF2B5EF4-FFF2-40B4-BE49-F238E27FC236}">
                <a16:creationId xmlns:a16="http://schemas.microsoft.com/office/drawing/2014/main" id="{0EB4CD42-DB42-4722-8839-4D91D7F35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0213" y="1840160"/>
            <a:ext cx="5429250"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319556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Drag values to the parameter tree</a:t>
            </a:r>
          </a:p>
          <a:p>
            <a:pPr lvl="1"/>
            <a:r>
              <a:rPr lang="en-US" dirty="0"/>
              <a:t>Valid target parameters for the value are highlighted</a:t>
            </a:r>
          </a:p>
        </p:txBody>
      </p:sp>
      <p:sp>
        <p:nvSpPr>
          <p:cNvPr id="4" name="Textplatzhalter 3">
            <a:extLst>
              <a:ext uri="{FF2B5EF4-FFF2-40B4-BE49-F238E27FC236}">
                <a16:creationId xmlns:a16="http://schemas.microsoft.com/office/drawing/2014/main" id="{628B39D6-7A18-48A3-ACD9-53FFB40A04BB}"/>
              </a:ext>
            </a:extLst>
          </p:cNvPr>
          <p:cNvSpPr>
            <a:spLocks noGrp="1"/>
          </p:cNvSpPr>
          <p:nvPr>
            <p:ph type="body" sz="quarter" idx="12"/>
          </p:nvPr>
        </p:nvSpPr>
        <p:spPr/>
        <p:txBody>
          <a:bodyPr/>
          <a:lstStyle/>
          <a:p>
            <a:r>
              <a:rPr lang="en-US" dirty="0"/>
              <a:t>Map CSV Columns to parameters</a:t>
            </a:r>
          </a:p>
        </p:txBody>
      </p:sp>
      <p:sp>
        <p:nvSpPr>
          <p:cNvPr id="3" name="Title 2"/>
          <p:cNvSpPr>
            <a:spLocks noGrp="1"/>
          </p:cNvSpPr>
          <p:nvPr>
            <p:ph type="title"/>
          </p:nvPr>
        </p:nvSpPr>
        <p:spPr/>
        <p:txBody>
          <a:bodyPr/>
          <a:lstStyle/>
          <a:p>
            <a:r>
              <a:rPr lang="en-US"/>
              <a:t>Lecture:  Creating Tests from CSV Data</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9035" y="2105787"/>
            <a:ext cx="5485993" cy="3839300"/>
          </a:xfrm>
          <a:prstGeom prst="rect">
            <a:avLst/>
          </a:prstGeom>
        </p:spPr>
      </p:pic>
    </p:spTree>
    <p:extLst>
      <p:ext uri="{BB962C8B-B14F-4D97-AF65-F5344CB8AC3E}">
        <p14:creationId xmlns:p14="http://schemas.microsoft.com/office/powerpoint/2010/main" val="315530438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platzhalter 11">
            <a:extLst>
              <a:ext uri="{FF2B5EF4-FFF2-40B4-BE49-F238E27FC236}">
                <a16:creationId xmlns:a16="http://schemas.microsoft.com/office/drawing/2014/main" id="{F3C2F1F3-EC1D-4773-9F47-E2ED9DB2A6E0}"/>
              </a:ext>
            </a:extLst>
          </p:cNvPr>
          <p:cNvSpPr>
            <a:spLocks noGrp="1"/>
          </p:cNvSpPr>
          <p:nvPr>
            <p:ph type="body" sz="quarter" idx="12"/>
          </p:nvPr>
        </p:nvSpPr>
        <p:spPr/>
        <p:txBody>
          <a:bodyPr/>
          <a:lstStyle/>
          <a:p>
            <a:r>
              <a:rPr lang="en-US" dirty="0"/>
              <a:t>CSV Screenshots</a:t>
            </a:r>
          </a:p>
        </p:txBody>
      </p:sp>
      <p:sp>
        <p:nvSpPr>
          <p:cNvPr id="3" name="Title 2"/>
          <p:cNvSpPr>
            <a:spLocks noGrp="1"/>
          </p:cNvSpPr>
          <p:nvPr>
            <p:ph type="title"/>
          </p:nvPr>
        </p:nvSpPr>
        <p:spPr/>
        <p:txBody>
          <a:bodyPr/>
          <a:lstStyle/>
          <a:p>
            <a:r>
              <a:rPr lang="en-US"/>
              <a:t>Lecture:  Creating Tests from CSV Data</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1339" y="1630093"/>
            <a:ext cx="3019847" cy="170521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9598" y="1825383"/>
            <a:ext cx="2057687" cy="131463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5552" y="4309126"/>
            <a:ext cx="4793012" cy="1610376"/>
          </a:xfrm>
          <a:prstGeom prst="rect">
            <a:avLst/>
          </a:prstGeom>
        </p:spPr>
      </p:pic>
    </p:spTree>
    <p:extLst>
      <p:ext uri="{BB962C8B-B14F-4D97-AF65-F5344CB8AC3E}">
        <p14:creationId xmlns:p14="http://schemas.microsoft.com/office/powerpoint/2010/main" val="269573917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DC470C80-A23F-45C2-805F-276E3F580CFD}"/>
              </a:ext>
            </a:extLst>
          </p:cNvPr>
          <p:cNvSpPr>
            <a:spLocks noGrp="1"/>
          </p:cNvSpPr>
          <p:nvPr>
            <p:ph type="body" sz="quarter" idx="12"/>
          </p:nvPr>
        </p:nvSpPr>
        <p:spPr/>
        <p:txBody>
          <a:bodyPr/>
          <a:lstStyle/>
          <a:p>
            <a:r>
              <a:rPr lang="en-US" dirty="0"/>
              <a:t>Example CSV Test</a:t>
            </a:r>
          </a:p>
        </p:txBody>
      </p:sp>
      <p:sp>
        <p:nvSpPr>
          <p:cNvPr id="3" name="Title 2"/>
          <p:cNvSpPr>
            <a:spLocks noGrp="1"/>
          </p:cNvSpPr>
          <p:nvPr>
            <p:ph type="title"/>
          </p:nvPr>
        </p:nvSpPr>
        <p:spPr/>
        <p:txBody>
          <a:bodyPr>
            <a:normAutofit/>
          </a:bodyPr>
          <a:lstStyle/>
          <a:p>
            <a:r>
              <a:rPr lang="en-US"/>
              <a:t>Lecture:  Creating Tests from CSV Data</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422" y="2708275"/>
            <a:ext cx="7602011" cy="2265528"/>
          </a:xfrm>
          <a:prstGeom prst="rect">
            <a:avLst/>
          </a:prstGeom>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5725" y="1628775"/>
            <a:ext cx="363855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9292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lvl="2"/>
            <a:r>
              <a:rPr lang="en-US" sz="1800" dirty="0"/>
              <a:t>User Guides</a:t>
            </a:r>
          </a:p>
          <a:p>
            <a:pPr lvl="3"/>
            <a:r>
              <a:rPr lang="en-US" sz="1600" dirty="0"/>
              <a:t>PDF and HTML Versions</a:t>
            </a:r>
          </a:p>
          <a:p>
            <a:pPr lvl="3"/>
            <a:r>
              <a:rPr lang="en-US" sz="1600" dirty="0"/>
              <a:t>Licensing User Guide</a:t>
            </a:r>
          </a:p>
          <a:p>
            <a:pPr lvl="2"/>
            <a:r>
              <a:rPr lang="en-US" sz="1800" dirty="0"/>
              <a:t>Release Notes</a:t>
            </a:r>
          </a:p>
          <a:p>
            <a:pPr lvl="2"/>
            <a:endParaRPr lang="en-US" sz="1800" dirty="0"/>
          </a:p>
          <a:p>
            <a:pPr lvl="2"/>
            <a:r>
              <a:rPr lang="en-US" sz="1800" dirty="0"/>
              <a:t>Built-in Trace and Diagnostic Features</a:t>
            </a:r>
          </a:p>
          <a:p>
            <a:pPr lvl="2"/>
            <a:endParaRPr lang="en-US" sz="1800" dirty="0"/>
          </a:p>
          <a:p>
            <a:pPr lvl="2"/>
            <a:r>
              <a:rPr lang="en-US" sz="1800" dirty="0"/>
              <a:t>Example Environments</a:t>
            </a:r>
          </a:p>
          <a:p>
            <a:pPr lvl="3"/>
            <a:r>
              <a:rPr lang="en-US" sz="1600" dirty="0"/>
              <a:t>Pre-packaged examples to guide you through more advanced topics</a:t>
            </a:r>
          </a:p>
          <a:p>
            <a:pPr lvl="2"/>
            <a:endParaRPr lang="en-US" sz="1800" dirty="0"/>
          </a:p>
          <a:p>
            <a:pPr lvl="2"/>
            <a:r>
              <a:rPr lang="en-US" sz="1800" dirty="0"/>
              <a:t>Web Links for Downloading Products, Support etc.</a:t>
            </a:r>
          </a:p>
          <a:p>
            <a:pPr lvl="1"/>
            <a:endParaRPr lang="en-US" sz="1800" dirty="0"/>
          </a:p>
          <a:p>
            <a:pPr lvl="2"/>
            <a:r>
              <a:rPr lang="en-US" sz="1800" dirty="0"/>
              <a:t>North America Support email: </a:t>
            </a:r>
            <a:r>
              <a:rPr lang="en-US" sz="1800" dirty="0">
                <a:hlinkClick r:id="rId3"/>
              </a:rPr>
              <a:t>support@vectorcast.com</a:t>
            </a:r>
            <a:endParaRPr lang="en-US" sz="1800" dirty="0"/>
          </a:p>
          <a:p>
            <a:pPr lvl="2"/>
            <a:r>
              <a:rPr lang="en-US" sz="1800" dirty="0"/>
              <a:t>Europe Support email:  </a:t>
            </a:r>
            <a:r>
              <a:rPr lang="en-US" sz="1800" dirty="0">
                <a:hlinkClick r:id="rId4"/>
              </a:rPr>
              <a:t>eu_support@vectorcast.com</a:t>
            </a:r>
            <a:endParaRPr lang="en-US" sz="1800" dirty="0"/>
          </a:p>
          <a:p>
            <a:pPr lvl="2"/>
            <a:r>
              <a:rPr lang="en-US" sz="1800" dirty="0"/>
              <a:t>Rest-of-World Support email:  </a:t>
            </a:r>
            <a:r>
              <a:rPr lang="en-US" sz="1800" dirty="0">
                <a:hlinkClick r:id="rId3"/>
              </a:rPr>
              <a:t>support@vectorcast.com</a:t>
            </a:r>
            <a:endParaRPr lang="en-US" sz="1800" dirty="0"/>
          </a:p>
          <a:p>
            <a:pPr lvl="1"/>
            <a:endParaRPr lang="en-US" sz="1800" dirty="0"/>
          </a:p>
        </p:txBody>
      </p:sp>
      <p:sp>
        <p:nvSpPr>
          <p:cNvPr id="2" name="Textplatzhalter 1">
            <a:extLst>
              <a:ext uri="{FF2B5EF4-FFF2-40B4-BE49-F238E27FC236}">
                <a16:creationId xmlns:a16="http://schemas.microsoft.com/office/drawing/2014/main" id="{DCF9A8FC-07BC-494F-B7CC-141EB0C06A66}"/>
              </a:ext>
            </a:extLst>
          </p:cNvPr>
          <p:cNvSpPr>
            <a:spLocks noGrp="1"/>
          </p:cNvSpPr>
          <p:nvPr>
            <p:ph type="body" sz="quarter" idx="12"/>
          </p:nvPr>
        </p:nvSpPr>
        <p:spPr/>
        <p:txBody>
          <a:bodyPr/>
          <a:lstStyle/>
          <a:p>
            <a:r>
              <a:rPr lang="en-US" dirty="0"/>
              <a:t>Getting Help … Use the Help Menu</a:t>
            </a:r>
          </a:p>
        </p:txBody>
      </p:sp>
      <p:sp>
        <p:nvSpPr>
          <p:cNvPr id="31746" name="Rectangle 1028"/>
          <p:cNvSpPr>
            <a:spLocks noGrp="1" noChangeArrowheads="1"/>
          </p:cNvSpPr>
          <p:nvPr>
            <p:ph type="title"/>
          </p:nvPr>
        </p:nvSpPr>
        <p:spPr/>
        <p:txBody>
          <a:bodyPr/>
          <a:lstStyle/>
          <a:p>
            <a:r>
              <a:rPr lang="en-US"/>
              <a:t>Unit Testing Overview</a:t>
            </a:r>
            <a:endParaRPr lang="en-US" dirty="0"/>
          </a:p>
        </p:txBody>
      </p:sp>
    </p:spTree>
    <p:extLst>
      <p:ext uri="{BB962C8B-B14F-4D97-AF65-F5344CB8AC3E}">
        <p14:creationId xmlns:p14="http://schemas.microsoft.com/office/powerpoint/2010/main" val="292604752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hlinkClick r:id="" action="ppaction://customshow?id=38&amp;return=true"/>
              </a:rPr>
              <a:t>Link to Lab:  Importing CSV Data</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9B9E9257-A472-4102-A82A-9322D91D2AB7}"/>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92F315C7-A5F3-4DE3-AD3E-C2027F623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62274384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9767CBB3-7FD3-4972-BC2E-E7EB7BCD6DCA}"/>
              </a:ext>
            </a:extLst>
          </p:cNvPr>
          <p:cNvSpPr>
            <a:spLocks noGrp="1"/>
          </p:cNvSpPr>
          <p:nvPr>
            <p:ph type="body" sz="quarter" idx="12"/>
          </p:nvPr>
        </p:nvSpPr>
        <p:spPr/>
        <p:txBody>
          <a:bodyPr/>
          <a:lstStyle/>
          <a:p>
            <a:r>
              <a:rPr lang="en-US" dirty="0"/>
              <a:t>Quiz:  True or False?  Each Row of the CSV data represents 1 test</a:t>
            </a:r>
          </a:p>
        </p:txBody>
      </p:sp>
      <p:sp>
        <p:nvSpPr>
          <p:cNvPr id="4" name="Title 3"/>
          <p:cNvSpPr>
            <a:spLocks noGrp="1"/>
          </p:cNvSpPr>
          <p:nvPr>
            <p:ph type="title"/>
          </p:nvPr>
        </p:nvSpPr>
        <p:spPr/>
        <p:txBody>
          <a:bodyPr>
            <a:normAutofit/>
          </a:bodyPr>
          <a:lstStyle/>
          <a:p>
            <a:r>
              <a:rPr lang="en-US"/>
              <a:t>Lecture:  Creating Tests from CSV Data</a:t>
            </a:r>
            <a:endParaRPr lang="en-US" dirty="0"/>
          </a:p>
        </p:txBody>
      </p:sp>
      <p:sp>
        <p:nvSpPr>
          <p:cNvPr id="5" name="Action Button: Custom 4">
            <a:hlinkClick r:id="" action="ppaction://macro?name=Correct" highlightClick="1"/>
          </p:cNvPr>
          <p:cNvSpPr/>
          <p:nvPr/>
        </p:nvSpPr>
        <p:spPr>
          <a:xfrm>
            <a:off x="2543176" y="16144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Wrong" highlightClick="1"/>
          </p:cNvPr>
          <p:cNvSpPr/>
          <p:nvPr/>
        </p:nvSpPr>
        <p:spPr>
          <a:xfrm>
            <a:off x="2543176" y="2405064"/>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10" name="TextBox 9"/>
          <p:cNvSpPr txBox="1"/>
          <p:nvPr/>
        </p:nvSpPr>
        <p:spPr>
          <a:xfrm>
            <a:off x="3543301" y="1659266"/>
            <a:ext cx="6115051" cy="461665"/>
          </a:xfrm>
          <a:prstGeom prst="rect">
            <a:avLst/>
          </a:prstGeom>
          <a:noFill/>
        </p:spPr>
        <p:txBody>
          <a:bodyPr wrap="square" rtlCol="0">
            <a:spAutoFit/>
          </a:bodyPr>
          <a:lstStyle/>
          <a:p>
            <a:r>
              <a:rPr lang="en-US" sz="2400" dirty="0"/>
              <a:t>True</a:t>
            </a:r>
          </a:p>
        </p:txBody>
      </p:sp>
      <p:sp>
        <p:nvSpPr>
          <p:cNvPr id="11" name="TextBox 10"/>
          <p:cNvSpPr txBox="1"/>
          <p:nvPr/>
        </p:nvSpPr>
        <p:spPr>
          <a:xfrm>
            <a:off x="3543301" y="2484766"/>
            <a:ext cx="6115051" cy="461665"/>
          </a:xfrm>
          <a:prstGeom prst="rect">
            <a:avLst/>
          </a:prstGeom>
          <a:noFill/>
        </p:spPr>
        <p:txBody>
          <a:bodyPr wrap="square" rtlCol="0">
            <a:spAutoFit/>
          </a:bodyPr>
          <a:lstStyle/>
          <a:p>
            <a:r>
              <a:rPr lang="en-US" sz="2400" dirty="0"/>
              <a:t>False</a:t>
            </a:r>
          </a:p>
        </p:txBody>
      </p:sp>
    </p:spTree>
    <p:extLst>
      <p:ext uri="{BB962C8B-B14F-4D97-AF65-F5344CB8AC3E}">
        <p14:creationId xmlns:p14="http://schemas.microsoft.com/office/powerpoint/2010/main" val="284655862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Additional Test Case Options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F56CD52C-0863-4FA8-A67F-3F32399EB549}"/>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7F0F6672-22B1-4461-81B3-BCAE3CD624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48215077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GB" dirty="0"/>
              <a:t>Find and Filter Bar</a:t>
            </a:r>
          </a:p>
          <a:p>
            <a:pPr lvl="1"/>
            <a:r>
              <a:rPr lang="en-GB" dirty="0"/>
              <a:t>Duplicating a Test Case</a:t>
            </a:r>
            <a:endParaRPr lang="en-US" dirty="0"/>
          </a:p>
          <a:p>
            <a:pPr lvl="1"/>
            <a:r>
              <a:rPr lang="en-GB" dirty="0"/>
              <a:t>Drag and Drop of Test Cases</a:t>
            </a:r>
            <a:endParaRPr lang="en-US" dirty="0"/>
          </a:p>
          <a:p>
            <a:pPr lvl="1"/>
            <a:r>
              <a:rPr lang="en-GB" dirty="0"/>
              <a:t>Min/Mid/Max Test Cases</a:t>
            </a:r>
          </a:p>
          <a:p>
            <a:pPr lvl="1"/>
            <a:r>
              <a:rPr lang="en-GB" dirty="0"/>
              <a:t>Partitioned Test Cases</a:t>
            </a:r>
            <a:endParaRPr lang="en-US" dirty="0"/>
          </a:p>
          <a:p>
            <a:pPr lvl="1"/>
            <a:r>
              <a:rPr lang="en-GB" dirty="0"/>
              <a:t>Control Flow as an Expected Result</a:t>
            </a:r>
          </a:p>
          <a:p>
            <a:pPr lvl="1"/>
            <a:r>
              <a:rPr lang="en-US" dirty="0"/>
              <a:t>What Global Variables are Referenced by a Function?</a:t>
            </a:r>
          </a:p>
          <a:p>
            <a:pPr marL="709200" lvl="2" indent="0">
              <a:buNone/>
            </a:pPr>
            <a:endParaRPr lang="en-US" dirty="0"/>
          </a:p>
        </p:txBody>
      </p:sp>
      <p:sp>
        <p:nvSpPr>
          <p:cNvPr id="2" name="Textplatzhalter 1">
            <a:extLst>
              <a:ext uri="{FF2B5EF4-FFF2-40B4-BE49-F238E27FC236}">
                <a16:creationId xmlns:a16="http://schemas.microsoft.com/office/drawing/2014/main" id="{5E0E755E-4B03-44B6-8048-5206BE6C49D3}"/>
              </a:ext>
            </a:extLst>
          </p:cNvPr>
          <p:cNvSpPr>
            <a:spLocks noGrp="1"/>
          </p:cNvSpPr>
          <p:nvPr>
            <p:ph type="body" sz="quarter" idx="12"/>
          </p:nvPr>
        </p:nvSpPr>
        <p:spPr/>
        <p:txBody>
          <a:bodyPr/>
          <a:lstStyle/>
          <a:p>
            <a:r>
              <a:rPr lang="en-US" dirty="0"/>
              <a:t>Module Overview</a:t>
            </a:r>
          </a:p>
        </p:txBody>
      </p:sp>
      <p:sp>
        <p:nvSpPr>
          <p:cNvPr id="3" name="Title 2"/>
          <p:cNvSpPr>
            <a:spLocks noGrp="1"/>
          </p:cNvSpPr>
          <p:nvPr>
            <p:ph type="title"/>
          </p:nvPr>
        </p:nvSpPr>
        <p:spPr/>
        <p:txBody>
          <a:bodyPr/>
          <a:lstStyle/>
          <a:p>
            <a:r>
              <a:rPr lang="en-US"/>
              <a:t>Lecture:  Additional Test Case Options</a:t>
            </a:r>
            <a:endParaRPr lang="en-US" dirty="0"/>
          </a:p>
        </p:txBody>
      </p:sp>
    </p:spTree>
    <p:extLst>
      <p:ext uri="{BB962C8B-B14F-4D97-AF65-F5344CB8AC3E}">
        <p14:creationId xmlns:p14="http://schemas.microsoft.com/office/powerpoint/2010/main" val="172438694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GB" dirty="0"/>
              <a:t>Locations</a:t>
            </a:r>
          </a:p>
          <a:p>
            <a:pPr lvl="2"/>
            <a:r>
              <a:rPr lang="en-GB" dirty="0"/>
              <a:t>Environment View</a:t>
            </a:r>
          </a:p>
          <a:p>
            <a:pPr lvl="2"/>
            <a:r>
              <a:rPr lang="en-GB" dirty="0"/>
              <a:t>Test Case Editor</a:t>
            </a:r>
          </a:p>
          <a:p>
            <a:pPr lvl="1"/>
            <a:r>
              <a:rPr lang="en-GB" dirty="0"/>
              <a:t>Search Features</a:t>
            </a:r>
          </a:p>
          <a:p>
            <a:pPr lvl="2"/>
            <a:r>
              <a:rPr lang="en-GB" dirty="0"/>
              <a:t>Search by Column</a:t>
            </a:r>
          </a:p>
          <a:p>
            <a:pPr lvl="2"/>
            <a:r>
              <a:rPr lang="en-GB" dirty="0"/>
              <a:t>Re-call previous search</a:t>
            </a:r>
          </a:p>
          <a:p>
            <a:pPr lvl="2"/>
            <a:r>
              <a:rPr lang="en-GB" dirty="0"/>
              <a:t>Search Up/Down Arrows</a:t>
            </a:r>
          </a:p>
          <a:p>
            <a:pPr lvl="2"/>
            <a:r>
              <a:rPr lang="en-GB" dirty="0"/>
              <a:t>Match Case</a:t>
            </a:r>
          </a:p>
          <a:p>
            <a:pPr lvl="2"/>
            <a:r>
              <a:rPr lang="en-GB" dirty="0"/>
              <a:t>Regular Expression Support</a:t>
            </a:r>
          </a:p>
          <a:p>
            <a:pPr lvl="3"/>
            <a:r>
              <a:rPr lang="en-GB" dirty="0"/>
              <a:t>“add||get”</a:t>
            </a:r>
          </a:p>
          <a:p>
            <a:pPr lvl="1"/>
            <a:r>
              <a:rPr lang="en-GB" dirty="0"/>
              <a:t>Filter Feature</a:t>
            </a:r>
          </a:p>
          <a:p>
            <a:pPr lvl="2"/>
            <a:r>
              <a:rPr lang="en-GB" dirty="0"/>
              <a:t>Combine with Search by Column</a:t>
            </a:r>
          </a:p>
          <a:p>
            <a:pPr lvl="2"/>
            <a:r>
              <a:rPr lang="en-GB" dirty="0"/>
              <a:t>e.g., Find all tests with a common substring</a:t>
            </a:r>
          </a:p>
          <a:p>
            <a:pPr marL="709200" lvl="2" indent="0">
              <a:buNone/>
            </a:pPr>
            <a:endParaRPr lang="en-GB" dirty="0"/>
          </a:p>
          <a:p>
            <a:pPr marL="709200" lvl="2" indent="0">
              <a:buNone/>
            </a:pPr>
            <a:endParaRPr lang="en-US" dirty="0"/>
          </a:p>
        </p:txBody>
      </p:sp>
      <p:sp>
        <p:nvSpPr>
          <p:cNvPr id="2" name="Textplatzhalter 1">
            <a:extLst>
              <a:ext uri="{FF2B5EF4-FFF2-40B4-BE49-F238E27FC236}">
                <a16:creationId xmlns:a16="http://schemas.microsoft.com/office/drawing/2014/main" id="{DC705534-6DBD-47F3-A342-6ADFD1FF83E1}"/>
              </a:ext>
            </a:extLst>
          </p:cNvPr>
          <p:cNvSpPr>
            <a:spLocks noGrp="1"/>
          </p:cNvSpPr>
          <p:nvPr>
            <p:ph type="body" sz="quarter" idx="12"/>
          </p:nvPr>
        </p:nvSpPr>
        <p:spPr/>
        <p:txBody>
          <a:bodyPr/>
          <a:lstStyle/>
          <a:p>
            <a:r>
              <a:rPr lang="en-US" dirty="0"/>
              <a:t>Find and Filter Bar</a:t>
            </a:r>
          </a:p>
        </p:txBody>
      </p:sp>
      <p:sp>
        <p:nvSpPr>
          <p:cNvPr id="3" name="Title 2"/>
          <p:cNvSpPr>
            <a:spLocks noGrp="1"/>
          </p:cNvSpPr>
          <p:nvPr>
            <p:ph type="title"/>
          </p:nvPr>
        </p:nvSpPr>
        <p:spPr/>
        <p:txBody>
          <a:bodyPr/>
          <a:lstStyle/>
          <a:p>
            <a:r>
              <a:rPr lang="en-US"/>
              <a:t>Lecture:  Additional Test Case Options</a:t>
            </a:r>
            <a:endParaRPr lang="en-GB"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1541" y="3359718"/>
            <a:ext cx="4489814" cy="190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2374" y="5267156"/>
            <a:ext cx="1285875" cy="116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1423" y="1015280"/>
            <a:ext cx="4713652" cy="2099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909002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GB" dirty="0"/>
              <a:t>Right Click to Duplicate a Test Case</a:t>
            </a:r>
          </a:p>
          <a:p>
            <a:pPr lvl="2"/>
            <a:r>
              <a:rPr lang="en-GB" dirty="0"/>
              <a:t>Default Name: Place_Order.001</a:t>
            </a:r>
          </a:p>
          <a:p>
            <a:pPr lvl="3"/>
            <a:r>
              <a:rPr lang="en-GB" dirty="0"/>
              <a:t>Duplicate Given Next Serial Number</a:t>
            </a:r>
          </a:p>
          <a:p>
            <a:pPr lvl="2"/>
            <a:r>
              <a:rPr lang="en-GB" dirty="0"/>
              <a:t>Custom Name: TEST</a:t>
            </a:r>
          </a:p>
          <a:p>
            <a:pPr lvl="3"/>
            <a:r>
              <a:rPr lang="en-GB" dirty="0"/>
              <a:t>Duplicate Given Custom Name + Serial Number</a:t>
            </a:r>
          </a:p>
          <a:p>
            <a:pPr lvl="2"/>
            <a:r>
              <a:rPr lang="en-GB" dirty="0"/>
              <a:t>Copies Global  Data, Input &amp; Expected Values</a:t>
            </a:r>
          </a:p>
          <a:p>
            <a:pPr lvl="1" indent="0">
              <a:buNone/>
            </a:pPr>
            <a:endParaRPr lang="en-GB" dirty="0"/>
          </a:p>
          <a:p>
            <a:pPr lvl="1"/>
            <a:r>
              <a:rPr lang="en-GB" dirty="0"/>
              <a:t>Drag and Drop of Tests</a:t>
            </a:r>
          </a:p>
          <a:p>
            <a:pPr lvl="2"/>
            <a:r>
              <a:rPr lang="en-GB" dirty="0"/>
              <a:t>While holding  down the Alt key</a:t>
            </a:r>
          </a:p>
          <a:p>
            <a:pPr lvl="3"/>
            <a:r>
              <a:rPr lang="en-GB" dirty="0"/>
              <a:t>Click and hold a test case</a:t>
            </a:r>
          </a:p>
          <a:p>
            <a:pPr lvl="3"/>
            <a:r>
              <a:rPr lang="en-GB" dirty="0"/>
              <a:t>Then Drag and Drop between functions</a:t>
            </a:r>
          </a:p>
          <a:p>
            <a:pPr lvl="2"/>
            <a:r>
              <a:rPr lang="en-GB" dirty="0"/>
              <a:t>Tests can be shared between any functions</a:t>
            </a:r>
          </a:p>
          <a:p>
            <a:pPr lvl="2"/>
            <a:r>
              <a:rPr lang="en-GB" dirty="0"/>
              <a:t>Only Data that applies will be copied</a:t>
            </a:r>
          </a:p>
          <a:p>
            <a:pPr lvl="3"/>
            <a:r>
              <a:rPr lang="en-GB" dirty="0"/>
              <a:t>Global Data Values</a:t>
            </a:r>
          </a:p>
          <a:p>
            <a:pPr lvl="3"/>
            <a:r>
              <a:rPr lang="en-GB" dirty="0"/>
              <a:t>Stubbed Functions Data Values</a:t>
            </a:r>
          </a:p>
          <a:p>
            <a:pPr lvl="3"/>
            <a:r>
              <a:rPr lang="en-GB" dirty="0"/>
              <a:t>Input &amp; Expected Values are </a:t>
            </a:r>
            <a:r>
              <a:rPr lang="en-GB" b="1" dirty="0"/>
              <a:t>NOT</a:t>
            </a:r>
            <a:r>
              <a:rPr lang="en-GB" dirty="0"/>
              <a:t> copied over</a:t>
            </a:r>
          </a:p>
          <a:p>
            <a:pPr marL="709200" lvl="2" indent="0">
              <a:buNone/>
            </a:pPr>
            <a:endParaRPr lang="en-US" dirty="0"/>
          </a:p>
        </p:txBody>
      </p:sp>
      <p:sp>
        <p:nvSpPr>
          <p:cNvPr id="2" name="Textplatzhalter 1">
            <a:extLst>
              <a:ext uri="{FF2B5EF4-FFF2-40B4-BE49-F238E27FC236}">
                <a16:creationId xmlns:a16="http://schemas.microsoft.com/office/drawing/2014/main" id="{8D949C41-D230-4F54-A3C7-509E33835F47}"/>
              </a:ext>
            </a:extLst>
          </p:cNvPr>
          <p:cNvSpPr>
            <a:spLocks noGrp="1"/>
          </p:cNvSpPr>
          <p:nvPr>
            <p:ph type="body" sz="quarter" idx="12"/>
          </p:nvPr>
        </p:nvSpPr>
        <p:spPr/>
        <p:txBody>
          <a:bodyPr/>
          <a:lstStyle/>
          <a:p>
            <a:r>
              <a:rPr lang="en-US" dirty="0"/>
              <a:t>Duplicating &amp; Copying Test Cases</a:t>
            </a:r>
          </a:p>
        </p:txBody>
      </p:sp>
      <p:sp>
        <p:nvSpPr>
          <p:cNvPr id="3" name="Title 2"/>
          <p:cNvSpPr>
            <a:spLocks noGrp="1"/>
          </p:cNvSpPr>
          <p:nvPr>
            <p:ph type="title"/>
          </p:nvPr>
        </p:nvSpPr>
        <p:spPr/>
        <p:txBody>
          <a:bodyPr/>
          <a:lstStyle/>
          <a:p>
            <a:r>
              <a:rPr lang="en-US"/>
              <a:t>Lecture:  Additional Test Case Options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4241" y="1255713"/>
            <a:ext cx="2638425" cy="170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4241" y="3132138"/>
            <a:ext cx="2905125"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274227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US" dirty="0"/>
              <a:t>What are Min, Mid, and Max Test Cases?</a:t>
            </a:r>
          </a:p>
          <a:p>
            <a:pPr lvl="2"/>
            <a:r>
              <a:rPr lang="en-US" dirty="0"/>
              <a:t>Automatically generated tests</a:t>
            </a:r>
          </a:p>
          <a:p>
            <a:pPr lvl="2"/>
            <a:r>
              <a:rPr lang="en-US" dirty="0"/>
              <a:t>Used for Robustness Testing</a:t>
            </a:r>
          </a:p>
          <a:p>
            <a:pPr lvl="2"/>
            <a:r>
              <a:rPr lang="en-US" dirty="0"/>
              <a:t>Based on the base type of parameters of the function being tested</a:t>
            </a:r>
          </a:p>
          <a:p>
            <a:pPr lvl="1"/>
            <a:r>
              <a:rPr lang="en-US" dirty="0"/>
              <a:t>Special Characteristics</a:t>
            </a:r>
          </a:p>
          <a:p>
            <a:pPr lvl="2"/>
            <a:r>
              <a:rPr lang="en-US" dirty="0"/>
              <a:t>Names are hard-coded to &lt;&lt;MIN&gt;&gt;, &lt;&lt;MID&gt;&gt;, or &lt;&lt;MAX&gt;&gt;</a:t>
            </a:r>
          </a:p>
          <a:p>
            <a:pPr lvl="2"/>
            <a:r>
              <a:rPr lang="en-US" dirty="0"/>
              <a:t>Tests cannot be edited</a:t>
            </a:r>
          </a:p>
          <a:p>
            <a:pPr lvl="2"/>
            <a:r>
              <a:rPr lang="en-US" dirty="0"/>
              <a:t>If you “open” the test, it will generate a “clone”, or “derived” test</a:t>
            </a:r>
          </a:p>
          <a:p>
            <a:pPr lvl="3"/>
            <a:r>
              <a:rPr lang="en-US" dirty="0"/>
              <a:t>Auto name: function_MIN_.001 for example</a:t>
            </a:r>
          </a:p>
          <a:p>
            <a:pPr lvl="1"/>
            <a:r>
              <a:rPr lang="en-US" dirty="0"/>
              <a:t>Script Syntax</a:t>
            </a:r>
          </a:p>
          <a:p>
            <a:pPr lvl="2"/>
            <a:r>
              <a:rPr lang="en-US" dirty="0"/>
              <a:t>The Script for a MIN, MID, MAX test will key off the name</a:t>
            </a:r>
          </a:p>
          <a:p>
            <a:pPr lvl="2"/>
            <a:r>
              <a:rPr lang="en-US" dirty="0"/>
              <a:t>The Script for a “Clone” or “Derived” Test will have the special TEST.VALUE line:</a:t>
            </a:r>
          </a:p>
          <a:p>
            <a:pPr marL="709200" lvl="2" indent="0">
              <a:buNone/>
            </a:pPr>
            <a:endParaRPr lang="en-US" dirty="0"/>
          </a:p>
        </p:txBody>
      </p:sp>
      <p:sp>
        <p:nvSpPr>
          <p:cNvPr id="5" name="Textplatzhalter 4">
            <a:extLst>
              <a:ext uri="{FF2B5EF4-FFF2-40B4-BE49-F238E27FC236}">
                <a16:creationId xmlns:a16="http://schemas.microsoft.com/office/drawing/2014/main" id="{40CFF704-9244-4336-90F7-2EB71901CE63}"/>
              </a:ext>
            </a:extLst>
          </p:cNvPr>
          <p:cNvSpPr>
            <a:spLocks noGrp="1"/>
          </p:cNvSpPr>
          <p:nvPr>
            <p:ph type="body" sz="quarter" idx="12"/>
          </p:nvPr>
        </p:nvSpPr>
        <p:spPr/>
        <p:txBody>
          <a:bodyPr/>
          <a:lstStyle/>
          <a:p>
            <a:r>
              <a:rPr lang="en-US" dirty="0"/>
              <a:t>Min/Mid/Max Test Cases</a:t>
            </a:r>
          </a:p>
        </p:txBody>
      </p:sp>
      <p:sp>
        <p:nvSpPr>
          <p:cNvPr id="3" name="Title 2"/>
          <p:cNvSpPr>
            <a:spLocks noGrp="1"/>
          </p:cNvSpPr>
          <p:nvPr>
            <p:ph type="title"/>
          </p:nvPr>
        </p:nvSpPr>
        <p:spPr/>
        <p:txBody>
          <a:bodyPr/>
          <a:lstStyle/>
          <a:p>
            <a:r>
              <a:rPr lang="en-US"/>
              <a:t>Lecture:  Additional Test Case Options</a:t>
            </a:r>
            <a:endParaRPr lang="en-GB" dirty="0"/>
          </a:p>
        </p:txBody>
      </p:sp>
      <p:sp>
        <p:nvSpPr>
          <p:cNvPr id="2" name="TextBox 1"/>
          <p:cNvSpPr txBox="1"/>
          <p:nvPr/>
        </p:nvSpPr>
        <p:spPr>
          <a:xfrm>
            <a:off x="2695577" y="4836797"/>
            <a:ext cx="5410201" cy="553998"/>
          </a:xfrm>
          <a:prstGeom prst="rect">
            <a:avLst/>
          </a:prstGeom>
          <a:noFill/>
        </p:spPr>
        <p:txBody>
          <a:bodyPr wrap="square" rtlCol="0">
            <a:spAutoFit/>
          </a:bodyPr>
          <a:lstStyle/>
          <a:p>
            <a:r>
              <a:rPr lang="en-US" sz="1200" dirty="0">
                <a:latin typeface="Courier New" pitchFamily="49" charset="0"/>
                <a:cs typeface="Courier New" pitchFamily="49" charset="0"/>
              </a:rPr>
              <a:t>TEST.VALUE:&lt;&lt;ALL_MIN&gt;&gt;</a:t>
            </a:r>
          </a:p>
          <a:p>
            <a:endParaRPr lang="en-US" sz="1200" dirty="0">
              <a:latin typeface="Courier New" pitchFamily="49" charset="0"/>
              <a:cs typeface="Courier New" pitchFamily="49" charset="0"/>
            </a:endParaRPr>
          </a:p>
        </p:txBody>
      </p:sp>
    </p:spTree>
    <p:extLst>
      <p:ext uri="{BB962C8B-B14F-4D97-AF65-F5344CB8AC3E}">
        <p14:creationId xmlns:p14="http://schemas.microsoft.com/office/powerpoint/2010/main" val="21052421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GB" dirty="0"/>
              <a:t>Partitioned Test Cases</a:t>
            </a:r>
          </a:p>
          <a:p>
            <a:pPr lvl="2"/>
            <a:r>
              <a:rPr lang="en-GB" dirty="0"/>
              <a:t>Insert using the right-click context menu</a:t>
            </a:r>
          </a:p>
          <a:p>
            <a:pPr lvl="3"/>
            <a:r>
              <a:rPr lang="en-US" dirty="0"/>
              <a:t>Automatic Name will have –PARTITIONS suffix</a:t>
            </a:r>
          </a:p>
          <a:p>
            <a:pPr lvl="4"/>
            <a:r>
              <a:rPr lang="en-US" dirty="0"/>
              <a:t> PLACE_ORDER-PARTITIONS</a:t>
            </a:r>
          </a:p>
          <a:p>
            <a:pPr lvl="4"/>
            <a:endParaRPr lang="en-US" dirty="0"/>
          </a:p>
          <a:p>
            <a:pPr lvl="2"/>
            <a:endParaRPr lang="en-US" dirty="0"/>
          </a:p>
          <a:p>
            <a:pPr lvl="2"/>
            <a:r>
              <a:rPr lang="en-US" dirty="0"/>
              <a:t>Number of Partitions, Controlled by Test Option</a:t>
            </a:r>
          </a:p>
          <a:p>
            <a:pPr lvl="2"/>
            <a:endParaRPr lang="en-US" dirty="0"/>
          </a:p>
          <a:p>
            <a:pPr lvl="2"/>
            <a:r>
              <a:rPr lang="en-US" dirty="0"/>
              <a:t>Input values will vary from MIN to MAX for each parameter</a:t>
            </a:r>
          </a:p>
          <a:p>
            <a:pPr lvl="3"/>
            <a:r>
              <a:rPr lang="en-US" dirty="0"/>
              <a:t>Number of values for each parameter will be based on Number of Partitions</a:t>
            </a:r>
          </a:p>
          <a:p>
            <a:pPr lvl="4"/>
            <a:r>
              <a:rPr lang="en-US" dirty="0"/>
              <a:t>(MAX – MIN) / Number of Partitions</a:t>
            </a:r>
          </a:p>
          <a:p>
            <a:pPr lvl="4"/>
            <a:r>
              <a:rPr lang="en-US" dirty="0"/>
              <a:t>So an unsigned char with 5 partitions, will result in values: 51, 102, 153, 204, 255</a:t>
            </a:r>
          </a:p>
          <a:p>
            <a:pPr lvl="3"/>
            <a:r>
              <a:rPr lang="en-US" dirty="0"/>
              <a:t>Actual Test value is set to:  &lt;&lt;MIN&gt;&gt;..&lt;&lt;MAX&gt;&gt;/&lt;&lt;PARTITION&gt;&gt;</a:t>
            </a:r>
          </a:p>
          <a:p>
            <a:pPr lvl="4"/>
            <a:r>
              <a:rPr lang="en-US" dirty="0"/>
              <a:t>&lt;&lt;PARTITION&gt;&gt; is dynamically computed based on type</a:t>
            </a:r>
          </a:p>
        </p:txBody>
      </p:sp>
      <p:sp>
        <p:nvSpPr>
          <p:cNvPr id="2" name="Textplatzhalter 1">
            <a:extLst>
              <a:ext uri="{FF2B5EF4-FFF2-40B4-BE49-F238E27FC236}">
                <a16:creationId xmlns:a16="http://schemas.microsoft.com/office/drawing/2014/main" id="{79DC0D59-62C9-490C-A155-ED4C4E8CDB4C}"/>
              </a:ext>
            </a:extLst>
          </p:cNvPr>
          <p:cNvSpPr>
            <a:spLocks noGrp="1"/>
          </p:cNvSpPr>
          <p:nvPr>
            <p:ph type="body" sz="quarter" idx="12"/>
          </p:nvPr>
        </p:nvSpPr>
        <p:spPr/>
        <p:txBody>
          <a:bodyPr/>
          <a:lstStyle/>
          <a:p>
            <a:r>
              <a:rPr lang="en-US" dirty="0"/>
              <a:t>Partitioned Test Cases</a:t>
            </a:r>
          </a:p>
        </p:txBody>
      </p:sp>
      <p:sp>
        <p:nvSpPr>
          <p:cNvPr id="3" name="Title 2"/>
          <p:cNvSpPr>
            <a:spLocks noGrp="1"/>
          </p:cNvSpPr>
          <p:nvPr>
            <p:ph type="title"/>
          </p:nvPr>
        </p:nvSpPr>
        <p:spPr/>
        <p:txBody>
          <a:bodyPr/>
          <a:lstStyle/>
          <a:p>
            <a:r>
              <a:rPr lang="en-US"/>
              <a:t>Lecture:  Additional Test Case Options</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4605" y="1253826"/>
            <a:ext cx="26670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4605" y="2854626"/>
            <a:ext cx="3171825" cy="276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08750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US" dirty="0"/>
              <a:t>What is Control Flow?</a:t>
            </a:r>
          </a:p>
          <a:p>
            <a:pPr lvl="2"/>
            <a:r>
              <a:rPr lang="en-US" dirty="0"/>
              <a:t>The sequence of calls from between the UUT and any Stubbed Functions</a:t>
            </a:r>
          </a:p>
          <a:p>
            <a:pPr lvl="1"/>
            <a:r>
              <a:rPr lang="en-US" dirty="0"/>
              <a:t>Common Use Cases</a:t>
            </a:r>
          </a:p>
          <a:p>
            <a:pPr lvl="2"/>
            <a:r>
              <a:rPr lang="en-US" dirty="0"/>
              <a:t>Testing Executives where there are no parameters passed</a:t>
            </a:r>
          </a:p>
          <a:p>
            <a:pPr lvl="2"/>
            <a:r>
              <a:rPr lang="en-US" dirty="0"/>
              <a:t>Testing algorithms where the order of calls are critical</a:t>
            </a:r>
          </a:p>
          <a:p>
            <a:pPr lvl="1"/>
            <a:r>
              <a:rPr lang="en-US" dirty="0"/>
              <a:t>Saving/Clearing Control Flow</a:t>
            </a:r>
          </a:p>
          <a:p>
            <a:pPr lvl="2"/>
            <a:r>
              <a:rPr lang="en-US" dirty="0"/>
              <a:t>Use Test Menu -&gt; Control Flow -&gt; Save or Clear</a:t>
            </a:r>
          </a:p>
          <a:p>
            <a:pPr lvl="2"/>
            <a:endParaRPr lang="en-US" dirty="0"/>
          </a:p>
          <a:p>
            <a:pPr lvl="1"/>
            <a:endParaRPr lang="en-US" dirty="0"/>
          </a:p>
          <a:p>
            <a:pPr lvl="1"/>
            <a:r>
              <a:rPr lang="en-US" dirty="0"/>
              <a:t>Editing Control Flow</a:t>
            </a:r>
          </a:p>
          <a:p>
            <a:pPr lvl="2"/>
            <a:endParaRPr lang="en-US" dirty="0"/>
          </a:p>
          <a:p>
            <a:pPr lvl="1"/>
            <a:endParaRPr lang="en-US" dirty="0"/>
          </a:p>
          <a:p>
            <a:pPr marL="709200" lvl="2" indent="0">
              <a:buNone/>
            </a:pPr>
            <a:endParaRPr lang="en-US" dirty="0"/>
          </a:p>
        </p:txBody>
      </p:sp>
      <p:sp>
        <p:nvSpPr>
          <p:cNvPr id="2" name="Textplatzhalter 1">
            <a:extLst>
              <a:ext uri="{FF2B5EF4-FFF2-40B4-BE49-F238E27FC236}">
                <a16:creationId xmlns:a16="http://schemas.microsoft.com/office/drawing/2014/main" id="{D4BF282F-B46C-4C61-9173-44DE97FF167F}"/>
              </a:ext>
            </a:extLst>
          </p:cNvPr>
          <p:cNvSpPr>
            <a:spLocks noGrp="1"/>
          </p:cNvSpPr>
          <p:nvPr>
            <p:ph type="body" sz="quarter" idx="12"/>
          </p:nvPr>
        </p:nvSpPr>
        <p:spPr/>
        <p:txBody>
          <a:bodyPr/>
          <a:lstStyle/>
          <a:p>
            <a:r>
              <a:rPr lang="en-US" dirty="0"/>
              <a:t>Control Flow as an Expected Result</a:t>
            </a:r>
          </a:p>
        </p:txBody>
      </p:sp>
      <p:sp>
        <p:nvSpPr>
          <p:cNvPr id="3" name="Title 2"/>
          <p:cNvSpPr>
            <a:spLocks noGrp="1"/>
          </p:cNvSpPr>
          <p:nvPr>
            <p:ph type="title"/>
          </p:nvPr>
        </p:nvSpPr>
        <p:spPr/>
        <p:txBody>
          <a:bodyPr/>
          <a:lstStyle/>
          <a:p>
            <a:r>
              <a:rPr lang="en-US"/>
              <a:t>Lecture:  Additional Test Case Options</a:t>
            </a:r>
            <a:endParaRPr lang="en-US" dirty="0"/>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7185" y="3601984"/>
            <a:ext cx="4610100" cy="2694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941626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lvl="1"/>
            <a:r>
              <a:rPr lang="en-US" dirty="0"/>
              <a:t>VectorCAST “knows” what globals are used by a function</a:t>
            </a:r>
          </a:p>
          <a:p>
            <a:pPr lvl="2"/>
            <a:r>
              <a:rPr lang="en-US" dirty="0"/>
              <a:t>Click on a function under test, and the globals that are referenced are high-lighted</a:t>
            </a:r>
          </a:p>
          <a:p>
            <a:pPr lvl="2"/>
            <a:r>
              <a:rPr lang="en-US" dirty="0"/>
              <a:t>Click on a global variable, and the functions that reference that variable are high-lighted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 “Display only referenced globals” checkbox</a:t>
            </a:r>
          </a:p>
          <a:p>
            <a:pPr lvl="1"/>
            <a:endParaRPr lang="en-US" dirty="0"/>
          </a:p>
          <a:p>
            <a:pPr lvl="1"/>
            <a:endParaRPr lang="en-US" dirty="0"/>
          </a:p>
          <a:p>
            <a:pPr lvl="1"/>
            <a:endParaRPr lang="en-US" dirty="0"/>
          </a:p>
          <a:p>
            <a:pPr lvl="2"/>
            <a:r>
              <a:rPr lang="en-US" dirty="0"/>
              <a:t>Useful if you have a “lot” of Global Variables.</a:t>
            </a:r>
          </a:p>
          <a:p>
            <a:pPr lvl="2"/>
            <a:r>
              <a:rPr lang="en-US" dirty="0"/>
              <a:t>Will “filter” Parameter Tree to Only Show those globals that are referenced</a:t>
            </a:r>
          </a:p>
          <a:p>
            <a:pPr lvl="2"/>
            <a:endParaRPr lang="en-US" dirty="0"/>
          </a:p>
        </p:txBody>
      </p:sp>
      <p:sp>
        <p:nvSpPr>
          <p:cNvPr id="4" name="Textplatzhalter 3">
            <a:extLst>
              <a:ext uri="{FF2B5EF4-FFF2-40B4-BE49-F238E27FC236}">
                <a16:creationId xmlns:a16="http://schemas.microsoft.com/office/drawing/2014/main" id="{9EC379A5-67D0-489C-9FF9-7AE707833CBD}"/>
              </a:ext>
            </a:extLst>
          </p:cNvPr>
          <p:cNvSpPr>
            <a:spLocks noGrp="1"/>
          </p:cNvSpPr>
          <p:nvPr>
            <p:ph type="body" sz="quarter" idx="12"/>
          </p:nvPr>
        </p:nvSpPr>
        <p:spPr/>
        <p:txBody>
          <a:bodyPr/>
          <a:lstStyle/>
          <a:p>
            <a:r>
              <a:rPr lang="en-US" dirty="0"/>
              <a:t>Global Data Cross Referencing</a:t>
            </a:r>
          </a:p>
        </p:txBody>
      </p:sp>
      <p:sp>
        <p:nvSpPr>
          <p:cNvPr id="3" name="Title 2"/>
          <p:cNvSpPr>
            <a:spLocks noGrp="1"/>
          </p:cNvSpPr>
          <p:nvPr>
            <p:ph type="title"/>
          </p:nvPr>
        </p:nvSpPr>
        <p:spPr/>
        <p:txBody>
          <a:bodyPr/>
          <a:lstStyle/>
          <a:p>
            <a:pPr marL="171450" indent="-171450"/>
            <a:r>
              <a:rPr lang="en-US"/>
              <a:t>Lecture:  Additional Test Case Options</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6641" y="4657725"/>
            <a:ext cx="401002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8950" y="2320598"/>
            <a:ext cx="2019302" cy="1549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4983" y="2147023"/>
            <a:ext cx="2000252" cy="1790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8025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Training Modules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6AF98F0F-F59F-48F8-9803-A3797816023D}"/>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55D53820-07E2-44E6-81A9-A0472F6B8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59254652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hlinkClick r:id="" action="ppaction://customshow?id=39&amp;return=true"/>
              </a:rPr>
              <a:t>Link to Lab:  Additional Test Case Options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F1F48D9B-B098-4466-BF93-A2B9B2A5156E}"/>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50B43A20-F0A2-401D-99E0-6B27B3BBD1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65699088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8D850718-C258-496E-AEA7-6982ECD66AD3}"/>
              </a:ext>
            </a:extLst>
          </p:cNvPr>
          <p:cNvSpPr>
            <a:spLocks noGrp="1"/>
          </p:cNvSpPr>
          <p:nvPr>
            <p:ph type="body" sz="quarter" idx="12"/>
          </p:nvPr>
        </p:nvSpPr>
        <p:spPr>
          <a:xfrm>
            <a:off x="792904" y="692400"/>
            <a:ext cx="10515176" cy="261600"/>
          </a:xfrm>
        </p:spPr>
        <p:txBody>
          <a:bodyPr/>
          <a:lstStyle/>
          <a:p>
            <a:r>
              <a:rPr lang="en-US" dirty="0"/>
              <a:t>Quiz:  A Partition Test Case with 5 Partitions. How many Iterations will execute? </a:t>
            </a:r>
          </a:p>
        </p:txBody>
      </p:sp>
      <p:sp>
        <p:nvSpPr>
          <p:cNvPr id="4" name="Title 3"/>
          <p:cNvSpPr>
            <a:spLocks noGrp="1"/>
          </p:cNvSpPr>
          <p:nvPr>
            <p:ph type="title"/>
          </p:nvPr>
        </p:nvSpPr>
        <p:spPr/>
        <p:txBody>
          <a:bodyPr>
            <a:normAutofit/>
          </a:bodyPr>
          <a:lstStyle/>
          <a:p>
            <a:r>
              <a:rPr lang="en-US"/>
              <a:t>Lecture:  Additional Test Case Options</a:t>
            </a:r>
            <a:endParaRPr lang="en-US" dirty="0"/>
          </a:p>
        </p:txBody>
      </p:sp>
      <p:sp>
        <p:nvSpPr>
          <p:cNvPr id="5" name="Action Button: Custom 4">
            <a:hlinkClick r:id="" action="ppaction://macro?name=Wrong" highlightClick="1"/>
          </p:cNvPr>
          <p:cNvSpPr/>
          <p:nvPr/>
        </p:nvSpPr>
        <p:spPr>
          <a:xfrm>
            <a:off x="2543176" y="16144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Wrong" highlightClick="1"/>
          </p:cNvPr>
          <p:cNvSpPr/>
          <p:nvPr/>
        </p:nvSpPr>
        <p:spPr>
          <a:xfrm>
            <a:off x="2543176" y="2405064"/>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8" name="Action Button: Custom 7">
            <a:hlinkClick r:id="" action="ppaction://macro?name=Correct" highlightClick="1"/>
          </p:cNvPr>
          <p:cNvSpPr/>
          <p:nvPr/>
        </p:nvSpPr>
        <p:spPr>
          <a:xfrm>
            <a:off x="2543176" y="4100513"/>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D</a:t>
            </a:r>
          </a:p>
        </p:txBody>
      </p:sp>
      <p:sp>
        <p:nvSpPr>
          <p:cNvPr id="10" name="TextBox 9"/>
          <p:cNvSpPr txBox="1"/>
          <p:nvPr/>
        </p:nvSpPr>
        <p:spPr>
          <a:xfrm>
            <a:off x="3543301" y="1659266"/>
            <a:ext cx="6115051" cy="461665"/>
          </a:xfrm>
          <a:prstGeom prst="rect">
            <a:avLst/>
          </a:prstGeom>
          <a:noFill/>
        </p:spPr>
        <p:txBody>
          <a:bodyPr wrap="square" rtlCol="0">
            <a:spAutoFit/>
          </a:bodyPr>
          <a:lstStyle/>
          <a:p>
            <a:r>
              <a:rPr lang="en-US" sz="2400" dirty="0"/>
              <a:t>6</a:t>
            </a:r>
          </a:p>
        </p:txBody>
      </p:sp>
      <p:sp>
        <p:nvSpPr>
          <p:cNvPr id="11" name="TextBox 10"/>
          <p:cNvSpPr txBox="1"/>
          <p:nvPr/>
        </p:nvSpPr>
        <p:spPr>
          <a:xfrm>
            <a:off x="3543298" y="2484766"/>
            <a:ext cx="6572252" cy="461665"/>
          </a:xfrm>
          <a:prstGeom prst="rect">
            <a:avLst/>
          </a:prstGeom>
          <a:noFill/>
        </p:spPr>
        <p:txBody>
          <a:bodyPr wrap="square" rtlCol="0">
            <a:spAutoFit/>
          </a:bodyPr>
          <a:lstStyle/>
          <a:p>
            <a:r>
              <a:rPr lang="en-US" sz="2400" dirty="0"/>
              <a:t>5</a:t>
            </a:r>
          </a:p>
        </p:txBody>
      </p:sp>
      <p:sp>
        <p:nvSpPr>
          <p:cNvPr id="12" name="TextBox 11"/>
          <p:cNvSpPr txBox="1"/>
          <p:nvPr/>
        </p:nvSpPr>
        <p:spPr>
          <a:xfrm>
            <a:off x="3543301" y="3310266"/>
            <a:ext cx="6115051" cy="461665"/>
          </a:xfrm>
          <a:prstGeom prst="rect">
            <a:avLst/>
          </a:prstGeom>
          <a:noFill/>
        </p:spPr>
        <p:txBody>
          <a:bodyPr wrap="square" rtlCol="0">
            <a:spAutoFit/>
          </a:bodyPr>
          <a:lstStyle/>
          <a:p>
            <a:r>
              <a:rPr lang="en-US" sz="2400" dirty="0"/>
              <a:t>12</a:t>
            </a:r>
          </a:p>
        </p:txBody>
      </p:sp>
      <p:sp>
        <p:nvSpPr>
          <p:cNvPr id="13" name="TextBox 12"/>
          <p:cNvSpPr txBox="1"/>
          <p:nvPr/>
        </p:nvSpPr>
        <p:spPr>
          <a:xfrm>
            <a:off x="3543301" y="4100514"/>
            <a:ext cx="6115051" cy="461665"/>
          </a:xfrm>
          <a:prstGeom prst="rect">
            <a:avLst/>
          </a:prstGeom>
          <a:noFill/>
        </p:spPr>
        <p:txBody>
          <a:bodyPr wrap="square" rtlCol="0">
            <a:spAutoFit/>
          </a:bodyPr>
          <a:lstStyle/>
          <a:p>
            <a:r>
              <a:rPr lang="en-US" sz="2400" dirty="0"/>
              <a:t>1</a:t>
            </a:r>
          </a:p>
        </p:txBody>
      </p:sp>
    </p:spTree>
    <p:extLst>
      <p:ext uri="{BB962C8B-B14F-4D97-AF65-F5344CB8AC3E}">
        <p14:creationId xmlns:p14="http://schemas.microsoft.com/office/powerpoint/2010/main" val="361399738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Additional Test Case Options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F4AB800D-B157-4829-AFFB-60E40E9C40F1}"/>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AE3B648C-7159-4444-9ABB-4CF1F0746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30158707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US" dirty="0"/>
              <a:t>I/O Mechanisms</a:t>
            </a:r>
          </a:p>
          <a:p>
            <a:pPr lvl="1"/>
            <a:r>
              <a:rPr lang="en-US" dirty="0"/>
              <a:t>Coverage Animation Control</a:t>
            </a:r>
          </a:p>
          <a:p>
            <a:pPr lvl="1"/>
            <a:r>
              <a:rPr lang="en-US" dirty="0"/>
              <a:t>Coverage Report Options</a:t>
            </a:r>
          </a:p>
          <a:p>
            <a:pPr lvl="1"/>
            <a:r>
              <a:rPr lang="en-US" dirty="0"/>
              <a:t>Coverage In Headers</a:t>
            </a:r>
          </a:p>
          <a:p>
            <a:pPr lvl="1"/>
            <a:r>
              <a:rPr lang="en-US" dirty="0"/>
              <a:t>Other Coverage Options</a:t>
            </a:r>
          </a:p>
          <a:p>
            <a:pPr lvl="2"/>
            <a:r>
              <a:rPr lang="en-US" dirty="0"/>
              <a:t>Uncovered Line Indicator</a:t>
            </a:r>
          </a:p>
          <a:p>
            <a:pPr lvl="2"/>
            <a:r>
              <a:rPr lang="en-US" dirty="0"/>
              <a:t>Boolean Coverage outside of decisions</a:t>
            </a:r>
          </a:p>
          <a:p>
            <a:pPr lvl="2"/>
            <a:r>
              <a:rPr lang="en-US" dirty="0"/>
              <a:t>Missing “default” in case statement</a:t>
            </a:r>
          </a:p>
          <a:p>
            <a:pPr lvl="2"/>
            <a:endParaRPr lang="en-US" dirty="0"/>
          </a:p>
          <a:p>
            <a:pPr lvl="1"/>
            <a:endParaRPr lang="en-US" dirty="0"/>
          </a:p>
          <a:p>
            <a:pPr lvl="1"/>
            <a:endParaRPr lang="en-US" dirty="0"/>
          </a:p>
          <a:p>
            <a:pPr lvl="2"/>
            <a:endParaRPr lang="en-US" dirty="0"/>
          </a:p>
        </p:txBody>
      </p:sp>
      <p:sp>
        <p:nvSpPr>
          <p:cNvPr id="2" name="Textplatzhalter 1">
            <a:extLst>
              <a:ext uri="{FF2B5EF4-FFF2-40B4-BE49-F238E27FC236}">
                <a16:creationId xmlns:a16="http://schemas.microsoft.com/office/drawing/2014/main" id="{032A71FE-226A-427B-A0CC-D7906ABD31BE}"/>
              </a:ext>
            </a:extLst>
          </p:cNvPr>
          <p:cNvSpPr>
            <a:spLocks noGrp="1"/>
          </p:cNvSpPr>
          <p:nvPr>
            <p:ph type="body" sz="quarter" idx="12"/>
          </p:nvPr>
        </p:nvSpPr>
        <p:spPr/>
        <p:txBody>
          <a:bodyPr/>
          <a:lstStyle/>
          <a:p>
            <a:r>
              <a:rPr lang="en-US" dirty="0"/>
              <a:t>Module Overview</a:t>
            </a:r>
          </a:p>
        </p:txBody>
      </p:sp>
      <p:sp>
        <p:nvSpPr>
          <p:cNvPr id="3" name="Title 2"/>
          <p:cNvSpPr>
            <a:spLocks noGrp="1"/>
          </p:cNvSpPr>
          <p:nvPr>
            <p:ph type="title"/>
          </p:nvPr>
        </p:nvSpPr>
        <p:spPr/>
        <p:txBody>
          <a:bodyPr/>
          <a:lstStyle/>
          <a:p>
            <a:r>
              <a:rPr lang="en-US"/>
              <a:t>Lecture:  Code Coverage Options</a:t>
            </a:r>
            <a:endParaRPr lang="en-US" dirty="0"/>
          </a:p>
        </p:txBody>
      </p:sp>
    </p:spTree>
    <p:extLst>
      <p:ext uri="{BB962C8B-B14F-4D97-AF65-F5344CB8AC3E}">
        <p14:creationId xmlns:p14="http://schemas.microsoft.com/office/powerpoint/2010/main" val="126712088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lvl="1" indent="0">
              <a:buNone/>
            </a:pPr>
            <a:r>
              <a:rPr lang="en-US" dirty="0"/>
              <a:t> </a:t>
            </a:r>
          </a:p>
          <a:p>
            <a:pPr lvl="1"/>
            <a:r>
              <a:rPr lang="en-US" dirty="0"/>
              <a:t>Coverage Tab Option:</a:t>
            </a:r>
          </a:p>
          <a:p>
            <a:pPr lvl="2"/>
            <a:endParaRPr lang="en-US" dirty="0"/>
          </a:p>
          <a:p>
            <a:pPr lvl="1"/>
            <a:r>
              <a:rPr lang="en-US" dirty="0"/>
              <a:t>Controls amount and frequency of data dump to host</a:t>
            </a:r>
          </a:p>
          <a:p>
            <a:pPr lvl="2"/>
            <a:endParaRPr lang="en-US" dirty="0"/>
          </a:p>
          <a:p>
            <a:pPr lvl="1"/>
            <a:r>
              <a:rPr lang="en-US" dirty="0"/>
              <a:t>Real Time – coverage output interlaced with test execution</a:t>
            </a:r>
          </a:p>
          <a:p>
            <a:pPr lvl="2"/>
            <a:r>
              <a:rPr lang="en-US" dirty="0"/>
              <a:t>Might slow test execution, but not usually important for Unit Test</a:t>
            </a:r>
          </a:p>
          <a:p>
            <a:pPr lvl="1"/>
            <a:r>
              <a:rPr lang="en-US" dirty="0"/>
              <a:t>Buffered  - coverage data output at end of test</a:t>
            </a:r>
          </a:p>
          <a:p>
            <a:pPr lvl="2"/>
            <a:r>
              <a:rPr lang="en-US" dirty="0"/>
              <a:t>Might lose coverage data if test aborts</a:t>
            </a:r>
          </a:p>
          <a:p>
            <a:pPr lvl="1"/>
            <a:r>
              <a:rPr lang="en-US" dirty="0"/>
              <a:t>Animation – allows single-step through coverage results</a:t>
            </a:r>
          </a:p>
          <a:p>
            <a:pPr lvl="2"/>
            <a:r>
              <a:rPr lang="en-US" dirty="0"/>
              <a:t>Every instrumentation line dumps data (there will be duplicates)</a:t>
            </a:r>
          </a:p>
          <a:p>
            <a:pPr lvl="2"/>
            <a:r>
              <a:rPr lang="en-US" dirty="0"/>
              <a:t>Allows post run analysis of the control flow</a:t>
            </a:r>
          </a:p>
          <a:p>
            <a:pPr lvl="1"/>
            <a:r>
              <a:rPr lang="en-US" dirty="0"/>
              <a:t>Changing I/O Mode requires re-instrumentation of environment</a:t>
            </a:r>
          </a:p>
          <a:p>
            <a:pPr lvl="1" indent="0">
              <a:buNone/>
            </a:pPr>
            <a:endParaRPr lang="en-US" dirty="0"/>
          </a:p>
        </p:txBody>
      </p:sp>
      <p:sp>
        <p:nvSpPr>
          <p:cNvPr id="4" name="Textplatzhalter 3">
            <a:extLst>
              <a:ext uri="{FF2B5EF4-FFF2-40B4-BE49-F238E27FC236}">
                <a16:creationId xmlns:a16="http://schemas.microsoft.com/office/drawing/2014/main" id="{A0D336A3-A23C-4EB4-81C6-B053F96742BA}"/>
              </a:ext>
            </a:extLst>
          </p:cNvPr>
          <p:cNvSpPr>
            <a:spLocks noGrp="1"/>
          </p:cNvSpPr>
          <p:nvPr>
            <p:ph type="body" sz="quarter" idx="12"/>
          </p:nvPr>
        </p:nvSpPr>
        <p:spPr/>
        <p:txBody>
          <a:bodyPr/>
          <a:lstStyle/>
          <a:p>
            <a:r>
              <a:rPr lang="en-US" dirty="0"/>
              <a:t>I/O Mechanisms</a:t>
            </a:r>
          </a:p>
        </p:txBody>
      </p:sp>
      <p:sp>
        <p:nvSpPr>
          <p:cNvPr id="3" name="Title 2"/>
          <p:cNvSpPr>
            <a:spLocks noGrp="1"/>
          </p:cNvSpPr>
          <p:nvPr>
            <p:ph type="title"/>
          </p:nvPr>
        </p:nvSpPr>
        <p:spPr/>
        <p:txBody>
          <a:bodyPr/>
          <a:lstStyle/>
          <a:p>
            <a:r>
              <a:rPr lang="en-US"/>
              <a:t>Lecture:  Code Coverage Options</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0" y="1359675"/>
            <a:ext cx="3295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463696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Right-click on Test Case and select: Activate Coverage Animation</a:t>
            </a:r>
          </a:p>
          <a:p>
            <a:pPr lvl="1"/>
            <a:r>
              <a:rPr lang="en-US" dirty="0"/>
              <a:t>Animation Toolbar Appears</a:t>
            </a:r>
          </a:p>
          <a:p>
            <a:pPr lvl="1"/>
            <a:endParaRPr lang="en-US" dirty="0"/>
          </a:p>
          <a:p>
            <a:pPr lvl="1"/>
            <a:endParaRPr lang="en-US" dirty="0"/>
          </a:p>
          <a:p>
            <a:pPr lvl="2"/>
            <a:r>
              <a:rPr lang="en-US" dirty="0"/>
              <a:t>Go to Beginning of Test</a:t>
            </a:r>
          </a:p>
          <a:p>
            <a:pPr lvl="2"/>
            <a:r>
              <a:rPr lang="en-US" dirty="0"/>
              <a:t>Step Back</a:t>
            </a:r>
          </a:p>
          <a:p>
            <a:pPr lvl="2"/>
            <a:r>
              <a:rPr lang="en-US" dirty="0"/>
              <a:t>Run / Pause (Step-by-step)</a:t>
            </a:r>
          </a:p>
          <a:p>
            <a:pPr lvl="2"/>
            <a:r>
              <a:rPr lang="en-US" dirty="0"/>
              <a:t>Step Forward</a:t>
            </a:r>
          </a:p>
          <a:p>
            <a:pPr lvl="2"/>
            <a:r>
              <a:rPr lang="en-US" dirty="0"/>
              <a:t>Go to End of Test</a:t>
            </a:r>
          </a:p>
          <a:p>
            <a:pPr lvl="2"/>
            <a:endParaRPr lang="en-US" dirty="0"/>
          </a:p>
          <a:p>
            <a:pPr lvl="2"/>
            <a:r>
              <a:rPr lang="en-US" dirty="0"/>
              <a:t>Go to Breakpoint Location</a:t>
            </a:r>
          </a:p>
          <a:p>
            <a:pPr lvl="2"/>
            <a:r>
              <a:rPr lang="en-US" dirty="0"/>
              <a:t>Set breakpoint</a:t>
            </a:r>
          </a:p>
          <a:p>
            <a:pPr lvl="2"/>
            <a:r>
              <a:rPr lang="en-US" dirty="0"/>
              <a:t>Remove breakpoint</a:t>
            </a:r>
          </a:p>
          <a:p>
            <a:pPr lvl="2"/>
            <a:r>
              <a:rPr lang="en-US" dirty="0"/>
              <a:t>Status slider</a:t>
            </a:r>
          </a:p>
        </p:txBody>
      </p:sp>
      <p:sp>
        <p:nvSpPr>
          <p:cNvPr id="4" name="Textplatzhalter 3">
            <a:extLst>
              <a:ext uri="{FF2B5EF4-FFF2-40B4-BE49-F238E27FC236}">
                <a16:creationId xmlns:a16="http://schemas.microsoft.com/office/drawing/2014/main" id="{278452BB-6D81-4DFF-9334-BF1C08AC7F04}"/>
              </a:ext>
            </a:extLst>
          </p:cNvPr>
          <p:cNvSpPr>
            <a:spLocks noGrp="1"/>
          </p:cNvSpPr>
          <p:nvPr>
            <p:ph type="body" sz="quarter" idx="12"/>
          </p:nvPr>
        </p:nvSpPr>
        <p:spPr/>
        <p:txBody>
          <a:bodyPr/>
          <a:lstStyle/>
          <a:p>
            <a:r>
              <a:rPr lang="en-US" dirty="0"/>
              <a:t>Animation Control</a:t>
            </a:r>
          </a:p>
        </p:txBody>
      </p:sp>
      <p:sp>
        <p:nvSpPr>
          <p:cNvPr id="3" name="Title 2"/>
          <p:cNvSpPr>
            <a:spLocks noGrp="1"/>
          </p:cNvSpPr>
          <p:nvPr>
            <p:ph type="title"/>
          </p:nvPr>
        </p:nvSpPr>
        <p:spPr/>
        <p:txBody>
          <a:bodyPr/>
          <a:lstStyle/>
          <a:p>
            <a:r>
              <a:rPr lang="en-US"/>
              <a:t>Lecture:  Code Coverage Options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000250"/>
            <a:ext cx="455295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41285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Content controlled by Report Tab: “Coverage Report Options” </a:t>
            </a:r>
          </a:p>
          <a:p>
            <a:pPr lvl="1" indent="0">
              <a:buNone/>
            </a:pPr>
            <a:endParaRPr lang="en-US" dirty="0"/>
          </a:p>
        </p:txBody>
      </p:sp>
      <p:sp>
        <p:nvSpPr>
          <p:cNvPr id="4" name="Textplatzhalter 3">
            <a:extLst>
              <a:ext uri="{FF2B5EF4-FFF2-40B4-BE49-F238E27FC236}">
                <a16:creationId xmlns:a16="http://schemas.microsoft.com/office/drawing/2014/main" id="{94305673-2E6C-48B2-9B80-1F432CFC3B4F}"/>
              </a:ext>
            </a:extLst>
          </p:cNvPr>
          <p:cNvSpPr>
            <a:spLocks noGrp="1"/>
          </p:cNvSpPr>
          <p:nvPr>
            <p:ph type="body" sz="quarter" idx="12"/>
          </p:nvPr>
        </p:nvSpPr>
        <p:spPr/>
        <p:txBody>
          <a:bodyPr/>
          <a:lstStyle/>
          <a:p>
            <a:r>
              <a:rPr lang="en-US" dirty="0"/>
              <a:t>Coverage Report Options</a:t>
            </a:r>
          </a:p>
        </p:txBody>
      </p:sp>
      <p:sp>
        <p:nvSpPr>
          <p:cNvPr id="3" name="Title 2"/>
          <p:cNvSpPr>
            <a:spLocks noGrp="1"/>
          </p:cNvSpPr>
          <p:nvPr>
            <p:ph type="title"/>
          </p:nvPr>
        </p:nvSpPr>
        <p:spPr/>
        <p:txBody>
          <a:bodyPr/>
          <a:lstStyle/>
          <a:p>
            <a:r>
              <a:rPr lang="en-US"/>
              <a:t>Lecture:  Code Coverage Options</a:t>
            </a:r>
            <a:endParaRPr lang="en-US" dirty="0"/>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074" y="2581275"/>
            <a:ext cx="2885818"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941" y="1638300"/>
            <a:ext cx="5493614" cy="390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826479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lvl="1"/>
            <a:endParaRPr lang="en-US" dirty="0"/>
          </a:p>
          <a:p>
            <a:pPr lvl="1"/>
            <a:r>
              <a:rPr lang="en-US" dirty="0"/>
              <a:t>“Provide code coverage in header files”</a:t>
            </a:r>
          </a:p>
          <a:p>
            <a:pPr lvl="2"/>
            <a:r>
              <a:rPr lang="en-US" dirty="0"/>
              <a:t>Example: in-line functions</a:t>
            </a:r>
          </a:p>
          <a:p>
            <a:pPr lvl="1"/>
            <a:r>
              <a:rPr lang="en-US" dirty="0"/>
              <a:t>“Show in-lines as covered in all units”</a:t>
            </a:r>
          </a:p>
          <a:p>
            <a:pPr lvl="2"/>
            <a:endParaRPr lang="en-US" dirty="0"/>
          </a:p>
        </p:txBody>
      </p:sp>
      <p:sp>
        <p:nvSpPr>
          <p:cNvPr id="4" name="Textplatzhalter 3">
            <a:extLst>
              <a:ext uri="{FF2B5EF4-FFF2-40B4-BE49-F238E27FC236}">
                <a16:creationId xmlns:a16="http://schemas.microsoft.com/office/drawing/2014/main" id="{53318CAB-4648-4483-84A7-E1182251370B}"/>
              </a:ext>
            </a:extLst>
          </p:cNvPr>
          <p:cNvSpPr>
            <a:spLocks noGrp="1"/>
          </p:cNvSpPr>
          <p:nvPr>
            <p:ph type="body" sz="quarter" idx="12"/>
          </p:nvPr>
        </p:nvSpPr>
        <p:spPr/>
        <p:txBody>
          <a:bodyPr/>
          <a:lstStyle/>
          <a:p>
            <a:r>
              <a:rPr lang="en-US" dirty="0"/>
              <a:t>Coverage in Header Files</a:t>
            </a:r>
          </a:p>
        </p:txBody>
      </p:sp>
      <p:sp>
        <p:nvSpPr>
          <p:cNvPr id="3" name="Title 2"/>
          <p:cNvSpPr>
            <a:spLocks noGrp="1"/>
          </p:cNvSpPr>
          <p:nvPr>
            <p:ph type="title"/>
          </p:nvPr>
        </p:nvSpPr>
        <p:spPr/>
        <p:txBody>
          <a:bodyPr/>
          <a:lstStyle/>
          <a:p>
            <a:r>
              <a:rPr lang="en-US"/>
              <a:t>Lecture:  Code Coverage Options</a:t>
            </a:r>
            <a:endParaRPr lang="en-US" dirty="0"/>
          </a:p>
        </p:txBody>
      </p:sp>
      <p:pic>
        <p:nvPicPr>
          <p:cNvPr id="12" name="Picture 5"/>
          <p:cNvPicPr>
            <a:picLocks noGrp="1" noChangeAspect="1" noChangeArrowheads="1"/>
          </p:cNvPicPr>
          <p:nvPr>
            <p:ph sz="half" idx="4294967295"/>
          </p:nvPr>
        </p:nvPicPr>
        <p:blipFill rotWithShape="1">
          <a:blip r:embed="rId3">
            <a:extLst>
              <a:ext uri="{28A0092B-C50C-407E-A947-70E740481C1C}">
                <a14:useLocalDpi xmlns:a14="http://schemas.microsoft.com/office/drawing/2010/main" val="0"/>
              </a:ext>
            </a:extLst>
          </a:blip>
          <a:srcRect/>
          <a:stretch/>
        </p:blipFill>
        <p:spPr bwMode="auto">
          <a:xfrm>
            <a:off x="7411200" y="2241550"/>
            <a:ext cx="4114800" cy="325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864245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Empty Statements are Coverable</a:t>
            </a:r>
          </a:p>
          <a:p>
            <a:pPr lvl="1"/>
            <a:r>
              <a:rPr lang="en-US" dirty="0"/>
              <a:t>“Uncovered line indicator”</a:t>
            </a:r>
          </a:p>
          <a:p>
            <a:pPr lvl="2"/>
            <a:r>
              <a:rPr lang="en-US" dirty="0"/>
              <a:t>Flag used at beginning of uncovered lines in Coverage Viewer/Report</a:t>
            </a:r>
          </a:p>
          <a:p>
            <a:pPr lvl="2"/>
            <a:r>
              <a:rPr lang="en-US" dirty="0"/>
              <a:t>Allows searching for uncovered lines in large source files</a:t>
            </a:r>
          </a:p>
          <a:p>
            <a:pPr lvl="1"/>
            <a:r>
              <a:rPr lang="en-US" dirty="0"/>
              <a:t>Undefined default case for “switch” statements</a:t>
            </a:r>
          </a:p>
          <a:p>
            <a:pPr lvl="2"/>
            <a:r>
              <a:rPr lang="en-US" dirty="0"/>
              <a:t>Report on implicit “default” case for switch-case blocks”</a:t>
            </a:r>
          </a:p>
          <a:p>
            <a:pPr lvl="1"/>
            <a:r>
              <a:rPr lang="en-US" dirty="0"/>
              <a:t>Provide Code Coverage in Declarations in C</a:t>
            </a:r>
          </a:p>
          <a:p>
            <a:pPr lvl="2"/>
            <a:r>
              <a:rPr lang="en-US" dirty="0"/>
              <a:t>Instrumentation inserted before object declarations</a:t>
            </a:r>
          </a:p>
        </p:txBody>
      </p:sp>
      <p:sp>
        <p:nvSpPr>
          <p:cNvPr id="7" name="Textplatzhalter 6">
            <a:extLst>
              <a:ext uri="{FF2B5EF4-FFF2-40B4-BE49-F238E27FC236}">
                <a16:creationId xmlns:a16="http://schemas.microsoft.com/office/drawing/2014/main" id="{F53E67A6-E24F-4FAC-8725-6C5DFC912890}"/>
              </a:ext>
            </a:extLst>
          </p:cNvPr>
          <p:cNvSpPr>
            <a:spLocks noGrp="1"/>
          </p:cNvSpPr>
          <p:nvPr>
            <p:ph type="body" sz="quarter" idx="12"/>
          </p:nvPr>
        </p:nvSpPr>
        <p:spPr/>
        <p:txBody>
          <a:bodyPr/>
          <a:lstStyle/>
          <a:p>
            <a:r>
              <a:rPr lang="en-US" dirty="0"/>
              <a:t>Additional Coverage Options</a:t>
            </a:r>
          </a:p>
        </p:txBody>
      </p:sp>
      <p:sp>
        <p:nvSpPr>
          <p:cNvPr id="3" name="Title 2"/>
          <p:cNvSpPr>
            <a:spLocks noGrp="1"/>
          </p:cNvSpPr>
          <p:nvPr>
            <p:ph type="title"/>
          </p:nvPr>
        </p:nvSpPr>
        <p:spPr/>
        <p:txBody>
          <a:bodyPr/>
          <a:lstStyle/>
          <a:p>
            <a:r>
              <a:rPr lang="en-US"/>
              <a:t>Lecture:  Code Coverage Options</a:t>
            </a:r>
            <a:endParaRPr lang="en-US" dirty="0"/>
          </a:p>
        </p:txBody>
      </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5601" y="4169966"/>
            <a:ext cx="4084636" cy="1950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0070" y="1889449"/>
            <a:ext cx="4084636" cy="1950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feld 8">
            <a:extLst>
              <a:ext uri="{FF2B5EF4-FFF2-40B4-BE49-F238E27FC236}">
                <a16:creationId xmlns:a16="http://schemas.microsoft.com/office/drawing/2014/main" id="{57ABDFFA-4EB2-4261-AE0F-33B617AE7B10}"/>
              </a:ext>
            </a:extLst>
          </p:cNvPr>
          <p:cNvSpPr txBox="1"/>
          <p:nvPr>
            <p:custDataLst>
              <p:tags r:id="rId1"/>
            </p:custDataLst>
          </p:nvPr>
        </p:nvSpPr>
        <p:spPr>
          <a:xfrm>
            <a:off x="6595602" y="1255713"/>
            <a:ext cx="1803865" cy="414000"/>
          </a:xfrm>
          <a:prstGeom prst="rect">
            <a:avLst/>
          </a:prstGeom>
        </p:spPr>
        <p:txBody>
          <a:bodyPr vert="horz" lIns="0" tIns="0" rIns="0" bIns="0" rtlCol="0">
            <a:noAutofit/>
          </a:bodyPr>
          <a:lstStyle>
            <a:lvl1pPr lvl="0" indent="0">
              <a:lnSpc>
                <a:spcPct val="100000"/>
              </a:lnSpc>
              <a:spcBef>
                <a:spcPts val="800"/>
              </a:spcBef>
              <a:buClr>
                <a:srgbClr val="B70032"/>
              </a:buClr>
              <a:buSzPct val="75000"/>
              <a:buFont typeface="Calibri" panose="020F0502020204030204" pitchFamily="34" charset="0"/>
              <a:buChar char="​"/>
              <a:defRPr sz="1600"/>
            </a:lvl1pPr>
            <a:lvl2pPr marL="252000" indent="-252000">
              <a:lnSpc>
                <a:spcPct val="100000"/>
              </a:lnSpc>
              <a:spcBef>
                <a:spcPts val="800"/>
              </a:spcBef>
              <a:buClr>
                <a:srgbClr val="B70032"/>
              </a:buClr>
              <a:buSzPct val="75000"/>
              <a:buFont typeface="Wingdings 3" panose="05040102010807070707" pitchFamily="18" charset="2"/>
              <a:buChar char="u"/>
              <a:defRPr sz="1600"/>
            </a:lvl2pPr>
            <a:lvl3pPr marL="504000" indent="-252000">
              <a:lnSpc>
                <a:spcPct val="100000"/>
              </a:lnSpc>
              <a:spcBef>
                <a:spcPts val="400"/>
              </a:spcBef>
              <a:buClr>
                <a:srgbClr val="B70032"/>
              </a:buClr>
              <a:buSzPct val="75000"/>
              <a:buFont typeface="Wingdings 3" panose="05040102010807070707" pitchFamily="18" charset="2"/>
              <a:buChar char="u"/>
              <a:defRPr sz="1600"/>
            </a:lvl3pPr>
            <a:lvl4pPr marL="720000" indent="-216000">
              <a:lnSpc>
                <a:spcPct val="100000"/>
              </a:lnSpc>
              <a:spcBef>
                <a:spcPts val="200"/>
              </a:spcBef>
              <a:buClr>
                <a:srgbClr val="B70032"/>
              </a:buClr>
              <a:buSzPct val="75000"/>
              <a:buFont typeface="Verdana" panose="020B0604030504040204" pitchFamily="34" charset="0"/>
              <a:buChar char="&gt;"/>
              <a:defRPr sz="1400"/>
            </a:lvl4pPr>
            <a:lvl5pPr marL="936000" indent="-216000">
              <a:lnSpc>
                <a:spcPct val="100000"/>
              </a:lnSpc>
              <a:spcBef>
                <a:spcPts val="200"/>
              </a:spcBef>
              <a:buClr>
                <a:srgbClr val="B70032"/>
              </a:buClr>
              <a:buSzPct val="75000"/>
              <a:buFont typeface="Verdana" panose="020B0604030504040204" pitchFamily="34" charset="0"/>
              <a:buChar char="&gt;"/>
              <a:defRPr sz="1400"/>
            </a:lvl5pPr>
            <a:lvl6pPr marL="1152000" indent="-216000">
              <a:lnSpc>
                <a:spcPct val="100000"/>
              </a:lnSpc>
              <a:spcBef>
                <a:spcPts val="200"/>
              </a:spcBef>
              <a:buClr>
                <a:srgbClr val="B70032"/>
              </a:buClr>
              <a:buSzPct val="75000"/>
              <a:buFont typeface="Verdana" panose="020B0604030504040204" pitchFamily="34" charset="0"/>
              <a:buChar char="&gt;"/>
              <a:defRPr sz="1400"/>
            </a:lvl6pPr>
            <a:lvl7pPr marL="1368000" indent="-216000">
              <a:lnSpc>
                <a:spcPct val="100000"/>
              </a:lnSpc>
              <a:spcBef>
                <a:spcPts val="200"/>
              </a:spcBef>
              <a:buClr>
                <a:srgbClr val="B70032"/>
              </a:buClr>
              <a:buSzPct val="75000"/>
              <a:buFont typeface="Verdana" panose="020B0604030504040204" pitchFamily="34" charset="0"/>
              <a:buChar char="&gt;"/>
              <a:defRPr sz="1400"/>
            </a:lvl7pPr>
            <a:lvl8pPr marL="1584000" indent="-216000">
              <a:lnSpc>
                <a:spcPct val="100000"/>
              </a:lnSpc>
              <a:spcBef>
                <a:spcPts val="200"/>
              </a:spcBef>
              <a:buClr>
                <a:srgbClr val="B70032"/>
              </a:buClr>
              <a:buSzPct val="75000"/>
              <a:buFont typeface="Verdana" panose="020B0604030504040204" pitchFamily="34" charset="0"/>
              <a:buChar char="&gt;"/>
              <a:defRPr sz="1200"/>
            </a:lvl8pPr>
            <a:lvl9pPr marL="1800000" indent="-216000">
              <a:lnSpc>
                <a:spcPct val="100000"/>
              </a:lnSpc>
              <a:spcBef>
                <a:spcPts val="200"/>
              </a:spcBef>
              <a:buClr>
                <a:srgbClr val="B70032"/>
              </a:buClr>
              <a:buSzPct val="75000"/>
              <a:buFont typeface="Verdana" panose="020B0604030504040204" pitchFamily="34" charset="0"/>
              <a:buChar char="&gt;"/>
              <a:defRPr sz="1200"/>
            </a:lvl9pPr>
          </a:lstStyle>
          <a:p>
            <a:r>
              <a:rPr lang="en-US" sz="1400" dirty="0">
                <a:solidFill>
                  <a:srgbClr val="000000"/>
                </a:solidFill>
              </a:rPr>
              <a:t>All options off</a:t>
            </a:r>
          </a:p>
        </p:txBody>
      </p:sp>
    </p:spTree>
    <p:extLst>
      <p:ext uri="{BB962C8B-B14F-4D97-AF65-F5344CB8AC3E}">
        <p14:creationId xmlns:p14="http://schemas.microsoft.com/office/powerpoint/2010/main" val="83671140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hlinkClick r:id="" action="ppaction://customshow?id=40&amp;return=true"/>
              </a:rPr>
              <a:t>Link to Lab:  Additional Coverage Options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DCF8B70E-18AA-437B-BC85-9903D020A9CF}"/>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4536E752-D9D1-40D3-AC43-1AE84F350A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895814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A9684249-0148-4DB2-BF5F-571D201AEA6B}"/>
              </a:ext>
            </a:extLst>
          </p:cNvPr>
          <p:cNvSpPr>
            <a:spLocks noGrp="1"/>
          </p:cNvSpPr>
          <p:nvPr>
            <p:ph type="body" sz="quarter" idx="12"/>
          </p:nvPr>
        </p:nvSpPr>
        <p:spPr/>
        <p:txBody>
          <a:bodyPr/>
          <a:lstStyle/>
          <a:p>
            <a:r>
              <a:rPr lang="en-US" dirty="0"/>
              <a:t>Core Features, Part 1</a:t>
            </a:r>
          </a:p>
        </p:txBody>
      </p:sp>
      <p:sp>
        <p:nvSpPr>
          <p:cNvPr id="3" name="Title 2"/>
          <p:cNvSpPr>
            <a:spLocks noGrp="1"/>
          </p:cNvSpPr>
          <p:nvPr>
            <p:ph type="title"/>
          </p:nvPr>
        </p:nvSpPr>
        <p:spPr/>
        <p:txBody>
          <a:bodyPr/>
          <a:lstStyle/>
          <a:p>
            <a:r>
              <a:rPr lang="en-US"/>
              <a:t>Training Modules</a:t>
            </a:r>
            <a:endParaRPr lang="en-US" dirty="0"/>
          </a:p>
        </p:txBody>
      </p:sp>
      <p:sp>
        <p:nvSpPr>
          <p:cNvPr id="6" name="Rounded Rectangle 5">
            <a:hlinkClick r:id="" action="ppaction://customshow?id=3&amp;return=true"/>
          </p:cNvPr>
          <p:cNvSpPr/>
          <p:nvPr/>
        </p:nvSpPr>
        <p:spPr>
          <a:xfrm>
            <a:off x="4797211" y="3324886"/>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Compound</a:t>
            </a:r>
          </a:p>
          <a:p>
            <a:pPr algn="ctr"/>
            <a:r>
              <a:rPr lang="en-US" sz="1400" dirty="0">
                <a:solidFill>
                  <a:schemeClr val="tx1"/>
                </a:solidFill>
              </a:rPr>
              <a:t> Test Cases</a:t>
            </a:r>
          </a:p>
        </p:txBody>
      </p:sp>
      <p:sp>
        <p:nvSpPr>
          <p:cNvPr id="15" name="Rounded Rectangle 14">
            <a:hlinkClick r:id="" action="ppaction://customshow?id=2&amp;return=true"/>
          </p:cNvPr>
          <p:cNvSpPr/>
          <p:nvPr/>
        </p:nvSpPr>
        <p:spPr>
          <a:xfrm>
            <a:off x="2409834" y="3324886"/>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Test Case</a:t>
            </a:r>
          </a:p>
          <a:p>
            <a:pPr algn="ctr"/>
            <a:r>
              <a:rPr lang="en-US" sz="1400" dirty="0">
                <a:solidFill>
                  <a:schemeClr val="tx1"/>
                </a:solidFill>
              </a:rPr>
              <a:t>Fundamentals</a:t>
            </a:r>
          </a:p>
        </p:txBody>
      </p:sp>
      <p:sp>
        <p:nvSpPr>
          <p:cNvPr id="29" name="Rounded Rectangle 28">
            <a:hlinkClick r:id="" action="ppaction://customshow?id=1&amp;return=true"/>
          </p:cNvPr>
          <p:cNvSpPr/>
          <p:nvPr/>
        </p:nvSpPr>
        <p:spPr>
          <a:xfrm>
            <a:off x="4797212" y="1680327"/>
            <a:ext cx="1612671" cy="980902"/>
          </a:xfrm>
          <a:prstGeom prst="roundRect">
            <a:avLst>
              <a:gd name="adj" fmla="val 17122"/>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Creating</a:t>
            </a:r>
          </a:p>
          <a:p>
            <a:pPr algn="ctr"/>
            <a:r>
              <a:rPr lang="en-US" sz="1400" dirty="0">
                <a:solidFill>
                  <a:schemeClr val="tx1"/>
                </a:solidFill>
              </a:rPr>
              <a:t>Test Cases</a:t>
            </a:r>
          </a:p>
        </p:txBody>
      </p:sp>
      <p:sp>
        <p:nvSpPr>
          <p:cNvPr id="12" name="Rounded Rectangle 11">
            <a:hlinkClick r:id="" action="ppaction://customshow?id=0&amp;return=true"/>
          </p:cNvPr>
          <p:cNvSpPr/>
          <p:nvPr/>
        </p:nvSpPr>
        <p:spPr>
          <a:xfrm>
            <a:off x="2409835" y="1680327"/>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Building Test</a:t>
            </a:r>
          </a:p>
          <a:p>
            <a:pPr algn="ctr"/>
            <a:r>
              <a:rPr lang="en-US" sz="1400" dirty="0">
                <a:solidFill>
                  <a:schemeClr val="tx1"/>
                </a:solidFill>
              </a:rPr>
              <a:t> Environments</a:t>
            </a:r>
          </a:p>
        </p:txBody>
      </p:sp>
      <p:sp>
        <p:nvSpPr>
          <p:cNvPr id="13" name="Rounded Rectangle 7">
            <a:hlinkClick r:id="" action="ppaction://customshow?id=4&amp;return=true"/>
            <a:extLst>
              <a:ext uri="{FF2B5EF4-FFF2-40B4-BE49-F238E27FC236}">
                <a16:creationId xmlns:a16="http://schemas.microsoft.com/office/drawing/2014/main" id="{BB0A2868-CF8B-4730-8B0D-A39F19B6DBEB}"/>
              </a:ext>
            </a:extLst>
          </p:cNvPr>
          <p:cNvSpPr/>
          <p:nvPr/>
        </p:nvSpPr>
        <p:spPr>
          <a:xfrm>
            <a:off x="2409836" y="4969445"/>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Code</a:t>
            </a:r>
          </a:p>
          <a:p>
            <a:pPr algn="ctr"/>
            <a:r>
              <a:rPr lang="en-US" sz="1400" dirty="0">
                <a:solidFill>
                  <a:schemeClr val="tx1"/>
                </a:solidFill>
              </a:rPr>
              <a:t>Coverage</a:t>
            </a:r>
          </a:p>
          <a:p>
            <a:pPr algn="ctr"/>
            <a:r>
              <a:rPr lang="en-US" sz="1400" dirty="0">
                <a:solidFill>
                  <a:schemeClr val="tx1"/>
                </a:solidFill>
              </a:rPr>
              <a:t>Basics</a:t>
            </a:r>
          </a:p>
        </p:txBody>
      </p:sp>
      <p:sp>
        <p:nvSpPr>
          <p:cNvPr id="14" name="Rounded Rectangle 6">
            <a:hlinkClick r:id="" action="ppaction://customshow?id=5&amp;return=true"/>
            <a:extLst>
              <a:ext uri="{FF2B5EF4-FFF2-40B4-BE49-F238E27FC236}">
                <a16:creationId xmlns:a16="http://schemas.microsoft.com/office/drawing/2014/main" id="{1EDF73CB-6188-489F-BC56-2A51A84C946D}"/>
              </a:ext>
            </a:extLst>
          </p:cNvPr>
          <p:cNvSpPr/>
          <p:nvPr/>
        </p:nvSpPr>
        <p:spPr>
          <a:xfrm>
            <a:off x="4797213" y="4969445"/>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Test </a:t>
            </a:r>
          </a:p>
          <a:p>
            <a:pPr algn="ctr"/>
            <a:r>
              <a:rPr lang="en-US" sz="1400" dirty="0">
                <a:solidFill>
                  <a:schemeClr val="tx1"/>
                </a:solidFill>
              </a:rPr>
              <a:t>Reports</a:t>
            </a:r>
          </a:p>
          <a:p>
            <a:pPr algn="ctr"/>
            <a:r>
              <a:rPr lang="en-US" sz="1400" dirty="0">
                <a:solidFill>
                  <a:schemeClr val="tx1"/>
                </a:solidFill>
              </a:rPr>
              <a:t>and Options</a:t>
            </a:r>
          </a:p>
        </p:txBody>
      </p:sp>
    </p:spTree>
    <p:extLst>
      <p:ext uri="{BB962C8B-B14F-4D97-AF65-F5344CB8AC3E}">
        <p14:creationId xmlns:p14="http://schemas.microsoft.com/office/powerpoint/2010/main" val="14852093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CCC95BE0-556E-4349-9973-813E67D37057}"/>
              </a:ext>
            </a:extLst>
          </p:cNvPr>
          <p:cNvSpPr>
            <a:spLocks noGrp="1"/>
          </p:cNvSpPr>
          <p:nvPr>
            <p:ph type="body" sz="quarter" idx="12"/>
          </p:nvPr>
        </p:nvSpPr>
        <p:spPr/>
        <p:txBody>
          <a:bodyPr/>
          <a:lstStyle/>
          <a:p>
            <a:r>
              <a:rPr lang="en-US" dirty="0"/>
              <a:t>Quiz:  To reduce the amount of Coverage Output, select:</a:t>
            </a:r>
          </a:p>
        </p:txBody>
      </p:sp>
      <p:sp>
        <p:nvSpPr>
          <p:cNvPr id="4" name="Title 3"/>
          <p:cNvSpPr>
            <a:spLocks noGrp="1"/>
          </p:cNvSpPr>
          <p:nvPr>
            <p:ph type="title"/>
          </p:nvPr>
        </p:nvSpPr>
        <p:spPr/>
        <p:txBody>
          <a:bodyPr/>
          <a:lstStyle/>
          <a:p>
            <a:r>
              <a:rPr lang="en-US"/>
              <a:t>Lecture:  Code Coverage Options</a:t>
            </a:r>
            <a:endParaRPr lang="en-US" dirty="0"/>
          </a:p>
        </p:txBody>
      </p:sp>
      <p:sp>
        <p:nvSpPr>
          <p:cNvPr id="5" name="Action Button: Custom 4">
            <a:hlinkClick r:id="" action="ppaction://macro?name=Wrong" highlightClick="1"/>
          </p:cNvPr>
          <p:cNvSpPr/>
          <p:nvPr/>
        </p:nvSpPr>
        <p:spPr>
          <a:xfrm>
            <a:off x="2543176" y="16144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Wrong" highlightClick="1"/>
          </p:cNvPr>
          <p:cNvSpPr/>
          <p:nvPr/>
        </p:nvSpPr>
        <p:spPr>
          <a:xfrm>
            <a:off x="2543176" y="2405064"/>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8" name="Action Button: Custom 7">
            <a:hlinkClick r:id="" action="ppaction://macro?name=Correct" highlightClick="1"/>
          </p:cNvPr>
          <p:cNvSpPr/>
          <p:nvPr/>
        </p:nvSpPr>
        <p:spPr>
          <a:xfrm>
            <a:off x="2543176" y="4100513"/>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D</a:t>
            </a:r>
          </a:p>
        </p:txBody>
      </p:sp>
      <p:sp>
        <p:nvSpPr>
          <p:cNvPr id="10" name="TextBox 9"/>
          <p:cNvSpPr txBox="1"/>
          <p:nvPr/>
        </p:nvSpPr>
        <p:spPr>
          <a:xfrm>
            <a:off x="3543301" y="1659266"/>
            <a:ext cx="6115051" cy="461665"/>
          </a:xfrm>
          <a:prstGeom prst="rect">
            <a:avLst/>
          </a:prstGeom>
          <a:noFill/>
        </p:spPr>
        <p:txBody>
          <a:bodyPr wrap="square" rtlCol="0">
            <a:spAutoFit/>
          </a:bodyPr>
          <a:lstStyle/>
          <a:p>
            <a:r>
              <a:rPr lang="en-US" sz="2400" dirty="0"/>
              <a:t>Real Time I/O</a:t>
            </a:r>
          </a:p>
        </p:txBody>
      </p:sp>
      <p:sp>
        <p:nvSpPr>
          <p:cNvPr id="11" name="TextBox 10"/>
          <p:cNvSpPr txBox="1"/>
          <p:nvPr/>
        </p:nvSpPr>
        <p:spPr>
          <a:xfrm>
            <a:off x="3543298" y="2484766"/>
            <a:ext cx="6572252" cy="461665"/>
          </a:xfrm>
          <a:prstGeom prst="rect">
            <a:avLst/>
          </a:prstGeom>
          <a:noFill/>
        </p:spPr>
        <p:txBody>
          <a:bodyPr wrap="square" rtlCol="0">
            <a:spAutoFit/>
          </a:bodyPr>
          <a:lstStyle/>
          <a:p>
            <a:r>
              <a:rPr lang="en-US" sz="2400" dirty="0"/>
              <a:t>Buffered I/O</a:t>
            </a:r>
          </a:p>
        </p:txBody>
      </p:sp>
      <p:sp>
        <p:nvSpPr>
          <p:cNvPr id="12" name="TextBox 11"/>
          <p:cNvSpPr txBox="1"/>
          <p:nvPr/>
        </p:nvSpPr>
        <p:spPr>
          <a:xfrm>
            <a:off x="3543301" y="3310266"/>
            <a:ext cx="6115051" cy="461665"/>
          </a:xfrm>
          <a:prstGeom prst="rect">
            <a:avLst/>
          </a:prstGeom>
          <a:noFill/>
        </p:spPr>
        <p:txBody>
          <a:bodyPr wrap="square" rtlCol="0">
            <a:spAutoFit/>
          </a:bodyPr>
          <a:lstStyle/>
          <a:p>
            <a:r>
              <a:rPr lang="en-US" sz="2400" dirty="0"/>
              <a:t>Neither A nor B</a:t>
            </a:r>
          </a:p>
        </p:txBody>
      </p:sp>
      <p:sp>
        <p:nvSpPr>
          <p:cNvPr id="13" name="TextBox 12"/>
          <p:cNvSpPr txBox="1"/>
          <p:nvPr/>
        </p:nvSpPr>
        <p:spPr>
          <a:xfrm>
            <a:off x="3543301" y="4100514"/>
            <a:ext cx="6115051" cy="461665"/>
          </a:xfrm>
          <a:prstGeom prst="rect">
            <a:avLst/>
          </a:prstGeom>
          <a:noFill/>
        </p:spPr>
        <p:txBody>
          <a:bodyPr wrap="square" rtlCol="0">
            <a:spAutoFit/>
          </a:bodyPr>
          <a:lstStyle/>
          <a:p>
            <a:r>
              <a:rPr lang="en-US" sz="2400" dirty="0"/>
              <a:t>Animation</a:t>
            </a:r>
          </a:p>
        </p:txBody>
      </p:sp>
    </p:spTree>
    <p:extLst>
      <p:ext uri="{BB962C8B-B14F-4D97-AF65-F5344CB8AC3E}">
        <p14:creationId xmlns:p14="http://schemas.microsoft.com/office/powerpoint/2010/main" val="373660997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Modified Condition/Decision Coverage (MC/DC)</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54E8C77B-8A04-4C4C-98A8-82608E98A525}"/>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E86B5A20-E5E9-49EC-B4D0-DBD6C760CA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61855314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US" dirty="0"/>
              <a:t>What is MC/DC, and why is it used?</a:t>
            </a:r>
          </a:p>
          <a:p>
            <a:pPr lvl="1"/>
            <a:endParaRPr lang="en-US" dirty="0"/>
          </a:p>
          <a:p>
            <a:pPr lvl="1"/>
            <a:r>
              <a:rPr lang="en-US" dirty="0"/>
              <a:t>“Each Condition in a decision independently affects the outcome”</a:t>
            </a:r>
          </a:p>
          <a:p>
            <a:pPr lvl="1" indent="0">
              <a:buNone/>
            </a:pPr>
            <a:endParaRPr lang="en-US" dirty="0"/>
          </a:p>
          <a:p>
            <a:pPr lvl="1"/>
            <a:r>
              <a:rPr lang="en-US" dirty="0"/>
              <a:t>How to access the VectorCAST MC/DC Pair Tables?</a:t>
            </a:r>
          </a:p>
          <a:p>
            <a:pPr lvl="1"/>
            <a:endParaRPr lang="en-US" dirty="0"/>
          </a:p>
          <a:p>
            <a:pPr lvl="1"/>
            <a:r>
              <a:rPr lang="en-US" dirty="0"/>
              <a:t>VectorCAST Options that affect MC/DC</a:t>
            </a:r>
          </a:p>
          <a:p>
            <a:pPr lvl="2"/>
            <a:endParaRPr lang="en-US" dirty="0"/>
          </a:p>
          <a:p>
            <a:pPr lvl="2"/>
            <a:endParaRPr lang="en-US" dirty="0"/>
          </a:p>
        </p:txBody>
      </p:sp>
      <p:sp>
        <p:nvSpPr>
          <p:cNvPr id="2" name="Textplatzhalter 1">
            <a:extLst>
              <a:ext uri="{FF2B5EF4-FFF2-40B4-BE49-F238E27FC236}">
                <a16:creationId xmlns:a16="http://schemas.microsoft.com/office/drawing/2014/main" id="{A2FD8265-2A81-4FC8-96DD-167838E9A558}"/>
              </a:ext>
            </a:extLst>
          </p:cNvPr>
          <p:cNvSpPr>
            <a:spLocks noGrp="1"/>
          </p:cNvSpPr>
          <p:nvPr>
            <p:ph type="body" sz="quarter" idx="12"/>
          </p:nvPr>
        </p:nvSpPr>
        <p:spPr/>
        <p:txBody>
          <a:bodyPr/>
          <a:lstStyle/>
          <a:p>
            <a:r>
              <a:rPr lang="en-US" dirty="0"/>
              <a:t>MC/DC Topics</a:t>
            </a:r>
          </a:p>
        </p:txBody>
      </p:sp>
      <p:sp>
        <p:nvSpPr>
          <p:cNvPr id="3" name="Title 2"/>
          <p:cNvSpPr>
            <a:spLocks noGrp="1"/>
          </p:cNvSpPr>
          <p:nvPr>
            <p:ph type="title"/>
          </p:nvPr>
        </p:nvSpPr>
        <p:spPr/>
        <p:txBody>
          <a:bodyPr/>
          <a:lstStyle/>
          <a:p>
            <a:r>
              <a:rPr lang="en-US"/>
              <a:t>Lecture:  Modified Condition/Decition Coverage (MC/DC)</a:t>
            </a:r>
            <a:endParaRPr lang="en-US" dirty="0"/>
          </a:p>
        </p:txBody>
      </p:sp>
    </p:spTree>
    <p:extLst>
      <p:ext uri="{BB962C8B-B14F-4D97-AF65-F5344CB8AC3E}">
        <p14:creationId xmlns:p14="http://schemas.microsoft.com/office/powerpoint/2010/main" val="15025121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US" dirty="0"/>
              <a:t>What is MC/DC?</a:t>
            </a:r>
          </a:p>
          <a:p>
            <a:pPr lvl="2"/>
            <a:r>
              <a:rPr lang="en-US" dirty="0"/>
              <a:t>A complex coverage requirement used on the most critical software systems</a:t>
            </a:r>
          </a:p>
          <a:p>
            <a:pPr lvl="2"/>
            <a:r>
              <a:rPr lang="en-US" dirty="0"/>
              <a:t>Think of it like “Super Branch Coverage”</a:t>
            </a:r>
          </a:p>
          <a:p>
            <a:pPr lvl="1"/>
            <a:endParaRPr lang="en-US" dirty="0"/>
          </a:p>
          <a:p>
            <a:pPr lvl="1"/>
            <a:r>
              <a:rPr lang="en-US" dirty="0"/>
              <a:t>Who uses MC/DC</a:t>
            </a:r>
          </a:p>
          <a:p>
            <a:pPr lvl="2"/>
            <a:r>
              <a:rPr lang="en-US" dirty="0"/>
              <a:t>Widely used in the development of avionics software (required by DO-178 B/C)</a:t>
            </a:r>
          </a:p>
          <a:p>
            <a:pPr lvl="2"/>
            <a:r>
              <a:rPr lang="en-US" dirty="0"/>
              <a:t>Often adopted by other industries for safety critical testing</a:t>
            </a:r>
          </a:p>
          <a:p>
            <a:pPr lvl="1"/>
            <a:r>
              <a:rPr lang="en-US" dirty="0"/>
              <a:t>What is Required by MC/DC?</a:t>
            </a:r>
          </a:p>
          <a:p>
            <a:pPr lvl="2"/>
            <a:r>
              <a:rPr lang="en-US" dirty="0"/>
              <a:t>Each decision tries every possible outcome</a:t>
            </a:r>
          </a:p>
          <a:p>
            <a:pPr lvl="2"/>
            <a:r>
              <a:rPr lang="en-US" dirty="0"/>
              <a:t>Each condition in a decision takes on every possible outcome</a:t>
            </a:r>
          </a:p>
          <a:p>
            <a:pPr lvl="2"/>
            <a:r>
              <a:rPr lang="en-US" dirty="0"/>
              <a:t>Each condition in a decision independently affects the outcome</a:t>
            </a:r>
          </a:p>
          <a:p>
            <a:pPr lvl="2"/>
            <a:endParaRPr lang="en-US" dirty="0"/>
          </a:p>
        </p:txBody>
      </p:sp>
      <p:sp>
        <p:nvSpPr>
          <p:cNvPr id="2" name="Textplatzhalter 1">
            <a:extLst>
              <a:ext uri="{FF2B5EF4-FFF2-40B4-BE49-F238E27FC236}">
                <a16:creationId xmlns:a16="http://schemas.microsoft.com/office/drawing/2014/main" id="{2336BAF0-C6E1-46CA-BB28-CFB318419A64}"/>
              </a:ext>
            </a:extLst>
          </p:cNvPr>
          <p:cNvSpPr>
            <a:spLocks noGrp="1"/>
          </p:cNvSpPr>
          <p:nvPr>
            <p:ph type="body" sz="quarter" idx="12"/>
          </p:nvPr>
        </p:nvSpPr>
        <p:spPr/>
        <p:txBody>
          <a:bodyPr/>
          <a:lstStyle/>
          <a:p>
            <a:r>
              <a:rPr lang="en-US" dirty="0"/>
              <a:t>MC/DC Background</a:t>
            </a:r>
          </a:p>
        </p:txBody>
      </p:sp>
      <p:sp>
        <p:nvSpPr>
          <p:cNvPr id="3" name="Title 2"/>
          <p:cNvSpPr>
            <a:spLocks noGrp="1"/>
          </p:cNvSpPr>
          <p:nvPr>
            <p:ph type="title"/>
          </p:nvPr>
        </p:nvSpPr>
        <p:spPr/>
        <p:txBody>
          <a:bodyPr/>
          <a:lstStyle/>
          <a:p>
            <a:r>
              <a:rPr lang="en-US"/>
              <a:t>Lecture:  Modified Condition/Decition Coverage (MC/DC)</a:t>
            </a:r>
            <a:endParaRPr lang="en-US" dirty="0"/>
          </a:p>
        </p:txBody>
      </p:sp>
    </p:spTree>
    <p:extLst>
      <p:ext uri="{BB962C8B-B14F-4D97-AF65-F5344CB8AC3E}">
        <p14:creationId xmlns:p14="http://schemas.microsoft.com/office/powerpoint/2010/main" val="186512249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r>
              <a:rPr lang="en-US" dirty="0"/>
              <a:t>What does that mean?</a:t>
            </a:r>
          </a:p>
          <a:p>
            <a:pPr lvl="1"/>
            <a:r>
              <a:rPr lang="en-US" dirty="0"/>
              <a:t>Consider this pseudo code:   if (a &amp;&amp; (b || c))</a:t>
            </a:r>
          </a:p>
          <a:p>
            <a:pPr lvl="1"/>
            <a:endParaRPr lang="en-US" dirty="0"/>
          </a:p>
        </p:txBody>
      </p:sp>
      <p:sp>
        <p:nvSpPr>
          <p:cNvPr id="8" name="Textplatzhalter 7">
            <a:extLst>
              <a:ext uri="{FF2B5EF4-FFF2-40B4-BE49-F238E27FC236}">
                <a16:creationId xmlns:a16="http://schemas.microsoft.com/office/drawing/2014/main" id="{7EA268DB-8B7F-4670-9E1F-0537B96FC0B4}"/>
              </a:ext>
            </a:extLst>
          </p:cNvPr>
          <p:cNvSpPr>
            <a:spLocks noGrp="1"/>
          </p:cNvSpPr>
          <p:nvPr>
            <p:ph type="body" sz="quarter" idx="12"/>
          </p:nvPr>
        </p:nvSpPr>
        <p:spPr/>
        <p:txBody>
          <a:bodyPr/>
          <a:lstStyle/>
          <a:p>
            <a:r>
              <a:rPr lang="en-US" dirty="0"/>
              <a:t>“Each Condition Independently Affects the Outcome”</a:t>
            </a:r>
          </a:p>
        </p:txBody>
      </p:sp>
      <p:sp>
        <p:nvSpPr>
          <p:cNvPr id="3" name="Title 2"/>
          <p:cNvSpPr>
            <a:spLocks noGrp="1"/>
          </p:cNvSpPr>
          <p:nvPr>
            <p:ph type="title"/>
          </p:nvPr>
        </p:nvSpPr>
        <p:spPr/>
        <p:txBody>
          <a:bodyPr/>
          <a:lstStyle/>
          <a:p>
            <a:r>
              <a:rPr lang="en-US"/>
              <a:t>Lecture:  Modified Condition/Decition Coverage (MC/DC)</a:t>
            </a:r>
            <a:endParaRPr lang="en-US" dirty="0"/>
          </a:p>
        </p:txBody>
      </p:sp>
      <p:pic>
        <p:nvPicPr>
          <p:cNvPr id="5" name="Picture 4">
            <a:extLst>
              <a:ext uri="{FF2B5EF4-FFF2-40B4-BE49-F238E27FC236}">
                <a16:creationId xmlns:a16="http://schemas.microsoft.com/office/drawing/2014/main" id="{74CA4486-9F9B-4D8A-BA51-128C95C2C048}"/>
              </a:ext>
            </a:extLst>
          </p:cNvPr>
          <p:cNvPicPr>
            <a:picLocks noChangeAspect="1"/>
          </p:cNvPicPr>
          <p:nvPr/>
        </p:nvPicPr>
        <p:blipFill>
          <a:blip r:embed="rId3"/>
          <a:stretch>
            <a:fillRect/>
          </a:stretch>
        </p:blipFill>
        <p:spPr>
          <a:xfrm>
            <a:off x="2390774" y="2157412"/>
            <a:ext cx="5534025" cy="4081726"/>
          </a:xfrm>
          <a:prstGeom prst="rect">
            <a:avLst/>
          </a:prstGeom>
        </p:spPr>
      </p:pic>
    </p:spTree>
    <p:extLst>
      <p:ext uri="{BB962C8B-B14F-4D97-AF65-F5344CB8AC3E}">
        <p14:creationId xmlns:p14="http://schemas.microsoft.com/office/powerpoint/2010/main" val="296177485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r>
              <a:rPr lang="en-US" dirty="0"/>
              <a:t>From previous slide, we get 1 Pair of Rows for each Condition:</a:t>
            </a:r>
          </a:p>
          <a:p>
            <a:pPr lvl="2"/>
            <a:r>
              <a:rPr lang="en-US" dirty="0"/>
              <a:t>P(A):  Rows 2&amp;6</a:t>
            </a:r>
          </a:p>
          <a:p>
            <a:pPr lvl="2"/>
            <a:r>
              <a:rPr lang="en-US" dirty="0"/>
              <a:t>P(B):  Rows 2&amp;4</a:t>
            </a:r>
          </a:p>
          <a:p>
            <a:pPr lvl="2"/>
            <a:r>
              <a:rPr lang="en-US" dirty="0"/>
              <a:t>P(C):  Rows 3&amp;4</a:t>
            </a:r>
          </a:p>
          <a:p>
            <a:pPr lvl="1"/>
            <a:r>
              <a:rPr lang="en-US" dirty="0"/>
              <a:t>Eliminating Duplicates Leaves 4 Rows</a:t>
            </a:r>
          </a:p>
          <a:p>
            <a:pPr lvl="2"/>
            <a:r>
              <a:rPr lang="en-US" dirty="0"/>
              <a:t>Rows 2, 3, 4, &amp; 6</a:t>
            </a:r>
          </a:p>
          <a:p>
            <a:pPr lvl="2"/>
            <a:r>
              <a:rPr lang="en-US" dirty="0"/>
              <a:t>Running these Tests will fully satisfy MC/DC</a:t>
            </a:r>
          </a:p>
          <a:p>
            <a:pPr lvl="2"/>
            <a:endParaRPr lang="en-US" dirty="0"/>
          </a:p>
          <a:p>
            <a:pPr lvl="1"/>
            <a:r>
              <a:rPr lang="en-US" dirty="0"/>
              <a:t>In General, N+1 Tests are Required, Given N Conditions</a:t>
            </a:r>
          </a:p>
        </p:txBody>
      </p:sp>
      <p:sp>
        <p:nvSpPr>
          <p:cNvPr id="11" name="Textplatzhalter 10">
            <a:extLst>
              <a:ext uri="{FF2B5EF4-FFF2-40B4-BE49-F238E27FC236}">
                <a16:creationId xmlns:a16="http://schemas.microsoft.com/office/drawing/2014/main" id="{6EECDBFB-E78D-4AD2-B0B7-E9D5E83E1FDA}"/>
              </a:ext>
            </a:extLst>
          </p:cNvPr>
          <p:cNvSpPr>
            <a:spLocks noGrp="1"/>
          </p:cNvSpPr>
          <p:nvPr>
            <p:ph type="body" sz="quarter" idx="12"/>
          </p:nvPr>
        </p:nvSpPr>
        <p:spPr/>
        <p:txBody>
          <a:bodyPr/>
          <a:lstStyle/>
          <a:p>
            <a:r>
              <a:rPr lang="en-US" dirty="0"/>
              <a:t>How many tests are required to satisfy MC/DC?</a:t>
            </a:r>
          </a:p>
        </p:txBody>
      </p:sp>
      <p:sp>
        <p:nvSpPr>
          <p:cNvPr id="3" name="Title 2"/>
          <p:cNvSpPr>
            <a:spLocks noGrp="1"/>
          </p:cNvSpPr>
          <p:nvPr>
            <p:ph type="title"/>
          </p:nvPr>
        </p:nvSpPr>
        <p:spPr/>
        <p:txBody>
          <a:bodyPr/>
          <a:lstStyle/>
          <a:p>
            <a:r>
              <a:rPr lang="en-US"/>
              <a:t>Lecture:  Modified Condition/Decition Coverage (MC/DC)</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62772643"/>
              </p:ext>
            </p:extLst>
          </p:nvPr>
        </p:nvGraphicFramePr>
        <p:xfrm>
          <a:off x="2024420" y="4255637"/>
          <a:ext cx="7892955" cy="1651000"/>
        </p:xfrm>
        <a:graphic>
          <a:graphicData uri="http://schemas.openxmlformats.org/drawingml/2006/table">
            <a:tbl>
              <a:tblPr firstRow="1" bandRow="1">
                <a:tableStyleId>{5C22544A-7EE6-4342-B048-85BDC9FD1C3A}</a:tableStyleId>
              </a:tblPr>
              <a:tblGrid>
                <a:gridCol w="3282923">
                  <a:extLst>
                    <a:ext uri="{9D8B030D-6E8A-4147-A177-3AD203B41FA5}">
                      <a16:colId xmlns:a16="http://schemas.microsoft.com/office/drawing/2014/main" val="20000"/>
                    </a:ext>
                  </a:extLst>
                </a:gridCol>
                <a:gridCol w="1555941">
                  <a:extLst>
                    <a:ext uri="{9D8B030D-6E8A-4147-A177-3AD203B41FA5}">
                      <a16:colId xmlns:a16="http://schemas.microsoft.com/office/drawing/2014/main" val="20001"/>
                    </a:ext>
                  </a:extLst>
                </a:gridCol>
                <a:gridCol w="1585035">
                  <a:extLst>
                    <a:ext uri="{9D8B030D-6E8A-4147-A177-3AD203B41FA5}">
                      <a16:colId xmlns:a16="http://schemas.microsoft.com/office/drawing/2014/main" val="20002"/>
                    </a:ext>
                  </a:extLst>
                </a:gridCol>
                <a:gridCol w="1469056">
                  <a:extLst>
                    <a:ext uri="{9D8B030D-6E8A-4147-A177-3AD203B41FA5}">
                      <a16:colId xmlns:a16="http://schemas.microsoft.com/office/drawing/2014/main" val="20003"/>
                    </a:ext>
                  </a:extLst>
                </a:gridCol>
              </a:tblGrid>
              <a:tr h="370840">
                <a:tc>
                  <a:txBody>
                    <a:bodyPr/>
                    <a:lstStyle/>
                    <a:p>
                      <a:pPr algn="ctr"/>
                      <a:r>
                        <a:rPr lang="en-US" dirty="0"/>
                        <a:t>Conditions:</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extLst>
                  <a:ext uri="{0D108BD9-81ED-4DB2-BD59-A6C34878D82A}">
                    <a16:rowId xmlns:a16="http://schemas.microsoft.com/office/drawing/2014/main" val="10000"/>
                  </a:ext>
                </a:extLst>
              </a:tr>
              <a:tr h="370840">
                <a:tc>
                  <a:txBody>
                    <a:bodyPr/>
                    <a:lstStyle/>
                    <a:p>
                      <a:r>
                        <a:rPr lang="en-US" dirty="0"/>
                        <a:t># Rows in Truth</a:t>
                      </a:r>
                      <a:r>
                        <a:rPr lang="en-US" baseline="0" dirty="0"/>
                        <a:t> Table</a:t>
                      </a:r>
                      <a:r>
                        <a:rPr lang="en-US" dirty="0"/>
                        <a:t> (2**N)</a:t>
                      </a:r>
                    </a:p>
                  </a:txBody>
                  <a:tcPr/>
                </a:tc>
                <a:tc>
                  <a:txBody>
                    <a:bodyPr/>
                    <a:lstStyle/>
                    <a:p>
                      <a:pPr algn="ctr"/>
                      <a:r>
                        <a:rPr lang="en-US" dirty="0"/>
                        <a:t>8</a:t>
                      </a:r>
                    </a:p>
                  </a:txBody>
                  <a:tcPr/>
                </a:tc>
                <a:tc>
                  <a:txBody>
                    <a:bodyPr/>
                    <a:lstStyle/>
                    <a:p>
                      <a:pPr algn="ctr"/>
                      <a:r>
                        <a:rPr lang="en-US" dirty="0"/>
                        <a:t>16</a:t>
                      </a:r>
                    </a:p>
                  </a:txBody>
                  <a:tcPr/>
                </a:tc>
                <a:tc>
                  <a:txBody>
                    <a:bodyPr/>
                    <a:lstStyle/>
                    <a:p>
                      <a:pPr algn="ctr"/>
                      <a:r>
                        <a:rPr lang="en-US" dirty="0"/>
                        <a:t>32</a:t>
                      </a:r>
                    </a:p>
                  </a:txBody>
                  <a:tcPr/>
                </a:tc>
                <a:extLst>
                  <a:ext uri="{0D108BD9-81ED-4DB2-BD59-A6C34878D82A}">
                    <a16:rowId xmlns:a16="http://schemas.microsoft.com/office/drawing/2014/main" val="10001"/>
                  </a:ext>
                </a:extLst>
              </a:tr>
              <a:tr h="370840">
                <a:tc>
                  <a:txBody>
                    <a:bodyPr/>
                    <a:lstStyle/>
                    <a:p>
                      <a:r>
                        <a:rPr lang="en-US" dirty="0"/>
                        <a:t># Rows to Satisfy MC/DC (N+1)</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3804644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AF253DF4-782B-4083-A7D6-815FF9C817C3}"/>
              </a:ext>
            </a:extLst>
          </p:cNvPr>
          <p:cNvSpPr>
            <a:spLocks noGrp="1"/>
          </p:cNvSpPr>
          <p:nvPr>
            <p:ph type="body" sz="quarter" idx="12"/>
          </p:nvPr>
        </p:nvSpPr>
        <p:spPr/>
        <p:txBody>
          <a:bodyPr/>
          <a:lstStyle/>
          <a:p>
            <a:r>
              <a:rPr lang="en-US" dirty="0"/>
              <a:t>Accessing the MC/DC Pair Tables</a:t>
            </a:r>
          </a:p>
        </p:txBody>
      </p:sp>
      <p:sp>
        <p:nvSpPr>
          <p:cNvPr id="3" name="Title 2"/>
          <p:cNvSpPr>
            <a:spLocks noGrp="1"/>
          </p:cNvSpPr>
          <p:nvPr>
            <p:ph type="title"/>
          </p:nvPr>
        </p:nvSpPr>
        <p:spPr/>
        <p:txBody>
          <a:bodyPr/>
          <a:lstStyle/>
          <a:p>
            <a:r>
              <a:rPr lang="en-US"/>
              <a:t>Lecture:  Modified Condition/Decition Coverage (MC/DC)</a:t>
            </a:r>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316" y="3117853"/>
            <a:ext cx="4876800"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63167" y="1321271"/>
            <a:ext cx="5372093" cy="45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8450" y="1255713"/>
            <a:ext cx="15621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763028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r>
              <a:rPr lang="en-US" dirty="0"/>
              <a:t>Use static memory allocation on the target</a:t>
            </a:r>
          </a:p>
          <a:p>
            <a:pPr lvl="2"/>
            <a:r>
              <a:rPr lang="en-US" dirty="0"/>
              <a:t>Controls amount of memory reserved for coverage information</a:t>
            </a:r>
          </a:p>
          <a:p>
            <a:pPr lvl="2"/>
            <a:r>
              <a:rPr lang="en-US" dirty="0"/>
              <a:t>Useful for targets with no dynamic memory allocation available</a:t>
            </a:r>
          </a:p>
          <a:p>
            <a:pPr lvl="2"/>
            <a:endParaRPr lang="en-US" dirty="0"/>
          </a:p>
          <a:p>
            <a:pPr lvl="1"/>
            <a:r>
              <a:rPr lang="en-US" dirty="0"/>
              <a:t>Maximum MC/DC Sub-conditions</a:t>
            </a:r>
          </a:p>
          <a:p>
            <a:pPr lvl="2"/>
            <a:r>
              <a:rPr lang="en-US" dirty="0"/>
              <a:t>Limit on complexity of conditionals to instrument for MC/DC</a:t>
            </a:r>
          </a:p>
          <a:p>
            <a:pPr lvl="2"/>
            <a:endParaRPr lang="en-US" dirty="0"/>
          </a:p>
          <a:p>
            <a:pPr lvl="1"/>
            <a:r>
              <a:rPr lang="en-US" dirty="0"/>
              <a:t>Abort Instrumentation when max MC/DC conditions is exceeded</a:t>
            </a:r>
          </a:p>
        </p:txBody>
      </p:sp>
      <p:sp>
        <p:nvSpPr>
          <p:cNvPr id="7" name="Textplatzhalter 6">
            <a:extLst>
              <a:ext uri="{FF2B5EF4-FFF2-40B4-BE49-F238E27FC236}">
                <a16:creationId xmlns:a16="http://schemas.microsoft.com/office/drawing/2014/main" id="{C313EC43-2C8F-449D-9DF2-ECEC9A6A458E}"/>
              </a:ext>
            </a:extLst>
          </p:cNvPr>
          <p:cNvSpPr>
            <a:spLocks noGrp="1"/>
          </p:cNvSpPr>
          <p:nvPr>
            <p:ph type="body" sz="quarter" idx="12"/>
          </p:nvPr>
        </p:nvSpPr>
        <p:spPr/>
        <p:txBody>
          <a:bodyPr/>
          <a:lstStyle/>
          <a:p>
            <a:r>
              <a:rPr lang="en-US" dirty="0"/>
              <a:t>Options that affect MC/DC</a:t>
            </a:r>
          </a:p>
        </p:txBody>
      </p:sp>
      <p:sp>
        <p:nvSpPr>
          <p:cNvPr id="3" name="Title 2"/>
          <p:cNvSpPr>
            <a:spLocks noGrp="1"/>
          </p:cNvSpPr>
          <p:nvPr>
            <p:ph type="title"/>
          </p:nvPr>
        </p:nvSpPr>
        <p:spPr/>
        <p:txBody>
          <a:bodyPr/>
          <a:lstStyle/>
          <a:p>
            <a:r>
              <a:rPr lang="en-US"/>
              <a:t>Lecture:  Modified Condition/Decition Coverage (MC/DC)</a:t>
            </a:r>
            <a:endParaRPr lang="en-US" dirty="0"/>
          </a:p>
        </p:txBody>
      </p:sp>
    </p:spTree>
    <p:extLst>
      <p:ext uri="{BB962C8B-B14F-4D97-AF65-F5344CB8AC3E}">
        <p14:creationId xmlns:p14="http://schemas.microsoft.com/office/powerpoint/2010/main" val="137515360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hlinkClick r:id="" action="ppaction://customshow?id=41&amp;return=true"/>
              </a:rPr>
              <a:t>Link to Lab:  MC/DC Coverage</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FB106A91-2373-4630-BC9E-C3C948074096}"/>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C73C33CF-ADC6-48FF-9350-FAB211A134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50514073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201764B2-57F7-4682-B9FC-1AB7A72BD466}"/>
              </a:ext>
            </a:extLst>
          </p:cNvPr>
          <p:cNvSpPr>
            <a:spLocks noGrp="1"/>
          </p:cNvSpPr>
          <p:nvPr>
            <p:ph type="body" sz="quarter" idx="12"/>
          </p:nvPr>
        </p:nvSpPr>
        <p:spPr/>
        <p:txBody>
          <a:bodyPr/>
          <a:lstStyle/>
          <a:p>
            <a:r>
              <a:rPr lang="en-US" dirty="0"/>
              <a:t>Quiz:  With 4 subconditions, how many rows are in the Truth Table?</a:t>
            </a:r>
          </a:p>
        </p:txBody>
      </p:sp>
      <p:sp>
        <p:nvSpPr>
          <p:cNvPr id="4" name="Title 3"/>
          <p:cNvSpPr>
            <a:spLocks noGrp="1"/>
          </p:cNvSpPr>
          <p:nvPr>
            <p:ph type="title"/>
          </p:nvPr>
        </p:nvSpPr>
        <p:spPr/>
        <p:txBody>
          <a:bodyPr>
            <a:normAutofit/>
          </a:bodyPr>
          <a:lstStyle/>
          <a:p>
            <a:r>
              <a:rPr lang="en-US"/>
              <a:t>Lecture:  Modified Condition/Decition Coverage (MC/DC)</a:t>
            </a:r>
            <a:endParaRPr lang="en-US" dirty="0"/>
          </a:p>
        </p:txBody>
      </p:sp>
      <p:sp>
        <p:nvSpPr>
          <p:cNvPr id="5" name="Action Button: Custom 4">
            <a:hlinkClick r:id="" action="ppaction://macro?name=Wrong" highlightClick="1"/>
          </p:cNvPr>
          <p:cNvSpPr/>
          <p:nvPr/>
        </p:nvSpPr>
        <p:spPr>
          <a:xfrm>
            <a:off x="2543176" y="16144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Correct" highlightClick="1"/>
          </p:cNvPr>
          <p:cNvSpPr/>
          <p:nvPr/>
        </p:nvSpPr>
        <p:spPr>
          <a:xfrm>
            <a:off x="2543176" y="2405064"/>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8" name="Action Button: Custom 7">
            <a:hlinkClick r:id="" action="ppaction://macro?name=Wrong" highlightClick="1"/>
          </p:cNvPr>
          <p:cNvSpPr/>
          <p:nvPr/>
        </p:nvSpPr>
        <p:spPr>
          <a:xfrm>
            <a:off x="2543176" y="4100513"/>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D</a:t>
            </a:r>
          </a:p>
        </p:txBody>
      </p:sp>
      <p:sp>
        <p:nvSpPr>
          <p:cNvPr id="10" name="TextBox 9"/>
          <p:cNvSpPr txBox="1"/>
          <p:nvPr/>
        </p:nvSpPr>
        <p:spPr>
          <a:xfrm>
            <a:off x="3543301" y="1659266"/>
            <a:ext cx="6115051" cy="461665"/>
          </a:xfrm>
          <a:prstGeom prst="rect">
            <a:avLst/>
          </a:prstGeom>
          <a:noFill/>
        </p:spPr>
        <p:txBody>
          <a:bodyPr wrap="square" rtlCol="0">
            <a:spAutoFit/>
          </a:bodyPr>
          <a:lstStyle/>
          <a:p>
            <a:r>
              <a:rPr lang="en-US" sz="2400" dirty="0"/>
              <a:t>16 (or 2**N)</a:t>
            </a:r>
          </a:p>
        </p:txBody>
      </p:sp>
      <p:sp>
        <p:nvSpPr>
          <p:cNvPr id="11" name="TextBox 10"/>
          <p:cNvSpPr txBox="1"/>
          <p:nvPr/>
        </p:nvSpPr>
        <p:spPr>
          <a:xfrm>
            <a:off x="3543298" y="2484766"/>
            <a:ext cx="6419852" cy="461665"/>
          </a:xfrm>
          <a:prstGeom prst="rect">
            <a:avLst/>
          </a:prstGeom>
          <a:noFill/>
        </p:spPr>
        <p:txBody>
          <a:bodyPr wrap="square" rtlCol="0">
            <a:spAutoFit/>
          </a:bodyPr>
          <a:lstStyle/>
          <a:p>
            <a:r>
              <a:rPr lang="en-US" sz="2400" dirty="0"/>
              <a:t>4 (or N)</a:t>
            </a:r>
          </a:p>
        </p:txBody>
      </p:sp>
      <p:sp>
        <p:nvSpPr>
          <p:cNvPr id="12" name="TextBox 11"/>
          <p:cNvSpPr txBox="1"/>
          <p:nvPr/>
        </p:nvSpPr>
        <p:spPr>
          <a:xfrm>
            <a:off x="3543298" y="3310266"/>
            <a:ext cx="6572252" cy="461665"/>
          </a:xfrm>
          <a:prstGeom prst="rect">
            <a:avLst/>
          </a:prstGeom>
          <a:noFill/>
        </p:spPr>
        <p:txBody>
          <a:bodyPr wrap="square" rtlCol="0">
            <a:spAutoFit/>
          </a:bodyPr>
          <a:lstStyle/>
          <a:p>
            <a:r>
              <a:rPr lang="en-US" sz="2400" dirty="0"/>
              <a:t>5 (or N+1)</a:t>
            </a:r>
          </a:p>
        </p:txBody>
      </p:sp>
      <p:sp>
        <p:nvSpPr>
          <p:cNvPr id="13" name="TextBox 12"/>
          <p:cNvSpPr txBox="1"/>
          <p:nvPr/>
        </p:nvSpPr>
        <p:spPr>
          <a:xfrm>
            <a:off x="3543298" y="4100514"/>
            <a:ext cx="6724652" cy="461665"/>
          </a:xfrm>
          <a:prstGeom prst="rect">
            <a:avLst/>
          </a:prstGeom>
          <a:noFill/>
        </p:spPr>
        <p:txBody>
          <a:bodyPr wrap="square" rtlCol="0">
            <a:spAutoFit/>
          </a:bodyPr>
          <a:lstStyle/>
          <a:p>
            <a:r>
              <a:rPr lang="en-US" sz="2400" dirty="0"/>
              <a:t>8 (or 2*N)</a:t>
            </a:r>
          </a:p>
        </p:txBody>
      </p:sp>
    </p:spTree>
    <p:extLst>
      <p:ext uri="{BB962C8B-B14F-4D97-AF65-F5344CB8AC3E}">
        <p14:creationId xmlns:p14="http://schemas.microsoft.com/office/powerpoint/2010/main" val="1888635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A9684249-0148-4DB2-BF5F-571D201AEA6B}"/>
              </a:ext>
            </a:extLst>
          </p:cNvPr>
          <p:cNvSpPr>
            <a:spLocks noGrp="1"/>
          </p:cNvSpPr>
          <p:nvPr>
            <p:ph type="body" sz="quarter" idx="12"/>
          </p:nvPr>
        </p:nvSpPr>
        <p:spPr/>
        <p:txBody>
          <a:bodyPr/>
          <a:lstStyle/>
          <a:p>
            <a:r>
              <a:rPr lang="en-US" dirty="0"/>
              <a:t>Core Features, Part 2</a:t>
            </a:r>
          </a:p>
        </p:txBody>
      </p:sp>
      <p:sp>
        <p:nvSpPr>
          <p:cNvPr id="3" name="Title 2"/>
          <p:cNvSpPr>
            <a:spLocks noGrp="1"/>
          </p:cNvSpPr>
          <p:nvPr>
            <p:ph type="title"/>
          </p:nvPr>
        </p:nvSpPr>
        <p:spPr/>
        <p:txBody>
          <a:bodyPr/>
          <a:lstStyle/>
          <a:p>
            <a:r>
              <a:rPr lang="en-US"/>
              <a:t>Training Modules</a:t>
            </a:r>
            <a:endParaRPr lang="en-US" dirty="0"/>
          </a:p>
        </p:txBody>
      </p:sp>
      <p:sp>
        <p:nvSpPr>
          <p:cNvPr id="16" name="Rounded Rectangle 10">
            <a:hlinkClick r:id="" action="ppaction://customshow?id=6&amp;return=true"/>
            <a:extLst>
              <a:ext uri="{FF2B5EF4-FFF2-40B4-BE49-F238E27FC236}">
                <a16:creationId xmlns:a16="http://schemas.microsoft.com/office/drawing/2014/main" id="{95D491B3-D601-4693-A838-C21C3DCA749C}"/>
              </a:ext>
            </a:extLst>
          </p:cNvPr>
          <p:cNvSpPr/>
          <p:nvPr/>
        </p:nvSpPr>
        <p:spPr>
          <a:xfrm>
            <a:off x="1887707" y="1677709"/>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Regression</a:t>
            </a:r>
          </a:p>
          <a:p>
            <a:pPr algn="ctr"/>
            <a:r>
              <a:rPr lang="en-US" sz="1400" dirty="0">
                <a:solidFill>
                  <a:schemeClr val="tx1"/>
                </a:solidFill>
              </a:rPr>
              <a:t>Testing </a:t>
            </a:r>
          </a:p>
        </p:txBody>
      </p:sp>
      <p:sp>
        <p:nvSpPr>
          <p:cNvPr id="17" name="Rounded Rectangle 5">
            <a:hlinkClick r:id="" action="ppaction://customshow?id=7&amp;return=true"/>
            <a:extLst>
              <a:ext uri="{FF2B5EF4-FFF2-40B4-BE49-F238E27FC236}">
                <a16:creationId xmlns:a16="http://schemas.microsoft.com/office/drawing/2014/main" id="{95B34D81-7B2C-480C-B08C-0FC8799232C9}"/>
              </a:ext>
            </a:extLst>
          </p:cNvPr>
          <p:cNvSpPr/>
          <p:nvPr/>
        </p:nvSpPr>
        <p:spPr>
          <a:xfrm>
            <a:off x="4496308" y="4902440"/>
            <a:ext cx="1612671" cy="980902"/>
          </a:xfrm>
          <a:prstGeom prst="roundRect">
            <a:avLst/>
          </a:prstGeom>
          <a:solidFill>
            <a:srgbClr val="FFFF0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Testing</a:t>
            </a:r>
          </a:p>
          <a:p>
            <a:pPr algn="ctr"/>
            <a:r>
              <a:rPr lang="en-US" sz="1400" dirty="0">
                <a:solidFill>
                  <a:schemeClr val="tx1"/>
                </a:solidFill>
              </a:rPr>
              <a:t>C++ Classes</a:t>
            </a:r>
          </a:p>
        </p:txBody>
      </p:sp>
      <p:sp>
        <p:nvSpPr>
          <p:cNvPr id="18" name="Rounded Rectangle 7">
            <a:hlinkClick r:id="" action="ppaction://customshow?id=8&amp;return=true"/>
            <a:extLst>
              <a:ext uri="{FF2B5EF4-FFF2-40B4-BE49-F238E27FC236}">
                <a16:creationId xmlns:a16="http://schemas.microsoft.com/office/drawing/2014/main" id="{9092C810-3785-48CA-AEB0-9C4E90BAFFF4}"/>
              </a:ext>
            </a:extLst>
          </p:cNvPr>
          <p:cNvSpPr/>
          <p:nvPr/>
        </p:nvSpPr>
        <p:spPr>
          <a:xfrm>
            <a:off x="1887707" y="3244884"/>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Test Case</a:t>
            </a:r>
          </a:p>
          <a:p>
            <a:pPr algn="ctr"/>
            <a:r>
              <a:rPr lang="en-US" sz="1400" dirty="0">
                <a:solidFill>
                  <a:schemeClr val="tx1"/>
                </a:solidFill>
              </a:rPr>
              <a:t>User Code</a:t>
            </a:r>
          </a:p>
        </p:txBody>
      </p:sp>
      <p:sp>
        <p:nvSpPr>
          <p:cNvPr id="20" name="Rounded Rectangle 16">
            <a:hlinkClick r:id="" action="ppaction://customshow?id=13&amp;return=true"/>
            <a:extLst>
              <a:ext uri="{FF2B5EF4-FFF2-40B4-BE49-F238E27FC236}">
                <a16:creationId xmlns:a16="http://schemas.microsoft.com/office/drawing/2014/main" id="{3B54DF4A-2297-4E43-82F0-05C532506113}"/>
              </a:ext>
            </a:extLst>
          </p:cNvPr>
          <p:cNvSpPr/>
          <p:nvPr/>
        </p:nvSpPr>
        <p:spPr>
          <a:xfrm>
            <a:off x="1887706" y="4902440"/>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Stubbing</a:t>
            </a:r>
          </a:p>
          <a:p>
            <a:pPr algn="ctr"/>
            <a:r>
              <a:rPr lang="en-US" sz="1400" dirty="0">
                <a:solidFill>
                  <a:schemeClr val="tx1"/>
                </a:solidFill>
              </a:rPr>
              <a:t>Fundamentals</a:t>
            </a:r>
          </a:p>
        </p:txBody>
      </p:sp>
      <p:sp>
        <p:nvSpPr>
          <p:cNvPr id="21" name="Rounded Rectangle 8">
            <a:hlinkClick r:id="" action="ppaction://customshow?id=9&amp;return=true"/>
            <a:extLst>
              <a:ext uri="{FF2B5EF4-FFF2-40B4-BE49-F238E27FC236}">
                <a16:creationId xmlns:a16="http://schemas.microsoft.com/office/drawing/2014/main" id="{8A05BF4A-90B2-432E-88D9-4A5C5370F06D}"/>
              </a:ext>
            </a:extLst>
          </p:cNvPr>
          <p:cNvSpPr/>
          <p:nvPr/>
        </p:nvSpPr>
        <p:spPr>
          <a:xfrm>
            <a:off x="4496309" y="3244884"/>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Environment</a:t>
            </a:r>
          </a:p>
          <a:p>
            <a:pPr algn="ctr"/>
            <a:r>
              <a:rPr lang="en-US" sz="1400" dirty="0">
                <a:solidFill>
                  <a:schemeClr val="tx1"/>
                </a:solidFill>
              </a:rPr>
              <a:t>User Code</a:t>
            </a:r>
          </a:p>
        </p:txBody>
      </p:sp>
    </p:spTree>
    <p:extLst>
      <p:ext uri="{BB962C8B-B14F-4D97-AF65-F5344CB8AC3E}">
        <p14:creationId xmlns:p14="http://schemas.microsoft.com/office/powerpoint/2010/main" val="33087052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A0887763-88AD-48BB-91EC-809678023E6F}"/>
              </a:ext>
            </a:extLst>
          </p:cNvPr>
          <p:cNvSpPr>
            <a:spLocks noGrp="1"/>
          </p:cNvSpPr>
          <p:nvPr>
            <p:ph type="body" sz="quarter" idx="12"/>
          </p:nvPr>
        </p:nvSpPr>
        <p:spPr/>
        <p:txBody>
          <a:bodyPr/>
          <a:lstStyle/>
          <a:p>
            <a:r>
              <a:rPr lang="en-US" dirty="0"/>
              <a:t>Quiz:  With 4 subconditions, how many tests are required to satisfy MC/DC?</a:t>
            </a:r>
          </a:p>
        </p:txBody>
      </p:sp>
      <p:sp>
        <p:nvSpPr>
          <p:cNvPr id="4" name="Title 3"/>
          <p:cNvSpPr>
            <a:spLocks noGrp="1"/>
          </p:cNvSpPr>
          <p:nvPr>
            <p:ph type="title"/>
          </p:nvPr>
        </p:nvSpPr>
        <p:spPr/>
        <p:txBody>
          <a:bodyPr>
            <a:normAutofit/>
          </a:bodyPr>
          <a:lstStyle/>
          <a:p>
            <a:r>
              <a:rPr lang="en-US"/>
              <a:t>Lecture:  Modified Condition/Decition Coverage (MC/DC)</a:t>
            </a:r>
            <a:endParaRPr lang="en-US" dirty="0"/>
          </a:p>
        </p:txBody>
      </p:sp>
      <p:sp>
        <p:nvSpPr>
          <p:cNvPr id="5" name="Action Button: Custom 4">
            <a:hlinkClick r:id="" action="ppaction://macro?name=Wrong" highlightClick="1"/>
          </p:cNvPr>
          <p:cNvSpPr/>
          <p:nvPr/>
        </p:nvSpPr>
        <p:spPr>
          <a:xfrm>
            <a:off x="2543176" y="16144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Correct" highlightClick="1"/>
          </p:cNvPr>
          <p:cNvSpPr/>
          <p:nvPr/>
        </p:nvSpPr>
        <p:spPr>
          <a:xfrm>
            <a:off x="2543176" y="2405064"/>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8" name="Action Button: Custom 7">
            <a:hlinkClick r:id="" action="ppaction://macro?name=Wrong" highlightClick="1"/>
          </p:cNvPr>
          <p:cNvSpPr/>
          <p:nvPr/>
        </p:nvSpPr>
        <p:spPr>
          <a:xfrm>
            <a:off x="2543176" y="4100513"/>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D</a:t>
            </a:r>
          </a:p>
        </p:txBody>
      </p:sp>
      <p:sp>
        <p:nvSpPr>
          <p:cNvPr id="10" name="TextBox 9"/>
          <p:cNvSpPr txBox="1"/>
          <p:nvPr/>
        </p:nvSpPr>
        <p:spPr>
          <a:xfrm>
            <a:off x="3543301" y="1659266"/>
            <a:ext cx="6115051" cy="461665"/>
          </a:xfrm>
          <a:prstGeom prst="rect">
            <a:avLst/>
          </a:prstGeom>
          <a:noFill/>
        </p:spPr>
        <p:txBody>
          <a:bodyPr wrap="square" rtlCol="0">
            <a:spAutoFit/>
          </a:bodyPr>
          <a:lstStyle/>
          <a:p>
            <a:r>
              <a:rPr lang="en-US" sz="2400" dirty="0"/>
              <a:t>16 (or 2**N)</a:t>
            </a:r>
          </a:p>
        </p:txBody>
      </p:sp>
      <p:sp>
        <p:nvSpPr>
          <p:cNvPr id="11" name="TextBox 10"/>
          <p:cNvSpPr txBox="1"/>
          <p:nvPr/>
        </p:nvSpPr>
        <p:spPr>
          <a:xfrm>
            <a:off x="3543298" y="2484766"/>
            <a:ext cx="6419852" cy="461665"/>
          </a:xfrm>
          <a:prstGeom prst="rect">
            <a:avLst/>
          </a:prstGeom>
          <a:noFill/>
        </p:spPr>
        <p:txBody>
          <a:bodyPr wrap="square" rtlCol="0">
            <a:spAutoFit/>
          </a:bodyPr>
          <a:lstStyle/>
          <a:p>
            <a:r>
              <a:rPr lang="en-US" sz="2400" dirty="0"/>
              <a:t>4 (or N)</a:t>
            </a:r>
          </a:p>
        </p:txBody>
      </p:sp>
      <p:sp>
        <p:nvSpPr>
          <p:cNvPr id="12" name="TextBox 11"/>
          <p:cNvSpPr txBox="1"/>
          <p:nvPr/>
        </p:nvSpPr>
        <p:spPr>
          <a:xfrm>
            <a:off x="3543298" y="3310266"/>
            <a:ext cx="6572252" cy="461665"/>
          </a:xfrm>
          <a:prstGeom prst="rect">
            <a:avLst/>
          </a:prstGeom>
          <a:noFill/>
        </p:spPr>
        <p:txBody>
          <a:bodyPr wrap="square" rtlCol="0">
            <a:spAutoFit/>
          </a:bodyPr>
          <a:lstStyle/>
          <a:p>
            <a:r>
              <a:rPr lang="en-US" sz="2400" dirty="0"/>
              <a:t>5 (or N+1)</a:t>
            </a:r>
          </a:p>
        </p:txBody>
      </p:sp>
      <p:sp>
        <p:nvSpPr>
          <p:cNvPr id="13" name="TextBox 12"/>
          <p:cNvSpPr txBox="1"/>
          <p:nvPr/>
        </p:nvSpPr>
        <p:spPr>
          <a:xfrm>
            <a:off x="3543298" y="4100514"/>
            <a:ext cx="6724652" cy="461665"/>
          </a:xfrm>
          <a:prstGeom prst="rect">
            <a:avLst/>
          </a:prstGeom>
          <a:noFill/>
        </p:spPr>
        <p:txBody>
          <a:bodyPr wrap="square" rtlCol="0">
            <a:spAutoFit/>
          </a:bodyPr>
          <a:lstStyle/>
          <a:p>
            <a:r>
              <a:rPr lang="en-US" sz="2400" dirty="0"/>
              <a:t>8 (or 2*N)</a:t>
            </a:r>
          </a:p>
        </p:txBody>
      </p:sp>
    </p:spTree>
    <p:extLst>
      <p:ext uri="{BB962C8B-B14F-4D97-AF65-F5344CB8AC3E}">
        <p14:creationId xmlns:p14="http://schemas.microsoft.com/office/powerpoint/2010/main" val="7492258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System Testing with VectorCAST QA</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FAA917B7-396F-47CB-A90E-C21A2D229DE1}"/>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2E57857B-76E3-4F86-9B34-F641767BE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42675726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r>
              <a:rPr lang="en-US" dirty="0"/>
              <a:t>Code Coverage</a:t>
            </a:r>
          </a:p>
          <a:p>
            <a:pPr lvl="2"/>
            <a:r>
              <a:rPr lang="en-US" dirty="0"/>
              <a:t>C/C++ , ADA</a:t>
            </a:r>
          </a:p>
          <a:p>
            <a:pPr lvl="2"/>
            <a:r>
              <a:rPr lang="en-US" dirty="0"/>
              <a:t>Statement, </a:t>
            </a:r>
            <a:r>
              <a:rPr lang="en-GB" dirty="0"/>
              <a:t>Branch/Decision</a:t>
            </a:r>
            <a:r>
              <a:rPr lang="en-US" dirty="0"/>
              <a:t>, MC/DC</a:t>
            </a:r>
          </a:p>
          <a:p>
            <a:pPr lvl="2"/>
            <a:r>
              <a:rPr lang="en-GB" dirty="0"/>
              <a:t>Code-complexity analysis, Basis-path analysis</a:t>
            </a:r>
            <a:endParaRPr lang="en-US" dirty="0"/>
          </a:p>
          <a:p>
            <a:pPr lvl="2"/>
            <a:endParaRPr lang="en-US" dirty="0"/>
          </a:p>
          <a:p>
            <a:pPr lvl="1"/>
            <a:r>
              <a:rPr lang="en-US" dirty="0"/>
              <a:t>System / Functional Test Verification</a:t>
            </a:r>
          </a:p>
          <a:p>
            <a:pPr lvl="2"/>
            <a:r>
              <a:rPr lang="en-US" dirty="0"/>
              <a:t>Running your existing tests to see what code is being executed</a:t>
            </a:r>
          </a:p>
          <a:p>
            <a:pPr lvl="2"/>
            <a:r>
              <a:rPr lang="en-US" dirty="0"/>
              <a:t>System tests can be executed different ways:</a:t>
            </a:r>
          </a:p>
          <a:p>
            <a:pPr lvl="3"/>
            <a:r>
              <a:rPr lang="en-US" dirty="0"/>
              <a:t>from scripts, manually through GUI, simulator,…</a:t>
            </a:r>
          </a:p>
          <a:p>
            <a:pPr lvl="2"/>
            <a:r>
              <a:rPr lang="en-US" dirty="0"/>
              <a:t>Change Based Testing (CBT)</a:t>
            </a:r>
          </a:p>
          <a:p>
            <a:pPr lvl="1"/>
            <a:r>
              <a:rPr lang="en-US" dirty="0"/>
              <a:t>Standards</a:t>
            </a:r>
          </a:p>
          <a:p>
            <a:pPr lvl="2"/>
            <a:r>
              <a:rPr lang="en-GB" dirty="0"/>
              <a:t>DO-178 B/C (Avionics)</a:t>
            </a:r>
          </a:p>
          <a:p>
            <a:pPr lvl="2"/>
            <a:r>
              <a:rPr lang="en-GB" dirty="0"/>
              <a:t>ISO-26262 (Automotive)</a:t>
            </a:r>
          </a:p>
          <a:p>
            <a:pPr lvl="2"/>
            <a:r>
              <a:rPr lang="en-GB" dirty="0"/>
              <a:t>IEC-61508 (Industrial)</a:t>
            </a:r>
          </a:p>
          <a:p>
            <a:pPr lvl="2"/>
            <a:r>
              <a:rPr lang="en-GB" dirty="0"/>
              <a:t>EN-50128 (Railway)</a:t>
            </a:r>
          </a:p>
          <a:p>
            <a:pPr lvl="2"/>
            <a:r>
              <a:rPr lang="en-GB" dirty="0"/>
              <a:t>IEC-62304 (Medical)</a:t>
            </a:r>
            <a:endParaRPr lang="en-US" dirty="0"/>
          </a:p>
        </p:txBody>
      </p:sp>
      <p:sp>
        <p:nvSpPr>
          <p:cNvPr id="2" name="Textplatzhalter 1">
            <a:extLst>
              <a:ext uri="{FF2B5EF4-FFF2-40B4-BE49-F238E27FC236}">
                <a16:creationId xmlns:a16="http://schemas.microsoft.com/office/drawing/2014/main" id="{748E4102-87B6-40D3-89B0-86A62E483B1D}"/>
              </a:ext>
            </a:extLst>
          </p:cNvPr>
          <p:cNvSpPr>
            <a:spLocks noGrp="1"/>
          </p:cNvSpPr>
          <p:nvPr>
            <p:ph type="body" sz="quarter" idx="12"/>
          </p:nvPr>
        </p:nvSpPr>
        <p:spPr/>
        <p:txBody>
          <a:bodyPr/>
          <a:lstStyle/>
          <a:p>
            <a:r>
              <a:rPr lang="en-US" dirty="0"/>
              <a:t>VectorCAST QA</a:t>
            </a:r>
          </a:p>
        </p:txBody>
      </p:sp>
      <p:sp>
        <p:nvSpPr>
          <p:cNvPr id="3" name="Title 2"/>
          <p:cNvSpPr>
            <a:spLocks noGrp="1"/>
          </p:cNvSpPr>
          <p:nvPr>
            <p:ph type="title"/>
          </p:nvPr>
        </p:nvSpPr>
        <p:spPr/>
        <p:txBody>
          <a:bodyPr/>
          <a:lstStyle/>
          <a:p>
            <a:r>
              <a:rPr lang="en-US"/>
              <a:t>Lecture:  System Testing with VectorCAST/QA</a:t>
            </a:r>
            <a:endParaRPr lang="en-US" dirty="0"/>
          </a:p>
        </p:txBody>
      </p:sp>
    </p:spTree>
    <p:extLst>
      <p:ext uri="{BB962C8B-B14F-4D97-AF65-F5344CB8AC3E}">
        <p14:creationId xmlns:p14="http://schemas.microsoft.com/office/powerpoint/2010/main" val="3073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D061F2D4-ADD7-4738-A538-50915556ECA2}"/>
              </a:ext>
            </a:extLst>
          </p:cNvPr>
          <p:cNvSpPr>
            <a:spLocks noGrp="1"/>
          </p:cNvSpPr>
          <p:nvPr>
            <p:ph type="body" sz="quarter" idx="12"/>
          </p:nvPr>
        </p:nvSpPr>
        <p:spPr/>
        <p:txBody>
          <a:bodyPr/>
          <a:lstStyle/>
          <a:p>
            <a:r>
              <a:rPr lang="en-US" dirty="0"/>
              <a:t>Where VectorCAST QA Fits into Your Development Process</a:t>
            </a:r>
          </a:p>
        </p:txBody>
      </p:sp>
      <p:sp>
        <p:nvSpPr>
          <p:cNvPr id="4" name="Title 3">
            <a:extLst>
              <a:ext uri="{FF2B5EF4-FFF2-40B4-BE49-F238E27FC236}">
                <a16:creationId xmlns:a16="http://schemas.microsoft.com/office/drawing/2014/main" id="{96F1F3C5-5D3F-494B-88B4-4B365C9A98F0}"/>
              </a:ext>
            </a:extLst>
          </p:cNvPr>
          <p:cNvSpPr>
            <a:spLocks noGrp="1"/>
          </p:cNvSpPr>
          <p:nvPr>
            <p:ph type="title"/>
          </p:nvPr>
        </p:nvSpPr>
        <p:spPr/>
        <p:txBody>
          <a:bodyPr/>
          <a:lstStyle/>
          <a:p>
            <a:r>
              <a:rPr lang="en-US"/>
              <a:t>Lecture:  System Testing with VectorCAST/QA</a:t>
            </a:r>
            <a:endParaRPr lang="en-US" dirty="0"/>
          </a:p>
        </p:txBody>
      </p:sp>
      <p:sp>
        <p:nvSpPr>
          <p:cNvPr id="2" name="TextBox 1">
            <a:extLst>
              <a:ext uri="{FF2B5EF4-FFF2-40B4-BE49-F238E27FC236}">
                <a16:creationId xmlns:a16="http://schemas.microsoft.com/office/drawing/2014/main" id="{50B0B8BE-DE39-4EB8-916A-8FE48F3B52A4}"/>
              </a:ext>
            </a:extLst>
          </p:cNvPr>
          <p:cNvSpPr txBox="1"/>
          <p:nvPr/>
        </p:nvSpPr>
        <p:spPr>
          <a:xfrm>
            <a:off x="9307493" y="3444231"/>
            <a:ext cx="1932007" cy="476250"/>
          </a:xfrm>
          <a:prstGeom prst="rect">
            <a:avLst/>
          </a:prstGeom>
          <a:noFill/>
        </p:spPr>
        <p:txBody>
          <a:bodyPr wrap="none" lIns="0" tIns="0" rIns="0" bIns="0" rtlCol="0">
            <a:noAutofit/>
          </a:bodyPr>
          <a:lstStyle/>
          <a:p>
            <a:pPr algn="l"/>
            <a:r>
              <a:rPr lang="en-US" sz="1600" dirty="0"/>
              <a:t>VectorCAST QA</a:t>
            </a:r>
          </a:p>
        </p:txBody>
      </p:sp>
      <p:cxnSp>
        <p:nvCxnSpPr>
          <p:cNvPr id="6" name="Straight Arrow Connector 5">
            <a:extLst>
              <a:ext uri="{FF2B5EF4-FFF2-40B4-BE49-F238E27FC236}">
                <a16:creationId xmlns:a16="http://schemas.microsoft.com/office/drawing/2014/main" id="{293F632B-CEAD-440B-ACD5-BEE6C058A176}"/>
              </a:ext>
            </a:extLst>
          </p:cNvPr>
          <p:cNvCxnSpPr>
            <a:cxnSpLocks/>
          </p:cNvCxnSpPr>
          <p:nvPr/>
        </p:nvCxnSpPr>
        <p:spPr>
          <a:xfrm flipH="1" flipV="1">
            <a:off x="8477250" y="2790092"/>
            <a:ext cx="690750" cy="654139"/>
          </a:xfrm>
          <a:prstGeom prst="straightConnector1">
            <a:avLst/>
          </a:prstGeom>
          <a:ln w="63500">
            <a:tailEnd type="stealth"/>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A72DA32-4231-49CF-B1FE-24B04C2FDDE1}"/>
              </a:ext>
            </a:extLst>
          </p:cNvPr>
          <p:cNvCxnSpPr>
            <a:cxnSpLocks/>
          </p:cNvCxnSpPr>
          <p:nvPr/>
        </p:nvCxnSpPr>
        <p:spPr>
          <a:xfrm flipH="1">
            <a:off x="8673294" y="3596631"/>
            <a:ext cx="481800" cy="0"/>
          </a:xfrm>
          <a:prstGeom prst="straightConnector1">
            <a:avLst/>
          </a:prstGeom>
          <a:ln w="63500">
            <a:tailEnd type="stealth"/>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26D4876F-282B-4050-95B2-30466FAFEE07}"/>
              </a:ext>
            </a:extLst>
          </p:cNvPr>
          <p:cNvGrpSpPr/>
          <p:nvPr/>
        </p:nvGrpSpPr>
        <p:grpSpPr>
          <a:xfrm>
            <a:off x="3518706" y="1384535"/>
            <a:ext cx="5154588" cy="4988314"/>
            <a:chOff x="3523255" y="1331175"/>
            <a:chExt cx="5154588" cy="4988314"/>
          </a:xfrm>
        </p:grpSpPr>
        <p:sp>
          <p:nvSpPr>
            <p:cNvPr id="10" name="Circular Arrow 6">
              <a:extLst>
                <a:ext uri="{FF2B5EF4-FFF2-40B4-BE49-F238E27FC236}">
                  <a16:creationId xmlns:a16="http://schemas.microsoft.com/office/drawing/2014/main" id="{B1BC8E60-4487-41AB-A9DE-2DB2544D03E9}"/>
                </a:ext>
              </a:extLst>
            </p:cNvPr>
            <p:cNvSpPr/>
            <p:nvPr/>
          </p:nvSpPr>
          <p:spPr>
            <a:xfrm flipH="1">
              <a:off x="3523255" y="1331175"/>
              <a:ext cx="5154588" cy="4988314"/>
            </a:xfrm>
            <a:prstGeom prst="circularArrow">
              <a:avLst>
                <a:gd name="adj1" fmla="val 5909"/>
                <a:gd name="adj2" fmla="val 649116"/>
                <a:gd name="adj3" fmla="val 15987521"/>
                <a:gd name="adj4" fmla="val 17269864"/>
                <a:gd name="adj5" fmla="val 5757"/>
              </a:avLst>
            </a:prstGeom>
            <a:solidFill>
              <a:srgbClr val="848B8E"/>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 name="Down Arrow 7">
              <a:extLst>
                <a:ext uri="{FF2B5EF4-FFF2-40B4-BE49-F238E27FC236}">
                  <a16:creationId xmlns:a16="http://schemas.microsoft.com/office/drawing/2014/main" id="{5DEB8699-32D6-4F0F-8795-12C432B4C633}"/>
                </a:ext>
              </a:extLst>
            </p:cNvPr>
            <p:cNvSpPr/>
            <p:nvPr/>
          </p:nvSpPr>
          <p:spPr>
            <a:xfrm rot="11804170">
              <a:off x="7050841" y="1549511"/>
              <a:ext cx="718382" cy="3918142"/>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Down Arrow 8">
              <a:extLst>
                <a:ext uri="{FF2B5EF4-FFF2-40B4-BE49-F238E27FC236}">
                  <a16:creationId xmlns:a16="http://schemas.microsoft.com/office/drawing/2014/main" id="{26757C1C-CD4D-492E-82D0-CA056AADA383}"/>
                </a:ext>
              </a:extLst>
            </p:cNvPr>
            <p:cNvSpPr/>
            <p:nvPr/>
          </p:nvSpPr>
          <p:spPr>
            <a:xfrm rot="20609427" flipH="1">
              <a:off x="4604322" y="1636262"/>
              <a:ext cx="718382" cy="4129713"/>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Freeform 9">
              <a:extLst>
                <a:ext uri="{FF2B5EF4-FFF2-40B4-BE49-F238E27FC236}">
                  <a16:creationId xmlns:a16="http://schemas.microsoft.com/office/drawing/2014/main" id="{3BDAA9A3-3F56-44F6-ACA5-1CC3BFDF5A0C}"/>
                </a:ext>
              </a:extLst>
            </p:cNvPr>
            <p:cNvSpPr/>
            <p:nvPr/>
          </p:nvSpPr>
          <p:spPr>
            <a:xfrm>
              <a:off x="4539791" y="5072410"/>
              <a:ext cx="3115677" cy="831385"/>
            </a:xfrm>
            <a:custGeom>
              <a:avLst/>
              <a:gdLst>
                <a:gd name="connsiteX0" fmla="*/ 0 w 3081429"/>
                <a:gd name="connsiteY0" fmla="*/ 0 h 914400"/>
                <a:gd name="connsiteX1" fmla="*/ 1538061 w 3081429"/>
                <a:gd name="connsiteY1" fmla="*/ 0 h 914400"/>
                <a:gd name="connsiteX2" fmla="*/ 1540715 w 3081429"/>
                <a:gd name="connsiteY2" fmla="*/ 9187 h 914400"/>
                <a:gd name="connsiteX3" fmla="*/ 1543368 w 3081429"/>
                <a:gd name="connsiteY3" fmla="*/ 0 h 914400"/>
                <a:gd name="connsiteX4" fmla="*/ 3081429 w 3081429"/>
                <a:gd name="connsiteY4" fmla="*/ 0 h 914400"/>
                <a:gd name="connsiteX5" fmla="*/ 2817323 w 3081429"/>
                <a:gd name="connsiteY5" fmla="*/ 914400 h 914400"/>
                <a:gd name="connsiteX6" fmla="*/ 1802167 w 3081429"/>
                <a:gd name="connsiteY6" fmla="*/ 914400 h 914400"/>
                <a:gd name="connsiteX7" fmla="*/ 1279262 w 3081429"/>
                <a:gd name="connsiteY7" fmla="*/ 914400 h 914400"/>
                <a:gd name="connsiteX8" fmla="*/ 264106 w 3081429"/>
                <a:gd name="connsiteY8"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1429" h="914400">
                  <a:moveTo>
                    <a:pt x="0" y="0"/>
                  </a:moveTo>
                  <a:lnTo>
                    <a:pt x="1538061" y="0"/>
                  </a:lnTo>
                  <a:lnTo>
                    <a:pt x="1540715" y="9187"/>
                  </a:lnTo>
                  <a:lnTo>
                    <a:pt x="1543368" y="0"/>
                  </a:lnTo>
                  <a:lnTo>
                    <a:pt x="3081429" y="0"/>
                  </a:lnTo>
                  <a:lnTo>
                    <a:pt x="2817323" y="914400"/>
                  </a:lnTo>
                  <a:lnTo>
                    <a:pt x="1802167" y="914400"/>
                  </a:lnTo>
                  <a:lnTo>
                    <a:pt x="1279262" y="914400"/>
                  </a:lnTo>
                  <a:lnTo>
                    <a:pt x="264106" y="914400"/>
                  </a:lnTo>
                  <a:close/>
                </a:path>
              </a:pathLst>
            </a:cu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Coding</a:t>
              </a:r>
            </a:p>
          </p:txBody>
        </p:sp>
        <p:sp>
          <p:nvSpPr>
            <p:cNvPr id="14" name="Parallelogram 13">
              <a:extLst>
                <a:ext uri="{FF2B5EF4-FFF2-40B4-BE49-F238E27FC236}">
                  <a16:creationId xmlns:a16="http://schemas.microsoft.com/office/drawing/2014/main" id="{C83F6859-966E-4491-811C-5BBC3AAC9301}"/>
                </a:ext>
              </a:extLst>
            </p:cNvPr>
            <p:cNvSpPr/>
            <p:nvPr/>
          </p:nvSpPr>
          <p:spPr>
            <a:xfrm flipH="1">
              <a:off x="4021464" y="3184003"/>
              <a:ext cx="1638555" cy="831385"/>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Architecture</a:t>
              </a:r>
            </a:p>
          </p:txBody>
        </p:sp>
        <p:sp>
          <p:nvSpPr>
            <p:cNvPr id="16" name="Parallelogram 15">
              <a:extLst>
                <a:ext uri="{FF2B5EF4-FFF2-40B4-BE49-F238E27FC236}">
                  <a16:creationId xmlns:a16="http://schemas.microsoft.com/office/drawing/2014/main" id="{2423FF51-7B8F-4DDD-A9C5-0D233C432EBD}"/>
                </a:ext>
              </a:extLst>
            </p:cNvPr>
            <p:cNvSpPr/>
            <p:nvPr/>
          </p:nvSpPr>
          <p:spPr>
            <a:xfrm flipH="1">
              <a:off x="3761669" y="2251702"/>
              <a:ext cx="1638555" cy="831385"/>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Requirements Specification</a:t>
              </a:r>
            </a:p>
          </p:txBody>
        </p:sp>
        <p:sp>
          <p:nvSpPr>
            <p:cNvPr id="17" name="Parallelogram 16">
              <a:extLst>
                <a:ext uri="{FF2B5EF4-FFF2-40B4-BE49-F238E27FC236}">
                  <a16:creationId xmlns:a16="http://schemas.microsoft.com/office/drawing/2014/main" id="{83CE10FF-8214-4255-BE5C-708BB867F84D}"/>
                </a:ext>
              </a:extLst>
            </p:cNvPr>
            <p:cNvSpPr/>
            <p:nvPr/>
          </p:nvSpPr>
          <p:spPr>
            <a:xfrm flipH="1">
              <a:off x="4270728" y="4116303"/>
              <a:ext cx="1638555" cy="831385"/>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System</a:t>
              </a:r>
            </a:p>
            <a:p>
              <a:pPr algn="ctr"/>
              <a:r>
                <a:rPr lang="en-US" sz="1400" b="1" dirty="0">
                  <a:latin typeface="Calibri Light" panose="020F0302020204030204" pitchFamily="34" charset="0"/>
                </a:rPr>
                <a:t>Design</a:t>
              </a:r>
            </a:p>
          </p:txBody>
        </p:sp>
        <p:sp>
          <p:nvSpPr>
            <p:cNvPr id="19" name="Parallelogram 18">
              <a:extLst>
                <a:ext uri="{FF2B5EF4-FFF2-40B4-BE49-F238E27FC236}">
                  <a16:creationId xmlns:a16="http://schemas.microsoft.com/office/drawing/2014/main" id="{DA7AA4D7-DBF9-4EDA-8D26-831C36BB73B6}"/>
                </a:ext>
              </a:extLst>
            </p:cNvPr>
            <p:cNvSpPr/>
            <p:nvPr/>
          </p:nvSpPr>
          <p:spPr>
            <a:xfrm>
              <a:off x="6883954" y="2236088"/>
              <a:ext cx="1638555" cy="831385"/>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bg1"/>
                  </a:solidFill>
                  <a:latin typeface="Calibri Light" panose="020F0302020204030204" pitchFamily="34" charset="0"/>
                </a:rPr>
                <a:t>System</a:t>
              </a:r>
            </a:p>
            <a:p>
              <a:pPr algn="ctr"/>
              <a:r>
                <a:rPr lang="en-US" sz="1400" b="1" dirty="0">
                  <a:solidFill>
                    <a:schemeClr val="bg1"/>
                  </a:solidFill>
                  <a:latin typeface="Calibri Light" panose="020F0302020204030204" pitchFamily="34" charset="0"/>
                </a:rPr>
                <a:t>Testing</a:t>
              </a:r>
            </a:p>
          </p:txBody>
        </p:sp>
        <p:sp>
          <p:nvSpPr>
            <p:cNvPr id="20" name="Parallelogram 19">
              <a:extLst>
                <a:ext uri="{FF2B5EF4-FFF2-40B4-BE49-F238E27FC236}">
                  <a16:creationId xmlns:a16="http://schemas.microsoft.com/office/drawing/2014/main" id="{7A2E0250-020B-44DE-B758-7B5A9C1F98B3}"/>
                </a:ext>
              </a:extLst>
            </p:cNvPr>
            <p:cNvSpPr/>
            <p:nvPr/>
          </p:nvSpPr>
          <p:spPr>
            <a:xfrm>
              <a:off x="6607163" y="3184003"/>
              <a:ext cx="1638555" cy="831385"/>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Integration Testing</a:t>
              </a:r>
            </a:p>
          </p:txBody>
        </p:sp>
        <p:sp>
          <p:nvSpPr>
            <p:cNvPr id="21" name="Parallelogram 20">
              <a:extLst>
                <a:ext uri="{FF2B5EF4-FFF2-40B4-BE49-F238E27FC236}">
                  <a16:creationId xmlns:a16="http://schemas.microsoft.com/office/drawing/2014/main" id="{ACE0F0A4-6001-45AC-9BAD-BCE99E414EFC}"/>
                </a:ext>
              </a:extLst>
            </p:cNvPr>
            <p:cNvSpPr/>
            <p:nvPr/>
          </p:nvSpPr>
          <p:spPr>
            <a:xfrm>
              <a:off x="6326378" y="4124496"/>
              <a:ext cx="1638555" cy="831385"/>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Unit</a:t>
              </a:r>
            </a:p>
            <a:p>
              <a:pPr algn="ctr"/>
              <a:r>
                <a:rPr lang="en-US" sz="1400" b="1" dirty="0">
                  <a:latin typeface="Calibri Light" panose="020F0302020204030204" pitchFamily="34" charset="0"/>
                </a:rPr>
                <a:t>Testing</a:t>
              </a:r>
            </a:p>
          </p:txBody>
        </p:sp>
      </p:grpSp>
    </p:spTree>
    <p:extLst>
      <p:ext uri="{BB962C8B-B14F-4D97-AF65-F5344CB8AC3E}">
        <p14:creationId xmlns:p14="http://schemas.microsoft.com/office/powerpoint/2010/main" val="238468065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Rectangle 3"/>
          <p:cNvSpPr>
            <a:spLocks noGrp="1" noChangeArrowheads="1"/>
          </p:cNvSpPr>
          <p:nvPr>
            <p:ph sz="quarter" idx="13"/>
          </p:nvPr>
        </p:nvSpPr>
        <p:spPr/>
        <p:txBody>
          <a:bodyPr/>
          <a:lstStyle/>
          <a:p>
            <a:pPr lvl="1"/>
            <a:r>
              <a:rPr lang="en-US" dirty="0"/>
              <a:t>What is Code Coverage</a:t>
            </a:r>
          </a:p>
          <a:p>
            <a:pPr lvl="1"/>
            <a:r>
              <a:rPr lang="en-US" dirty="0"/>
              <a:t>VectorCAST/QA</a:t>
            </a:r>
          </a:p>
          <a:p>
            <a:pPr lvl="1"/>
            <a:r>
              <a:rPr lang="en-US" dirty="0"/>
              <a:t>Building a VectorCAST/Cover Environment</a:t>
            </a:r>
          </a:p>
          <a:p>
            <a:pPr lvl="1"/>
            <a:r>
              <a:rPr lang="en-US" dirty="0"/>
              <a:t>Instrumenting Source Code</a:t>
            </a:r>
          </a:p>
          <a:p>
            <a:pPr lvl="1"/>
            <a:r>
              <a:rPr lang="en-US" dirty="0"/>
              <a:t>Customizing Output Collection</a:t>
            </a:r>
          </a:p>
          <a:p>
            <a:pPr lvl="1"/>
            <a:r>
              <a:rPr lang="en-US" dirty="0"/>
              <a:t>Building an Executable</a:t>
            </a:r>
          </a:p>
          <a:p>
            <a:pPr lvl="1"/>
            <a:r>
              <a:rPr lang="en-US" dirty="0"/>
              <a:t>Generating Coverage Data</a:t>
            </a:r>
          </a:p>
          <a:p>
            <a:pPr lvl="1"/>
            <a:r>
              <a:rPr lang="en-US" dirty="0"/>
              <a:t>Coverage Analysis</a:t>
            </a:r>
          </a:p>
          <a:p>
            <a:pPr lvl="1"/>
            <a:r>
              <a:rPr lang="en-US" dirty="0"/>
              <a:t>Command Line Automation</a:t>
            </a:r>
          </a:p>
          <a:p>
            <a:pPr lvl="1"/>
            <a:r>
              <a:rPr lang="en-US" dirty="0"/>
              <a:t>Reporting	</a:t>
            </a:r>
          </a:p>
        </p:txBody>
      </p:sp>
      <p:sp>
        <p:nvSpPr>
          <p:cNvPr id="2" name="Textplatzhalter 1">
            <a:extLst>
              <a:ext uri="{FF2B5EF4-FFF2-40B4-BE49-F238E27FC236}">
                <a16:creationId xmlns:a16="http://schemas.microsoft.com/office/drawing/2014/main" id="{0BD4676F-CB85-4E0B-B5DE-E7B5588657D2}"/>
              </a:ext>
            </a:extLst>
          </p:cNvPr>
          <p:cNvSpPr>
            <a:spLocks noGrp="1"/>
          </p:cNvSpPr>
          <p:nvPr>
            <p:ph type="body" sz="quarter" idx="12"/>
          </p:nvPr>
        </p:nvSpPr>
        <p:spPr/>
        <p:txBody>
          <a:bodyPr/>
          <a:lstStyle/>
          <a:p>
            <a:r>
              <a:rPr lang="en-US" dirty="0"/>
              <a:t>System Testing Overview</a:t>
            </a:r>
          </a:p>
        </p:txBody>
      </p:sp>
      <p:sp>
        <p:nvSpPr>
          <p:cNvPr id="24578" name="Rectangle 2"/>
          <p:cNvSpPr>
            <a:spLocks noGrp="1" noChangeArrowheads="1"/>
          </p:cNvSpPr>
          <p:nvPr>
            <p:ph type="title"/>
          </p:nvPr>
        </p:nvSpPr>
        <p:spPr/>
        <p:txBody>
          <a:bodyPr/>
          <a:lstStyle/>
          <a:p>
            <a:r>
              <a:rPr lang="en-US"/>
              <a:t>Lecture:  System Testing with VectorCAST/QA</a:t>
            </a:r>
            <a:endParaRPr lang="en-US" dirty="0"/>
          </a:p>
        </p:txBody>
      </p:sp>
    </p:spTree>
    <p:extLst>
      <p:ext uri="{BB962C8B-B14F-4D97-AF65-F5344CB8AC3E}">
        <p14:creationId xmlns:p14="http://schemas.microsoft.com/office/powerpoint/2010/main" val="4175442758"/>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Rectangle 3"/>
          <p:cNvSpPr>
            <a:spLocks noGrp="1" noChangeArrowheads="1"/>
          </p:cNvSpPr>
          <p:nvPr>
            <p:ph sz="quarter" idx="13"/>
          </p:nvPr>
        </p:nvSpPr>
        <p:spPr/>
        <p:txBody>
          <a:bodyPr>
            <a:normAutofit/>
          </a:bodyPr>
          <a:lstStyle/>
          <a:p>
            <a:pPr lvl="1"/>
            <a:r>
              <a:rPr lang="en-US" dirty="0"/>
              <a:t>Indicates how much code has been executed</a:t>
            </a:r>
          </a:p>
          <a:p>
            <a:pPr lvl="2"/>
            <a:r>
              <a:rPr lang="en-US" dirty="0"/>
              <a:t>Where the CPU Program Counter has gone</a:t>
            </a:r>
          </a:p>
          <a:p>
            <a:pPr lvl="1"/>
            <a:r>
              <a:rPr lang="en-US" dirty="0"/>
              <a:t>Different types</a:t>
            </a:r>
          </a:p>
          <a:p>
            <a:pPr lvl="2"/>
            <a:r>
              <a:rPr lang="en-US" dirty="0"/>
              <a:t>Statement – executable lines reached </a:t>
            </a:r>
          </a:p>
          <a:p>
            <a:pPr lvl="2"/>
            <a:r>
              <a:rPr lang="en-US" dirty="0"/>
              <a:t>Branch – conditions satisfied</a:t>
            </a:r>
          </a:p>
          <a:p>
            <a:pPr lvl="2"/>
            <a:r>
              <a:rPr lang="en-US" dirty="0"/>
              <a:t>MC/DC  (Modified Condition/Decision Coverage ) - conditions and subconditions satisfied</a:t>
            </a:r>
          </a:p>
          <a:p>
            <a:pPr lvl="1"/>
            <a:r>
              <a:rPr lang="en-US" dirty="0"/>
              <a:t>Combining types</a:t>
            </a:r>
          </a:p>
          <a:p>
            <a:pPr lvl="2"/>
            <a:r>
              <a:rPr lang="en-US" dirty="0"/>
              <a:t>Statement and Branch</a:t>
            </a:r>
          </a:p>
          <a:p>
            <a:pPr lvl="2"/>
            <a:r>
              <a:rPr lang="en-US" dirty="0"/>
              <a:t>Statement and MC/DC</a:t>
            </a:r>
          </a:p>
        </p:txBody>
      </p:sp>
      <p:sp>
        <p:nvSpPr>
          <p:cNvPr id="2" name="Textplatzhalter 1">
            <a:extLst>
              <a:ext uri="{FF2B5EF4-FFF2-40B4-BE49-F238E27FC236}">
                <a16:creationId xmlns:a16="http://schemas.microsoft.com/office/drawing/2014/main" id="{BDA9019A-E06B-4BD4-8015-2EC093BB0D58}"/>
              </a:ext>
            </a:extLst>
          </p:cNvPr>
          <p:cNvSpPr>
            <a:spLocks noGrp="1"/>
          </p:cNvSpPr>
          <p:nvPr>
            <p:ph type="body" sz="quarter" idx="12"/>
          </p:nvPr>
        </p:nvSpPr>
        <p:spPr/>
        <p:txBody>
          <a:bodyPr/>
          <a:lstStyle/>
          <a:p>
            <a:r>
              <a:rPr lang="en-US" dirty="0"/>
              <a:t>What is Code Coverage?</a:t>
            </a:r>
          </a:p>
        </p:txBody>
      </p:sp>
      <p:sp>
        <p:nvSpPr>
          <p:cNvPr id="14338" name="Rectangle 2"/>
          <p:cNvSpPr>
            <a:spLocks noGrp="1" noChangeArrowheads="1"/>
          </p:cNvSpPr>
          <p:nvPr>
            <p:ph type="title"/>
          </p:nvPr>
        </p:nvSpPr>
        <p:spPr/>
        <p:txBody>
          <a:bodyPr/>
          <a:lstStyle/>
          <a:p>
            <a:r>
              <a:rPr lang="en-US"/>
              <a:t>Lecture:  System Testing with VectorCAST/QA</a:t>
            </a:r>
            <a:endParaRPr lang="en-US" dirty="0"/>
          </a:p>
        </p:txBody>
      </p:sp>
    </p:spTree>
    <p:extLst>
      <p:ext uri="{BB962C8B-B14F-4D97-AF65-F5344CB8AC3E}">
        <p14:creationId xmlns:p14="http://schemas.microsoft.com/office/powerpoint/2010/main" val="56086507"/>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Rectangle 20"/>
          <p:cNvSpPr>
            <a:spLocks noGrp="1" noChangeArrowheads="1"/>
          </p:cNvSpPr>
          <p:nvPr>
            <p:ph sz="quarter" idx="13"/>
          </p:nvPr>
        </p:nvSpPr>
        <p:spPr/>
        <p:txBody>
          <a:bodyPr/>
          <a:lstStyle/>
          <a:p>
            <a:r>
              <a:rPr lang="en-US" sz="2400" dirty="0">
                <a:latin typeface="Courier New" panose="02070309020205020404" pitchFamily="49" charset="0"/>
                <a:cs typeface="Courier New" panose="02070309020205020404" pitchFamily="49" charset="0"/>
              </a:rPr>
              <a:t>if( Entree == Lobster )</a:t>
            </a:r>
          </a:p>
          <a:p>
            <a:r>
              <a:rPr lang="en-US" sz="2400" dirty="0">
                <a:latin typeface="Courier New" panose="02070309020205020404" pitchFamily="49" charset="0"/>
                <a:cs typeface="Courier New" panose="02070309020205020404" pitchFamily="49" charset="0"/>
              </a:rPr>
              <a:t>{  </a:t>
            </a:r>
          </a:p>
          <a:p>
            <a:r>
              <a:rPr lang="en-US" sz="2400" dirty="0">
                <a:latin typeface="Courier New" panose="02070309020205020404" pitchFamily="49" charset="0"/>
                <a:cs typeface="Courier New" panose="02070309020205020404" pitchFamily="49" charset="0"/>
              </a:rPr>
              <a:t>  Dessert = Pie; </a:t>
            </a:r>
          </a:p>
          <a:p>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else if ( Entree==Steak &amp;&amp; Salad==Green )</a:t>
            </a:r>
          </a:p>
          <a:p>
            <a:r>
              <a:rPr lang="en-US" sz="2400" dirty="0">
                <a:latin typeface="Courier New" panose="02070309020205020404" pitchFamily="49" charset="0"/>
                <a:cs typeface="Courier New" panose="02070309020205020404" pitchFamily="49" charset="0"/>
              </a:rPr>
              <a:t>  {</a:t>
            </a:r>
          </a:p>
          <a:p>
            <a:r>
              <a:rPr lang="en-US" sz="2400" dirty="0">
                <a:latin typeface="Courier New" panose="02070309020205020404" pitchFamily="49" charset="0"/>
                <a:cs typeface="Courier New" panose="02070309020205020404" pitchFamily="49" charset="0"/>
              </a:rPr>
              <a:t>    Order-&gt;Dessert = Cake;</a:t>
            </a:r>
          </a:p>
          <a:p>
            <a:r>
              <a:rPr lang="en-US" sz="2400" dirty="0">
                <a:latin typeface="Courier New" panose="02070309020205020404" pitchFamily="49" charset="0"/>
                <a:cs typeface="Courier New" panose="02070309020205020404" pitchFamily="49" charset="0"/>
              </a:rPr>
              <a:t>  }</a:t>
            </a:r>
          </a:p>
        </p:txBody>
      </p:sp>
      <p:sp>
        <p:nvSpPr>
          <p:cNvPr id="5" name="Textplatzhalter 4">
            <a:extLst>
              <a:ext uri="{FF2B5EF4-FFF2-40B4-BE49-F238E27FC236}">
                <a16:creationId xmlns:a16="http://schemas.microsoft.com/office/drawing/2014/main" id="{FDAE1513-2C54-4D0C-BC29-77C4D511D4E6}"/>
              </a:ext>
            </a:extLst>
          </p:cNvPr>
          <p:cNvSpPr>
            <a:spLocks noGrp="1"/>
          </p:cNvSpPr>
          <p:nvPr>
            <p:ph type="body" sz="quarter" idx="12"/>
          </p:nvPr>
        </p:nvSpPr>
        <p:spPr/>
        <p:txBody>
          <a:bodyPr/>
          <a:lstStyle/>
          <a:p>
            <a:r>
              <a:rPr lang="en-US" dirty="0"/>
              <a:t>Code Coverage Examples</a:t>
            </a:r>
          </a:p>
        </p:txBody>
      </p:sp>
      <p:sp>
        <p:nvSpPr>
          <p:cNvPr id="15362" name="Rectangle 19"/>
          <p:cNvSpPr>
            <a:spLocks noGrp="1" noChangeArrowheads="1"/>
          </p:cNvSpPr>
          <p:nvPr>
            <p:ph type="title"/>
          </p:nvPr>
        </p:nvSpPr>
        <p:spPr/>
        <p:txBody>
          <a:bodyPr/>
          <a:lstStyle/>
          <a:p>
            <a:r>
              <a:rPr lang="en-US"/>
              <a:t>Lecture:  System Testing with VectorCAST/QA</a:t>
            </a:r>
            <a:endParaRPr lang="en-US" dirty="0"/>
          </a:p>
        </p:txBody>
      </p:sp>
      <p:grpSp>
        <p:nvGrpSpPr>
          <p:cNvPr id="8" name="Gruppieren 7">
            <a:extLst>
              <a:ext uri="{FF2B5EF4-FFF2-40B4-BE49-F238E27FC236}">
                <a16:creationId xmlns:a16="http://schemas.microsoft.com/office/drawing/2014/main" id="{58F3972F-7396-421B-9F24-6D40A600F32F}"/>
              </a:ext>
            </a:extLst>
          </p:cNvPr>
          <p:cNvGrpSpPr/>
          <p:nvPr/>
        </p:nvGrpSpPr>
        <p:grpSpPr>
          <a:xfrm>
            <a:off x="2526617" y="1250323"/>
            <a:ext cx="5029200" cy="457200"/>
            <a:chOff x="838200" y="914400"/>
            <a:chExt cx="5029200" cy="457200"/>
          </a:xfrm>
        </p:grpSpPr>
        <p:sp>
          <p:nvSpPr>
            <p:cNvPr id="15368" name="Oval 12"/>
            <p:cNvSpPr>
              <a:spLocks noChangeArrowheads="1"/>
            </p:cNvSpPr>
            <p:nvPr/>
          </p:nvSpPr>
          <p:spPr bwMode="auto">
            <a:xfrm>
              <a:off x="838200" y="914400"/>
              <a:ext cx="3581400" cy="457200"/>
            </a:xfrm>
            <a:prstGeom prst="ellipse">
              <a:avLst/>
            </a:prstGeom>
            <a:noFill/>
            <a:ln w="25400">
              <a:solidFill>
                <a:srgbClr val="00FF00"/>
              </a:solidFill>
              <a:round/>
              <a:headEnd/>
              <a:tailEnd/>
            </a:ln>
          </p:spPr>
          <p:txBody>
            <a:bodyPr wrap="none" anchor="ctr"/>
            <a:lstStyle/>
            <a:p>
              <a:endParaRPr lang="en-US" dirty="0"/>
            </a:p>
          </p:txBody>
        </p:sp>
        <p:sp>
          <p:nvSpPr>
            <p:cNvPr id="15369" name="Text Box 13"/>
            <p:cNvSpPr txBox="1">
              <a:spLocks noChangeArrowheads="1"/>
            </p:cNvSpPr>
            <p:nvPr/>
          </p:nvSpPr>
          <p:spPr bwMode="auto">
            <a:xfrm>
              <a:off x="4800600" y="990600"/>
              <a:ext cx="1066800" cy="349250"/>
            </a:xfrm>
            <a:prstGeom prst="rect">
              <a:avLst/>
            </a:prstGeom>
            <a:noFill/>
            <a:ln w="7938">
              <a:noFill/>
              <a:miter lim="800000"/>
              <a:headEnd/>
              <a:tailEnd/>
            </a:ln>
          </p:spPr>
          <p:txBody>
            <a:bodyPr wrap="square">
              <a:spAutoFit/>
            </a:bodyPr>
            <a:lstStyle/>
            <a:p>
              <a:pPr>
                <a:spcBef>
                  <a:spcPct val="50000"/>
                </a:spcBef>
              </a:pPr>
              <a:r>
                <a:rPr lang="en-US" sz="1600" b="1" dirty="0">
                  <a:solidFill>
                    <a:srgbClr val="00FF00"/>
                  </a:solidFill>
                </a:rPr>
                <a:t>Branch</a:t>
              </a:r>
            </a:p>
          </p:txBody>
        </p:sp>
        <p:cxnSp>
          <p:nvCxnSpPr>
            <p:cNvPr id="19" name="Straight Arrow Connector 18"/>
            <p:cNvCxnSpPr>
              <a:cxnSpLocks/>
              <a:stCxn id="15369" idx="1"/>
              <a:endCxn id="15368" idx="6"/>
            </p:cNvCxnSpPr>
            <p:nvPr/>
          </p:nvCxnSpPr>
          <p:spPr>
            <a:xfrm flipH="1" flipV="1">
              <a:off x="4419600" y="1143000"/>
              <a:ext cx="381000" cy="22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9" name="Gruppieren 8">
            <a:extLst>
              <a:ext uri="{FF2B5EF4-FFF2-40B4-BE49-F238E27FC236}">
                <a16:creationId xmlns:a16="http://schemas.microsoft.com/office/drawing/2014/main" id="{ABEBEAB9-4C9F-46C8-99E0-F89D9C58BC8A}"/>
              </a:ext>
            </a:extLst>
          </p:cNvPr>
          <p:cNvGrpSpPr/>
          <p:nvPr/>
        </p:nvGrpSpPr>
        <p:grpSpPr>
          <a:xfrm>
            <a:off x="2051050" y="2146206"/>
            <a:ext cx="6324600" cy="457200"/>
            <a:chOff x="152400" y="1676400"/>
            <a:chExt cx="6324600" cy="457200"/>
          </a:xfrm>
        </p:grpSpPr>
        <p:sp>
          <p:nvSpPr>
            <p:cNvPr id="15367" name="Text Box 10"/>
            <p:cNvSpPr txBox="1">
              <a:spLocks noChangeArrowheads="1"/>
            </p:cNvSpPr>
            <p:nvPr/>
          </p:nvSpPr>
          <p:spPr bwMode="auto">
            <a:xfrm>
              <a:off x="5029200" y="1676400"/>
              <a:ext cx="1447800" cy="338554"/>
            </a:xfrm>
            <a:prstGeom prst="rect">
              <a:avLst/>
            </a:prstGeom>
            <a:noFill/>
            <a:ln w="7938">
              <a:noFill/>
              <a:miter lim="800000"/>
              <a:headEnd/>
              <a:tailEnd/>
            </a:ln>
          </p:spPr>
          <p:txBody>
            <a:bodyPr wrap="square">
              <a:spAutoFit/>
            </a:bodyPr>
            <a:lstStyle/>
            <a:p>
              <a:pPr>
                <a:spcBef>
                  <a:spcPct val="50000"/>
                </a:spcBef>
              </a:pPr>
              <a:r>
                <a:rPr lang="en-US" sz="1600" b="1" dirty="0">
                  <a:solidFill>
                    <a:srgbClr val="FF0000"/>
                  </a:solidFill>
                </a:rPr>
                <a:t>Statement</a:t>
              </a:r>
            </a:p>
          </p:txBody>
        </p:sp>
        <p:sp>
          <p:nvSpPr>
            <p:cNvPr id="15370" name="Oval 14"/>
            <p:cNvSpPr>
              <a:spLocks noChangeArrowheads="1"/>
            </p:cNvSpPr>
            <p:nvPr/>
          </p:nvSpPr>
          <p:spPr bwMode="auto">
            <a:xfrm>
              <a:off x="152400" y="1752600"/>
              <a:ext cx="3886200" cy="381000"/>
            </a:xfrm>
            <a:prstGeom prst="ellipse">
              <a:avLst/>
            </a:prstGeom>
            <a:noFill/>
            <a:ln w="25400">
              <a:solidFill>
                <a:srgbClr val="FF0000"/>
              </a:solidFill>
              <a:round/>
              <a:headEnd/>
              <a:tailEnd/>
            </a:ln>
          </p:spPr>
          <p:txBody>
            <a:bodyPr wrap="none" anchor="ctr"/>
            <a:lstStyle/>
            <a:p>
              <a:endParaRPr lang="en-US" dirty="0"/>
            </a:p>
          </p:txBody>
        </p:sp>
        <p:cxnSp>
          <p:nvCxnSpPr>
            <p:cNvPr id="21" name="Straight Arrow Connector 20"/>
            <p:cNvCxnSpPr>
              <a:cxnSpLocks/>
              <a:stCxn id="15367" idx="1"/>
              <a:endCxn id="15370" idx="6"/>
            </p:cNvCxnSpPr>
            <p:nvPr/>
          </p:nvCxnSpPr>
          <p:spPr>
            <a:xfrm flipH="1">
              <a:off x="4038600" y="1845677"/>
              <a:ext cx="990600" cy="974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0" name="Gruppieren 9">
            <a:extLst>
              <a:ext uri="{FF2B5EF4-FFF2-40B4-BE49-F238E27FC236}">
                <a16:creationId xmlns:a16="http://schemas.microsoft.com/office/drawing/2014/main" id="{8905E369-1B61-4D9C-BEBE-6C6E229DD43E}"/>
              </a:ext>
            </a:extLst>
          </p:cNvPr>
          <p:cNvGrpSpPr/>
          <p:nvPr/>
        </p:nvGrpSpPr>
        <p:grpSpPr>
          <a:xfrm>
            <a:off x="3631517" y="2886995"/>
            <a:ext cx="5715000" cy="1708150"/>
            <a:chOff x="2057400" y="2362200"/>
            <a:chExt cx="5715000" cy="1708150"/>
          </a:xfrm>
        </p:grpSpPr>
        <p:sp>
          <p:nvSpPr>
            <p:cNvPr id="15371" name="Oval 16"/>
            <p:cNvSpPr>
              <a:spLocks noChangeArrowheads="1"/>
            </p:cNvSpPr>
            <p:nvPr/>
          </p:nvSpPr>
          <p:spPr bwMode="auto">
            <a:xfrm>
              <a:off x="2057400" y="2362200"/>
              <a:ext cx="5715000" cy="838200"/>
            </a:xfrm>
            <a:prstGeom prst="ellipse">
              <a:avLst/>
            </a:prstGeom>
            <a:noFill/>
            <a:ln w="25400">
              <a:solidFill>
                <a:srgbClr val="3366FF"/>
              </a:solidFill>
              <a:round/>
              <a:headEnd/>
              <a:tailEnd/>
            </a:ln>
          </p:spPr>
          <p:txBody>
            <a:bodyPr wrap="none" anchor="ctr"/>
            <a:lstStyle/>
            <a:p>
              <a:endParaRPr lang="en-US" dirty="0"/>
            </a:p>
          </p:txBody>
        </p:sp>
        <p:sp>
          <p:nvSpPr>
            <p:cNvPr id="15372" name="Oval 17"/>
            <p:cNvSpPr>
              <a:spLocks noChangeArrowheads="1"/>
            </p:cNvSpPr>
            <p:nvPr/>
          </p:nvSpPr>
          <p:spPr bwMode="auto">
            <a:xfrm>
              <a:off x="4648200" y="2590800"/>
              <a:ext cx="609600" cy="381000"/>
            </a:xfrm>
            <a:prstGeom prst="ellipse">
              <a:avLst/>
            </a:prstGeom>
            <a:noFill/>
            <a:ln w="25400">
              <a:solidFill>
                <a:srgbClr val="3366FF"/>
              </a:solidFill>
              <a:round/>
              <a:headEnd/>
              <a:tailEnd/>
            </a:ln>
          </p:spPr>
          <p:txBody>
            <a:bodyPr wrap="none" anchor="ctr"/>
            <a:lstStyle/>
            <a:p>
              <a:endParaRPr lang="en-US" dirty="0"/>
            </a:p>
          </p:txBody>
        </p:sp>
        <p:sp>
          <p:nvSpPr>
            <p:cNvPr id="15373" name="Text Box 18"/>
            <p:cNvSpPr txBox="1">
              <a:spLocks noChangeArrowheads="1"/>
            </p:cNvSpPr>
            <p:nvPr/>
          </p:nvSpPr>
          <p:spPr bwMode="auto">
            <a:xfrm>
              <a:off x="5867400" y="3733800"/>
              <a:ext cx="1219200" cy="336550"/>
            </a:xfrm>
            <a:prstGeom prst="rect">
              <a:avLst/>
            </a:prstGeom>
            <a:noFill/>
            <a:ln w="7938">
              <a:noFill/>
              <a:miter lim="800000"/>
              <a:headEnd/>
              <a:tailEnd/>
            </a:ln>
          </p:spPr>
          <p:txBody>
            <a:bodyPr>
              <a:spAutoFit/>
            </a:bodyPr>
            <a:lstStyle/>
            <a:p>
              <a:pPr>
                <a:spcBef>
                  <a:spcPct val="50000"/>
                </a:spcBef>
              </a:pPr>
              <a:r>
                <a:rPr lang="en-US" sz="1600" b="1" dirty="0">
                  <a:solidFill>
                    <a:srgbClr val="0066FF"/>
                  </a:solidFill>
                </a:rPr>
                <a:t>MC/DC</a:t>
              </a:r>
            </a:p>
          </p:txBody>
        </p:sp>
        <p:cxnSp>
          <p:nvCxnSpPr>
            <p:cNvPr id="26" name="Straight Arrow Connector 25"/>
            <p:cNvCxnSpPr>
              <a:stCxn id="15373" idx="0"/>
              <a:endCxn id="15371" idx="4"/>
            </p:cNvCxnSpPr>
            <p:nvPr/>
          </p:nvCxnSpPr>
          <p:spPr>
            <a:xfrm rot="16200000" flipV="1">
              <a:off x="5429250" y="2686050"/>
              <a:ext cx="533400" cy="1562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5918552"/>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791891A3-AACE-4C2A-9BB2-5BFE2AF34535}"/>
              </a:ext>
            </a:extLst>
          </p:cNvPr>
          <p:cNvPicPr>
            <a:picLocks noGrp="1" noChangeAspect="1" noChangeArrowheads="1"/>
          </p:cNvPicPr>
          <p:nvPr>
            <p:ph sz="quarter" idx="14"/>
          </p:nvPr>
        </p:nvPicPr>
        <p:blipFill rotWithShape="1">
          <a:blip r:embed="rId3">
            <a:extLst>
              <a:ext uri="{28A0092B-C50C-407E-A947-70E740481C1C}">
                <a14:useLocalDpi xmlns:a14="http://schemas.microsoft.com/office/drawing/2010/main" val="0"/>
              </a:ext>
            </a:extLst>
          </a:blip>
          <a:srcRect/>
          <a:stretch/>
        </p:blipFill>
        <p:spPr bwMode="auto">
          <a:xfrm>
            <a:off x="6437938" y="1255717"/>
            <a:ext cx="3726828" cy="3513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sz="quarter" idx="13"/>
          </p:nvPr>
        </p:nvSpPr>
        <p:spPr/>
        <p:txBody>
          <a:bodyPr>
            <a:normAutofit/>
          </a:bodyPr>
          <a:lstStyle/>
          <a:p>
            <a:pPr lvl="1"/>
            <a:r>
              <a:rPr lang="en-GB" dirty="0"/>
              <a:t>Support for Industry Standards</a:t>
            </a:r>
          </a:p>
          <a:p>
            <a:pPr lvl="2"/>
            <a:r>
              <a:rPr lang="en-GB" dirty="0"/>
              <a:t>DO-178 B/C, ISO-26262, IEC-61508, EN-50128, IEC-62304</a:t>
            </a:r>
          </a:p>
          <a:p>
            <a:pPr lvl="1"/>
            <a:r>
              <a:rPr lang="en-GB" dirty="0"/>
              <a:t>Mapping of Generic Coverage Terms to Industry Specific Terms</a:t>
            </a:r>
          </a:p>
          <a:p>
            <a:pPr lvl="1"/>
            <a:endParaRPr lang="en-GB" dirty="0"/>
          </a:p>
          <a:p>
            <a:pPr lvl="1"/>
            <a:endParaRPr lang="en-GB" dirty="0"/>
          </a:p>
          <a:p>
            <a:pPr lvl="1"/>
            <a:endParaRPr lang="en-GB" dirty="0"/>
          </a:p>
          <a:p>
            <a:pPr lvl="1"/>
            <a:endParaRPr lang="en-GB" dirty="0"/>
          </a:p>
          <a:p>
            <a:pPr lvl="1"/>
            <a:r>
              <a:rPr lang="en-GB" dirty="0"/>
              <a:t>Switch Modes</a:t>
            </a:r>
          </a:p>
          <a:p>
            <a:pPr lvl="2"/>
            <a:r>
              <a:rPr lang="en-GB" dirty="0"/>
              <a:t>Tools=&gt;Industry Mode command and then select the specific Industry Mode</a:t>
            </a:r>
          </a:p>
          <a:p>
            <a:pPr lvl="1"/>
            <a:endParaRPr lang="en-GB" dirty="0"/>
          </a:p>
          <a:p>
            <a:pPr lvl="1"/>
            <a:endParaRPr lang="en-GB" dirty="0"/>
          </a:p>
          <a:p>
            <a:pPr lvl="1"/>
            <a:endParaRPr lang="en-GB" dirty="0"/>
          </a:p>
        </p:txBody>
      </p:sp>
      <p:sp>
        <p:nvSpPr>
          <p:cNvPr id="5" name="Textplatzhalter 4">
            <a:extLst>
              <a:ext uri="{FF2B5EF4-FFF2-40B4-BE49-F238E27FC236}">
                <a16:creationId xmlns:a16="http://schemas.microsoft.com/office/drawing/2014/main" id="{F8FFC288-79E3-476A-9723-5EC1C01A73DA}"/>
              </a:ext>
            </a:extLst>
          </p:cNvPr>
          <p:cNvSpPr>
            <a:spLocks noGrp="1"/>
          </p:cNvSpPr>
          <p:nvPr>
            <p:ph type="body" sz="quarter" idx="12"/>
          </p:nvPr>
        </p:nvSpPr>
        <p:spPr/>
        <p:txBody>
          <a:bodyPr/>
          <a:lstStyle/>
          <a:p>
            <a:r>
              <a:rPr lang="en-US" dirty="0"/>
              <a:t>Coverage Industry Modes</a:t>
            </a:r>
          </a:p>
        </p:txBody>
      </p:sp>
      <p:sp>
        <p:nvSpPr>
          <p:cNvPr id="2" name="Title 1"/>
          <p:cNvSpPr>
            <a:spLocks noGrp="1"/>
          </p:cNvSpPr>
          <p:nvPr>
            <p:ph type="title"/>
          </p:nvPr>
        </p:nvSpPr>
        <p:spPr/>
        <p:txBody>
          <a:bodyPr>
            <a:normAutofit/>
          </a:bodyPr>
          <a:lstStyle/>
          <a:p>
            <a:r>
              <a:rPr lang="en-US"/>
              <a:t>Lecture:  System Testing with VectorCAST/QA</a:t>
            </a:r>
            <a:endParaRPr lang="en-GB"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3738" y="5057535"/>
            <a:ext cx="2238375"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380309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3"/>
          <p:cNvSpPr>
            <a:spLocks noGrp="1" noChangeArrowheads="1"/>
          </p:cNvSpPr>
          <p:nvPr>
            <p:ph sz="quarter" idx="13"/>
          </p:nvPr>
        </p:nvSpPr>
        <p:spPr/>
        <p:txBody>
          <a:bodyPr/>
          <a:lstStyle/>
          <a:p>
            <a:pPr lvl="1"/>
            <a:r>
              <a:rPr lang="en-US" dirty="0"/>
              <a:t>Disk directory containing VectorCAST working Files Specific to a System Test Environment</a:t>
            </a:r>
          </a:p>
          <a:p>
            <a:pPr lvl="2"/>
            <a:r>
              <a:rPr lang="en-US" dirty="0"/>
              <a:t>Database files describing structure of units</a:t>
            </a:r>
          </a:p>
          <a:p>
            <a:pPr lvl="2"/>
            <a:r>
              <a:rPr lang="en-US" dirty="0"/>
              <a:t>Coverage functions</a:t>
            </a:r>
          </a:p>
          <a:p>
            <a:pPr lvl="2"/>
            <a:r>
              <a:rPr lang="en-US" dirty="0"/>
              <a:t>Results files</a:t>
            </a:r>
          </a:p>
          <a:p>
            <a:pPr lvl="1"/>
            <a:r>
              <a:rPr lang="en-US" dirty="0"/>
              <a:t>Location is Underneath the Working Directory</a:t>
            </a:r>
          </a:p>
          <a:p>
            <a:pPr lvl="1"/>
            <a:r>
              <a:rPr lang="en-US" dirty="0"/>
              <a:t>Created with a 4-Step Process</a:t>
            </a:r>
          </a:p>
          <a:p>
            <a:pPr lvl="2"/>
            <a:r>
              <a:rPr lang="en-US" dirty="0"/>
              <a:t>Name The Environment</a:t>
            </a:r>
          </a:p>
          <a:p>
            <a:pPr lvl="2"/>
            <a:r>
              <a:rPr lang="en-US" dirty="0"/>
              <a:t>Configure the Language</a:t>
            </a:r>
          </a:p>
          <a:p>
            <a:pPr lvl="2"/>
            <a:r>
              <a:rPr lang="en-US" dirty="0"/>
              <a:t>Locate the Source Files</a:t>
            </a:r>
          </a:p>
          <a:p>
            <a:pPr lvl="2"/>
            <a:r>
              <a:rPr lang="en-US" dirty="0"/>
              <a:t>Set Coverage Options</a:t>
            </a:r>
          </a:p>
          <a:p>
            <a:pPr lvl="1"/>
            <a:endParaRPr lang="en-US" dirty="0"/>
          </a:p>
        </p:txBody>
      </p:sp>
      <p:sp>
        <p:nvSpPr>
          <p:cNvPr id="5" name="Textplatzhalter 4">
            <a:extLst>
              <a:ext uri="{FF2B5EF4-FFF2-40B4-BE49-F238E27FC236}">
                <a16:creationId xmlns:a16="http://schemas.microsoft.com/office/drawing/2014/main" id="{64D82363-8FDA-46D2-9B05-B956397CB66C}"/>
              </a:ext>
            </a:extLst>
          </p:cNvPr>
          <p:cNvSpPr>
            <a:spLocks noGrp="1"/>
          </p:cNvSpPr>
          <p:nvPr>
            <p:ph type="body" sz="quarter" idx="12"/>
          </p:nvPr>
        </p:nvSpPr>
        <p:spPr/>
        <p:txBody>
          <a:bodyPr/>
          <a:lstStyle/>
          <a:p>
            <a:r>
              <a:rPr lang="en-US" dirty="0"/>
              <a:t>QA Environment Directory</a:t>
            </a:r>
          </a:p>
        </p:txBody>
      </p:sp>
      <p:sp>
        <p:nvSpPr>
          <p:cNvPr id="25602" name="Rectangle 2"/>
          <p:cNvSpPr>
            <a:spLocks noGrp="1" noChangeArrowheads="1"/>
          </p:cNvSpPr>
          <p:nvPr>
            <p:ph type="title"/>
          </p:nvPr>
        </p:nvSpPr>
        <p:spPr/>
        <p:txBody>
          <a:bodyPr/>
          <a:lstStyle/>
          <a:p>
            <a:r>
              <a:rPr lang="en-US"/>
              <a:t>Lecture:  System Testing with VectorCAST/QA</a:t>
            </a:r>
            <a:endParaRPr lang="en-US" dirty="0"/>
          </a:p>
        </p:txBody>
      </p:sp>
    </p:spTree>
    <p:extLst>
      <p:ext uri="{BB962C8B-B14F-4D97-AF65-F5344CB8AC3E}">
        <p14:creationId xmlns:p14="http://schemas.microsoft.com/office/powerpoint/2010/main" val="3242899621"/>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GB" dirty="0"/>
              <a:t>VectorCAST Cover I/O files</a:t>
            </a:r>
          </a:p>
          <a:p>
            <a:pPr lvl="2"/>
            <a:r>
              <a:rPr lang="en-GB" dirty="0"/>
              <a:t>The I/O files are in the environment directory and are called:</a:t>
            </a:r>
          </a:p>
          <a:p>
            <a:pPr lvl="3"/>
            <a:r>
              <a:rPr lang="en-GB" dirty="0" err="1"/>
              <a:t>c_cover_io.c</a:t>
            </a:r>
            <a:r>
              <a:rPr lang="en-GB" dirty="0"/>
              <a:t>		for C source files</a:t>
            </a:r>
          </a:p>
          <a:p>
            <a:pPr lvl="3"/>
            <a:r>
              <a:rPr lang="en-GB" dirty="0"/>
              <a:t>c_cover_io.cpp		for C++ source files</a:t>
            </a:r>
          </a:p>
          <a:p>
            <a:pPr lvl="3"/>
            <a:r>
              <a:rPr lang="en-GB" dirty="0"/>
              <a:t>vcast_c_options.h, </a:t>
            </a:r>
            <a:r>
              <a:rPr lang="en-GB" dirty="0" err="1"/>
              <a:t>c_cover.h</a:t>
            </a:r>
            <a:r>
              <a:rPr lang="en-GB" dirty="0"/>
              <a:t>	included by the above</a:t>
            </a:r>
          </a:p>
          <a:p>
            <a:pPr lvl="3"/>
            <a:r>
              <a:rPr lang="en-GB" dirty="0" err="1"/>
              <a:t>vcast_cover_io.adb</a:t>
            </a:r>
            <a:r>
              <a:rPr lang="en-GB" dirty="0"/>
              <a:t>,		for Ada source files</a:t>
            </a:r>
          </a:p>
          <a:p>
            <a:pPr lvl="3"/>
            <a:r>
              <a:rPr lang="en-GB" dirty="0"/>
              <a:t>vcast_cover_io.ads                                    </a:t>
            </a:r>
          </a:p>
          <a:p>
            <a:pPr lvl="2"/>
            <a:r>
              <a:rPr lang="en-GB" dirty="0"/>
              <a:t>I/O files contain the Data Structures &amp; Functions needed to record the Coverage Information</a:t>
            </a:r>
          </a:p>
          <a:p>
            <a:pPr lvl="1"/>
            <a:r>
              <a:rPr lang="en-GB" dirty="0"/>
              <a:t>When compiling/linking the instrumented source files, you must include the appropriate I/O file (for “c”, e.g., link in c_cover_io.c) </a:t>
            </a:r>
          </a:p>
          <a:p>
            <a:pPr lvl="2"/>
            <a:r>
              <a:rPr lang="en-GB" dirty="0"/>
              <a:t>Add to your compile command: </a:t>
            </a:r>
            <a:r>
              <a:rPr lang="en-GB" sz="1200" dirty="0" err="1"/>
              <a:t>gcc</a:t>
            </a:r>
            <a:r>
              <a:rPr lang="en-GB" sz="1200" dirty="0"/>
              <a:t> -g -c </a:t>
            </a:r>
            <a:r>
              <a:rPr lang="en-GB" sz="1200" dirty="0" err="1"/>
              <a:t>manager_driver.c</a:t>
            </a:r>
            <a:r>
              <a:rPr lang="en-GB" sz="1200" dirty="0"/>
              <a:t> </a:t>
            </a:r>
            <a:r>
              <a:rPr lang="en-GB" sz="1200" dirty="0" err="1"/>
              <a:t>manager.c</a:t>
            </a:r>
            <a:r>
              <a:rPr lang="en-GB" sz="1200" dirty="0"/>
              <a:t> </a:t>
            </a:r>
            <a:r>
              <a:rPr lang="en-GB" sz="1200" dirty="0" err="1"/>
              <a:t>database.c</a:t>
            </a:r>
            <a:r>
              <a:rPr lang="en-GB" sz="1200" dirty="0"/>
              <a:t>  %COVER_ENV%/</a:t>
            </a:r>
            <a:r>
              <a:rPr lang="en-GB" sz="1200" dirty="0" err="1"/>
              <a:t>c_cover_io.c</a:t>
            </a:r>
            <a:endParaRPr lang="en-GB" dirty="0"/>
          </a:p>
          <a:p>
            <a:pPr lvl="2"/>
            <a:r>
              <a:rPr lang="en-GB" dirty="0"/>
              <a:t>Append through the GUI</a:t>
            </a:r>
          </a:p>
          <a:p>
            <a:pPr lvl="1"/>
            <a:endParaRPr lang="en-GB" dirty="0"/>
          </a:p>
          <a:p>
            <a:pPr lvl="1"/>
            <a:r>
              <a:rPr lang="en-GB" dirty="0"/>
              <a:t>IMPORTANT: Note that you may need to customize the I/O files to support the particular I/O mode and I/O API that exists on your target. </a:t>
            </a:r>
          </a:p>
          <a:p>
            <a:pPr lvl="2"/>
            <a:endParaRPr lang="en-GB" dirty="0"/>
          </a:p>
          <a:p>
            <a:pPr lvl="1"/>
            <a:endParaRPr lang="en-GB" dirty="0"/>
          </a:p>
        </p:txBody>
      </p:sp>
      <p:sp>
        <p:nvSpPr>
          <p:cNvPr id="7" name="Textplatzhalter 6">
            <a:extLst>
              <a:ext uri="{FF2B5EF4-FFF2-40B4-BE49-F238E27FC236}">
                <a16:creationId xmlns:a16="http://schemas.microsoft.com/office/drawing/2014/main" id="{42794A65-29B8-48DA-9585-28CD410E4586}"/>
              </a:ext>
            </a:extLst>
          </p:cNvPr>
          <p:cNvSpPr>
            <a:spLocks noGrp="1"/>
          </p:cNvSpPr>
          <p:nvPr>
            <p:ph type="body" sz="quarter" idx="12"/>
          </p:nvPr>
        </p:nvSpPr>
        <p:spPr/>
        <p:txBody>
          <a:bodyPr/>
          <a:lstStyle/>
          <a:p>
            <a:r>
              <a:rPr lang="en-US" dirty="0"/>
              <a:t>Coverage I/O Files</a:t>
            </a:r>
          </a:p>
        </p:txBody>
      </p:sp>
      <p:sp>
        <p:nvSpPr>
          <p:cNvPr id="3" name="Title 2"/>
          <p:cNvSpPr>
            <a:spLocks noGrp="1"/>
          </p:cNvSpPr>
          <p:nvPr>
            <p:ph type="title"/>
          </p:nvPr>
        </p:nvSpPr>
        <p:spPr/>
        <p:txBody>
          <a:bodyPr/>
          <a:lstStyle/>
          <a:p>
            <a:r>
              <a:rPr lang="en-US"/>
              <a:t>Lecture:  System Testing with VectorCAST/QA</a:t>
            </a:r>
            <a:endParaRPr lang="en-GB" dirty="0"/>
          </a:p>
        </p:txBody>
      </p:sp>
    </p:spTree>
    <p:extLst>
      <p:ext uri="{BB962C8B-B14F-4D97-AF65-F5344CB8AC3E}">
        <p14:creationId xmlns:p14="http://schemas.microsoft.com/office/powerpoint/2010/main" val="2036681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FE5CF002-302B-4534-A238-8043E11E066F}"/>
              </a:ext>
            </a:extLst>
          </p:cNvPr>
          <p:cNvSpPr>
            <a:spLocks noGrp="1"/>
          </p:cNvSpPr>
          <p:nvPr>
            <p:ph type="body" sz="quarter" idx="12"/>
          </p:nvPr>
        </p:nvSpPr>
        <p:spPr/>
        <p:txBody>
          <a:bodyPr/>
          <a:lstStyle/>
          <a:p>
            <a:r>
              <a:rPr lang="en-US" dirty="0"/>
              <a:t>Advanced Topics</a:t>
            </a:r>
          </a:p>
        </p:txBody>
      </p:sp>
      <p:sp>
        <p:nvSpPr>
          <p:cNvPr id="3" name="Title 2"/>
          <p:cNvSpPr>
            <a:spLocks noGrp="1"/>
          </p:cNvSpPr>
          <p:nvPr>
            <p:ph type="title"/>
          </p:nvPr>
        </p:nvSpPr>
        <p:spPr/>
        <p:txBody>
          <a:bodyPr/>
          <a:lstStyle/>
          <a:p>
            <a:r>
              <a:rPr lang="en-US"/>
              <a:t>Training Modules</a:t>
            </a:r>
            <a:endParaRPr lang="en-US" dirty="0"/>
          </a:p>
        </p:txBody>
      </p:sp>
      <p:sp>
        <p:nvSpPr>
          <p:cNvPr id="8" name="Rounded Rectangle 7">
            <a:hlinkClick r:id="" action="ppaction://customshow?id=14&amp;return=true"/>
          </p:cNvPr>
          <p:cNvSpPr/>
          <p:nvPr/>
        </p:nvSpPr>
        <p:spPr>
          <a:xfrm>
            <a:off x="7371946" y="1575180"/>
            <a:ext cx="1612671" cy="980902"/>
          </a:xfrm>
          <a:prstGeom prst="roundRect">
            <a:avLst/>
          </a:prstGeom>
          <a:solidFill>
            <a:srgbClr val="FFFF0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Target</a:t>
            </a:r>
          </a:p>
          <a:p>
            <a:pPr algn="ctr"/>
            <a:r>
              <a:rPr lang="en-US" sz="1400" dirty="0">
                <a:solidFill>
                  <a:schemeClr val="tx1"/>
                </a:solidFill>
              </a:rPr>
              <a:t>Testing</a:t>
            </a:r>
          </a:p>
          <a:p>
            <a:pPr algn="ctr"/>
            <a:r>
              <a:rPr lang="en-US" sz="1400" dirty="0">
                <a:solidFill>
                  <a:schemeClr val="tx1"/>
                </a:solidFill>
              </a:rPr>
              <a:t>Concepts</a:t>
            </a:r>
          </a:p>
        </p:txBody>
      </p:sp>
      <p:sp>
        <p:nvSpPr>
          <p:cNvPr id="11" name="Rounded Rectangle 10">
            <a:hlinkClick r:id="" action="ppaction://customshow?id=15&amp;return=true"/>
          </p:cNvPr>
          <p:cNvSpPr/>
          <p:nvPr/>
        </p:nvSpPr>
        <p:spPr>
          <a:xfrm>
            <a:off x="4919135" y="3237472"/>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Importing</a:t>
            </a:r>
          </a:p>
          <a:p>
            <a:pPr algn="ctr"/>
            <a:r>
              <a:rPr lang="en-US" sz="1400" dirty="0">
                <a:solidFill>
                  <a:schemeClr val="tx1"/>
                </a:solidFill>
              </a:rPr>
              <a:t>CSV</a:t>
            </a:r>
          </a:p>
          <a:p>
            <a:pPr algn="ctr"/>
            <a:r>
              <a:rPr lang="en-US" sz="1400" dirty="0">
                <a:solidFill>
                  <a:schemeClr val="tx1"/>
                </a:solidFill>
              </a:rPr>
              <a:t>Data</a:t>
            </a:r>
          </a:p>
        </p:txBody>
      </p:sp>
      <p:sp>
        <p:nvSpPr>
          <p:cNvPr id="18" name="Rounded Rectangle 17">
            <a:hlinkClick r:id="" action="ppaction://customshow?id=11&amp;return=true"/>
          </p:cNvPr>
          <p:cNvSpPr/>
          <p:nvPr/>
        </p:nvSpPr>
        <p:spPr>
          <a:xfrm>
            <a:off x="2413740" y="1549124"/>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Include</a:t>
            </a:r>
          </a:p>
          <a:p>
            <a:pPr algn="ctr"/>
            <a:r>
              <a:rPr lang="en-US" sz="1400" dirty="0">
                <a:solidFill>
                  <a:schemeClr val="tx1"/>
                </a:solidFill>
              </a:rPr>
              <a:t>Paths</a:t>
            </a:r>
          </a:p>
        </p:txBody>
      </p:sp>
      <p:sp>
        <p:nvSpPr>
          <p:cNvPr id="12" name="Rounded Rectangle 11">
            <a:hlinkClick r:id="" action="ppaction://customshow?id=23&amp;return=true"/>
          </p:cNvPr>
          <p:cNvSpPr/>
          <p:nvPr/>
        </p:nvSpPr>
        <p:spPr>
          <a:xfrm>
            <a:off x="7371945" y="3237472"/>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Probe</a:t>
            </a:r>
          </a:p>
          <a:p>
            <a:pPr algn="ctr"/>
            <a:r>
              <a:rPr lang="en-US" sz="1400" dirty="0">
                <a:solidFill>
                  <a:schemeClr val="tx1"/>
                </a:solidFill>
              </a:rPr>
              <a:t>Points</a:t>
            </a:r>
          </a:p>
        </p:txBody>
      </p:sp>
      <p:sp>
        <p:nvSpPr>
          <p:cNvPr id="14" name="Rounded Rectangle 9">
            <a:hlinkClick r:id="" action="ppaction://customshow?id=18&amp;return=true"/>
            <a:extLst>
              <a:ext uri="{FF2B5EF4-FFF2-40B4-BE49-F238E27FC236}">
                <a16:creationId xmlns:a16="http://schemas.microsoft.com/office/drawing/2014/main" id="{2053C082-0877-42D5-B1A8-067AB1DD832B}"/>
              </a:ext>
            </a:extLst>
          </p:cNvPr>
          <p:cNvSpPr/>
          <p:nvPr/>
        </p:nvSpPr>
        <p:spPr>
          <a:xfrm>
            <a:off x="4892843" y="1541158"/>
            <a:ext cx="1612671" cy="980902"/>
          </a:xfrm>
          <a:prstGeom prst="roundRect">
            <a:avLst/>
          </a:prstGeom>
          <a:solidFill>
            <a:srgbClr val="FFFF0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MC/DC</a:t>
            </a:r>
          </a:p>
        </p:txBody>
      </p:sp>
      <p:sp>
        <p:nvSpPr>
          <p:cNvPr id="16" name="Rounded Rectangle 6">
            <a:hlinkClick r:id="" action="ppaction://customshow?id=10&amp;return=true"/>
            <a:extLst>
              <a:ext uri="{FF2B5EF4-FFF2-40B4-BE49-F238E27FC236}">
                <a16:creationId xmlns:a16="http://schemas.microsoft.com/office/drawing/2014/main" id="{CEB54058-B13F-4F66-8B0D-E7A5D43233FD}"/>
              </a:ext>
            </a:extLst>
          </p:cNvPr>
          <p:cNvSpPr/>
          <p:nvPr/>
        </p:nvSpPr>
        <p:spPr>
          <a:xfrm>
            <a:off x="2413737" y="4923263"/>
            <a:ext cx="1612671" cy="980902"/>
          </a:xfrm>
          <a:prstGeom prst="roundRect">
            <a:avLst/>
          </a:prstGeom>
          <a:solidFill>
            <a:srgbClr val="FFFF0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Abstract Classes and Templates</a:t>
            </a:r>
          </a:p>
        </p:txBody>
      </p:sp>
      <p:sp>
        <p:nvSpPr>
          <p:cNvPr id="24" name="Rounded Rectangle 16">
            <a:hlinkClick r:id="" action="ppaction://customshow?id=43&amp;return=true"/>
            <a:extLst>
              <a:ext uri="{FF2B5EF4-FFF2-40B4-BE49-F238E27FC236}">
                <a16:creationId xmlns:a16="http://schemas.microsoft.com/office/drawing/2014/main" id="{0C9944B6-C197-4C24-8A67-403BADE2725C}"/>
              </a:ext>
            </a:extLst>
          </p:cNvPr>
          <p:cNvSpPr/>
          <p:nvPr/>
        </p:nvSpPr>
        <p:spPr>
          <a:xfrm>
            <a:off x="2413738" y="3234915"/>
            <a:ext cx="1612671" cy="983459"/>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Advanced User Code Lab</a:t>
            </a:r>
          </a:p>
        </p:txBody>
      </p:sp>
      <p:sp>
        <p:nvSpPr>
          <p:cNvPr id="15" name="Rounded Rectangle 6">
            <a:hlinkClick r:id="" action="ppaction://customshow?id=49&amp;return=true"/>
            <a:extLst>
              <a:ext uri="{FF2B5EF4-FFF2-40B4-BE49-F238E27FC236}">
                <a16:creationId xmlns:a16="http://schemas.microsoft.com/office/drawing/2014/main" id="{FBE723C9-F585-4899-872E-545BBE9D629B}"/>
              </a:ext>
            </a:extLst>
          </p:cNvPr>
          <p:cNvSpPr/>
          <p:nvPr/>
        </p:nvSpPr>
        <p:spPr>
          <a:xfrm>
            <a:off x="4892842" y="4923263"/>
            <a:ext cx="1612671" cy="980902"/>
          </a:xfrm>
          <a:prstGeom prst="roundRect">
            <a:avLst/>
          </a:prstGeom>
          <a:solidFill>
            <a:srgbClr val="FFFF0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Advanced C++ Lab</a:t>
            </a:r>
          </a:p>
        </p:txBody>
      </p:sp>
    </p:spTree>
    <p:extLst>
      <p:ext uri="{BB962C8B-B14F-4D97-AF65-F5344CB8AC3E}">
        <p14:creationId xmlns:p14="http://schemas.microsoft.com/office/powerpoint/2010/main" val="400217923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GB" dirty="0"/>
              <a:t>Two Methods</a:t>
            </a:r>
          </a:p>
          <a:p>
            <a:pPr lvl="2">
              <a:buClr>
                <a:srgbClr val="000000"/>
              </a:buClr>
              <a:buSzPct val="100000"/>
              <a:buFont typeface="Wingdings 3" panose="05040102010807070707" pitchFamily="18" charset="2"/>
              <a:buAutoNum type="arabicPeriod"/>
            </a:pPr>
            <a:r>
              <a:rPr lang="en-GB" dirty="0"/>
              <a:t>Use Normal Build Mechanism to build your application</a:t>
            </a:r>
          </a:p>
          <a:p>
            <a:pPr lvl="3"/>
            <a:r>
              <a:rPr lang="en-GB" dirty="0"/>
              <a:t>e.g,, makefile, Visual Studio Project, Eclipse Project. etc…</a:t>
            </a:r>
          </a:p>
          <a:p>
            <a:pPr lvl="3"/>
            <a:r>
              <a:rPr lang="en-GB" dirty="0"/>
              <a:t>Add c_cover_io.c  to your project</a:t>
            </a:r>
          </a:p>
          <a:p>
            <a:pPr lvl="3"/>
            <a:r>
              <a:rPr lang="en-GB" dirty="0"/>
              <a:t>Add the include path for vcast_c_options.h &amp; c_cover.h</a:t>
            </a:r>
          </a:p>
          <a:p>
            <a:pPr lvl="3"/>
            <a:r>
              <a:rPr lang="en-GB" dirty="0"/>
              <a:t>Note that vcast_c_options.h changes if instrumentation options change.</a:t>
            </a:r>
          </a:p>
          <a:p>
            <a:pPr lvl="3"/>
            <a:endParaRPr lang="en-GB" dirty="0"/>
          </a:p>
          <a:p>
            <a:pPr lvl="2">
              <a:buClr>
                <a:srgbClr val="000000"/>
              </a:buClr>
              <a:buSzPct val="100000"/>
              <a:buFont typeface="Wingdings 3" panose="05040102010807070707" pitchFamily="18" charset="2"/>
              <a:buAutoNum type="arabicPeriod"/>
            </a:pPr>
            <a:r>
              <a:rPr lang="en-GB" dirty="0"/>
              <a:t>Use the System Test Script in VectorCAST</a:t>
            </a:r>
          </a:p>
          <a:p>
            <a:pPr lvl="3"/>
            <a:r>
              <a:rPr lang="en-GB" dirty="0"/>
              <a:t>RightMouse on Environment -&gt; SystemTesting-&gt;EditScript</a:t>
            </a:r>
          </a:p>
          <a:p>
            <a:pPr lvl="3"/>
            <a:r>
              <a:rPr lang="en-GB" dirty="0"/>
              <a:t>Add Build Command to Python Script</a:t>
            </a:r>
          </a:p>
          <a:p>
            <a:pPr lvl="3"/>
            <a:r>
              <a:rPr lang="en-GB" dirty="0"/>
              <a:t>Optionally, add Execution Scripts</a:t>
            </a:r>
          </a:p>
          <a:p>
            <a:pPr lvl="2"/>
            <a:endParaRPr lang="en-GB" dirty="0"/>
          </a:p>
          <a:p>
            <a:pPr lvl="1"/>
            <a:endParaRPr lang="en-GB" dirty="0"/>
          </a:p>
        </p:txBody>
      </p:sp>
      <p:sp>
        <p:nvSpPr>
          <p:cNvPr id="7" name="Textplatzhalter 6">
            <a:extLst>
              <a:ext uri="{FF2B5EF4-FFF2-40B4-BE49-F238E27FC236}">
                <a16:creationId xmlns:a16="http://schemas.microsoft.com/office/drawing/2014/main" id="{8E3DCCC1-AE85-4438-AC08-8F3EE82AC0E9}"/>
              </a:ext>
            </a:extLst>
          </p:cNvPr>
          <p:cNvSpPr>
            <a:spLocks noGrp="1"/>
          </p:cNvSpPr>
          <p:nvPr>
            <p:ph type="body" sz="quarter" idx="12"/>
          </p:nvPr>
        </p:nvSpPr>
        <p:spPr/>
        <p:txBody>
          <a:bodyPr/>
          <a:lstStyle/>
          <a:p>
            <a:r>
              <a:rPr lang="en-US" dirty="0"/>
              <a:t>Building an Instrumented Executable</a:t>
            </a:r>
          </a:p>
        </p:txBody>
      </p:sp>
      <p:sp>
        <p:nvSpPr>
          <p:cNvPr id="3" name="Title 2"/>
          <p:cNvSpPr>
            <a:spLocks noGrp="1"/>
          </p:cNvSpPr>
          <p:nvPr>
            <p:ph type="title"/>
          </p:nvPr>
        </p:nvSpPr>
        <p:spPr/>
        <p:txBody>
          <a:bodyPr/>
          <a:lstStyle/>
          <a:p>
            <a:r>
              <a:rPr lang="en-US"/>
              <a:t>Lecture:  System Testing with VectorCAST/QA</a:t>
            </a:r>
            <a:endParaRPr lang="en-GB" dirty="0"/>
          </a:p>
        </p:txBody>
      </p:sp>
    </p:spTree>
    <p:extLst>
      <p:ext uri="{BB962C8B-B14F-4D97-AF65-F5344CB8AC3E}">
        <p14:creationId xmlns:p14="http://schemas.microsoft.com/office/powerpoint/2010/main" val="314438034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GB" dirty="0"/>
              <a:t>Once the Executable is Built:</a:t>
            </a:r>
          </a:p>
          <a:p>
            <a:pPr lvl="2"/>
            <a:r>
              <a:rPr lang="en-GB" dirty="0"/>
              <a:t>Running the code will execute the Instrumented Code</a:t>
            </a:r>
          </a:p>
          <a:p>
            <a:pPr lvl="2"/>
            <a:r>
              <a:rPr lang="en-GB" dirty="0"/>
              <a:t>Code Coverage Results will be stored in TESTINSS.DAT</a:t>
            </a:r>
          </a:p>
          <a:p>
            <a:pPr lvl="2"/>
            <a:r>
              <a:rPr lang="en-US" dirty="0"/>
              <a:t>File is overwritten at each execution</a:t>
            </a:r>
            <a:endParaRPr lang="en-GB" dirty="0"/>
          </a:p>
          <a:p>
            <a:pPr lvl="1"/>
            <a:r>
              <a:rPr lang="en-GB" dirty="0"/>
              <a:t>Coverage Results are Imported Into VectorCAST cover</a:t>
            </a:r>
          </a:p>
          <a:p>
            <a:pPr lvl="2"/>
            <a:r>
              <a:rPr lang="en-US" dirty="0"/>
              <a:t>ENVIRONMENT =&gt; ADD TEST RESULT</a:t>
            </a:r>
          </a:p>
          <a:p>
            <a:pPr lvl="2"/>
            <a:r>
              <a:rPr lang="en-GB" dirty="0"/>
              <a:t>Point to TESTINSS.DAT</a:t>
            </a:r>
          </a:p>
          <a:p>
            <a:pPr lvl="2"/>
            <a:r>
              <a:rPr lang="en-GB" dirty="0"/>
              <a:t>Give descriptive name to the results</a:t>
            </a:r>
          </a:p>
          <a:p>
            <a:pPr lvl="1"/>
            <a:r>
              <a:rPr lang="en-US" dirty="0"/>
              <a:t>Results are listed in Test Results Pane</a:t>
            </a:r>
          </a:p>
          <a:p>
            <a:pPr lvl="2"/>
            <a:r>
              <a:rPr lang="en-US" dirty="0"/>
              <a:t>Checking box indicates coverage for test situation should be displayed</a:t>
            </a:r>
          </a:p>
          <a:p>
            <a:pPr lvl="1"/>
            <a:r>
              <a:rPr lang="en-US" dirty="0"/>
              <a:t>Double-click on source file to bring up Coverage Viewer</a:t>
            </a:r>
          </a:p>
          <a:p>
            <a:pPr lvl="1"/>
            <a:endParaRPr lang="en-GB" dirty="0"/>
          </a:p>
          <a:p>
            <a:pPr lvl="1"/>
            <a:endParaRPr lang="en-GB" dirty="0"/>
          </a:p>
        </p:txBody>
      </p:sp>
      <p:sp>
        <p:nvSpPr>
          <p:cNvPr id="7" name="Textplatzhalter 6">
            <a:extLst>
              <a:ext uri="{FF2B5EF4-FFF2-40B4-BE49-F238E27FC236}">
                <a16:creationId xmlns:a16="http://schemas.microsoft.com/office/drawing/2014/main" id="{BAF664DF-5016-422D-A566-6BD9CEB170F1}"/>
              </a:ext>
            </a:extLst>
          </p:cNvPr>
          <p:cNvSpPr>
            <a:spLocks noGrp="1"/>
          </p:cNvSpPr>
          <p:nvPr>
            <p:ph type="body" sz="quarter" idx="12"/>
          </p:nvPr>
        </p:nvSpPr>
        <p:spPr/>
        <p:txBody>
          <a:bodyPr/>
          <a:lstStyle/>
          <a:p>
            <a:r>
              <a:rPr lang="en-US" dirty="0"/>
              <a:t>Collecting Coverage Results</a:t>
            </a:r>
          </a:p>
        </p:txBody>
      </p:sp>
      <p:sp>
        <p:nvSpPr>
          <p:cNvPr id="3" name="Title 2"/>
          <p:cNvSpPr>
            <a:spLocks noGrp="1"/>
          </p:cNvSpPr>
          <p:nvPr>
            <p:ph type="title"/>
          </p:nvPr>
        </p:nvSpPr>
        <p:spPr/>
        <p:txBody>
          <a:bodyPr/>
          <a:lstStyle/>
          <a:p>
            <a:r>
              <a:rPr lang="en-US"/>
              <a:t>Lecture:  System Testing with VectorCAST/QA</a:t>
            </a:r>
            <a:endParaRPr lang="en-GB" dirty="0"/>
          </a:p>
        </p:txBody>
      </p:sp>
    </p:spTree>
    <p:extLst>
      <p:ext uri="{BB962C8B-B14F-4D97-AF65-F5344CB8AC3E}">
        <p14:creationId xmlns:p14="http://schemas.microsoft.com/office/powerpoint/2010/main" val="345423339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GB" dirty="0"/>
              <a:t>System &amp; Unit Coverage can be combined in one view</a:t>
            </a:r>
          </a:p>
        </p:txBody>
      </p:sp>
      <p:sp>
        <p:nvSpPr>
          <p:cNvPr id="7" name="Textplatzhalter 6">
            <a:extLst>
              <a:ext uri="{FF2B5EF4-FFF2-40B4-BE49-F238E27FC236}">
                <a16:creationId xmlns:a16="http://schemas.microsoft.com/office/drawing/2014/main" id="{4E6DAE42-C59C-4A97-B0AB-EFA7FEC488A8}"/>
              </a:ext>
            </a:extLst>
          </p:cNvPr>
          <p:cNvSpPr>
            <a:spLocks noGrp="1"/>
          </p:cNvSpPr>
          <p:nvPr>
            <p:ph type="body" sz="quarter" idx="12"/>
          </p:nvPr>
        </p:nvSpPr>
        <p:spPr/>
        <p:txBody>
          <a:bodyPr/>
          <a:lstStyle/>
          <a:p>
            <a:r>
              <a:rPr lang="en-US" dirty="0"/>
              <a:t>Integrating Coverage between System &amp; Unit Testing</a:t>
            </a:r>
          </a:p>
        </p:txBody>
      </p:sp>
      <p:sp>
        <p:nvSpPr>
          <p:cNvPr id="3" name="Title 2"/>
          <p:cNvSpPr>
            <a:spLocks noGrp="1"/>
          </p:cNvSpPr>
          <p:nvPr>
            <p:ph type="title"/>
          </p:nvPr>
        </p:nvSpPr>
        <p:spPr/>
        <p:txBody>
          <a:bodyPr/>
          <a:lstStyle/>
          <a:p>
            <a:r>
              <a:rPr lang="en-US"/>
              <a:t>Lecture:  System Testing with VectorCAST/QA</a:t>
            </a:r>
            <a:endParaRPr lang="en-GB" dirty="0"/>
          </a:p>
        </p:txBody>
      </p:sp>
      <p:pic>
        <p:nvPicPr>
          <p:cNvPr id="5" name="Picture 4">
            <a:extLst>
              <a:ext uri="{FF2B5EF4-FFF2-40B4-BE49-F238E27FC236}">
                <a16:creationId xmlns:a16="http://schemas.microsoft.com/office/drawing/2014/main" id="{910ABCBC-7A9E-4B43-9F7B-AA2759D9E4F2}"/>
              </a:ext>
            </a:extLst>
          </p:cNvPr>
          <p:cNvPicPr>
            <a:picLocks noChangeAspect="1"/>
          </p:cNvPicPr>
          <p:nvPr/>
        </p:nvPicPr>
        <p:blipFill>
          <a:blip r:embed="rId3"/>
          <a:stretch>
            <a:fillRect/>
          </a:stretch>
        </p:blipFill>
        <p:spPr>
          <a:xfrm>
            <a:off x="925276" y="1674000"/>
            <a:ext cx="10339414" cy="4815700"/>
          </a:xfrm>
          <a:prstGeom prst="rect">
            <a:avLst/>
          </a:prstGeom>
        </p:spPr>
      </p:pic>
    </p:spTree>
    <p:extLst>
      <p:ext uri="{BB962C8B-B14F-4D97-AF65-F5344CB8AC3E}">
        <p14:creationId xmlns:p14="http://schemas.microsoft.com/office/powerpoint/2010/main" val="135153995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hlinkClick r:id="" action="ppaction://customshow?id=42&amp;return=true"/>
              </a:rPr>
              <a:t>Link to Lab:  VectorCAST QA</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E1A9BB05-F3CD-4B1A-8891-E65BC478E63E}"/>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A432FEBB-0587-4334-9E32-562F292CCD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60130044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r>
              <a:rPr lang="en-US" dirty="0"/>
              <a:t>Code Coverage</a:t>
            </a:r>
          </a:p>
          <a:p>
            <a:pPr lvl="2"/>
            <a:r>
              <a:rPr lang="en-US" dirty="0"/>
              <a:t>C/C++ , ADA</a:t>
            </a:r>
          </a:p>
          <a:p>
            <a:pPr lvl="2"/>
            <a:r>
              <a:rPr lang="en-US" dirty="0"/>
              <a:t>Statement, </a:t>
            </a:r>
            <a:r>
              <a:rPr lang="en-GB" dirty="0"/>
              <a:t>Branch/Decision</a:t>
            </a:r>
            <a:r>
              <a:rPr lang="en-US" dirty="0"/>
              <a:t>, MC/DC</a:t>
            </a:r>
          </a:p>
          <a:p>
            <a:pPr lvl="2"/>
            <a:r>
              <a:rPr lang="en-GB" dirty="0"/>
              <a:t>Code-complexity analysis, Basis-path analysis</a:t>
            </a:r>
            <a:endParaRPr lang="en-US" dirty="0"/>
          </a:p>
          <a:p>
            <a:pPr lvl="2"/>
            <a:endParaRPr lang="en-US" dirty="0"/>
          </a:p>
          <a:p>
            <a:pPr lvl="1"/>
            <a:r>
              <a:rPr lang="en-US" dirty="0"/>
              <a:t>System / Functional Test Verification</a:t>
            </a:r>
          </a:p>
          <a:p>
            <a:pPr lvl="2"/>
            <a:r>
              <a:rPr lang="en-US" dirty="0"/>
              <a:t>Running your existing tests to see what code is being executed</a:t>
            </a:r>
          </a:p>
          <a:p>
            <a:pPr lvl="2"/>
            <a:r>
              <a:rPr lang="en-US" dirty="0"/>
              <a:t>System tests can be executed different ways:</a:t>
            </a:r>
          </a:p>
          <a:p>
            <a:pPr lvl="3"/>
            <a:r>
              <a:rPr lang="en-US" dirty="0"/>
              <a:t>from scripts, manually through GUI, simulator,…</a:t>
            </a:r>
          </a:p>
          <a:p>
            <a:pPr lvl="2"/>
            <a:r>
              <a:rPr lang="en-US" dirty="0"/>
              <a:t>Change Based Testing (CBT)</a:t>
            </a:r>
          </a:p>
          <a:p>
            <a:pPr lvl="1"/>
            <a:endParaRPr lang="en-US" dirty="0"/>
          </a:p>
        </p:txBody>
      </p:sp>
      <p:sp>
        <p:nvSpPr>
          <p:cNvPr id="2" name="Textplatzhalter 1">
            <a:extLst>
              <a:ext uri="{FF2B5EF4-FFF2-40B4-BE49-F238E27FC236}">
                <a16:creationId xmlns:a16="http://schemas.microsoft.com/office/drawing/2014/main" id="{748E4102-87B6-40D3-89B0-86A62E483B1D}"/>
              </a:ext>
            </a:extLst>
          </p:cNvPr>
          <p:cNvSpPr>
            <a:spLocks noGrp="1"/>
          </p:cNvSpPr>
          <p:nvPr>
            <p:ph type="body" sz="quarter" idx="12"/>
          </p:nvPr>
        </p:nvSpPr>
        <p:spPr/>
        <p:txBody>
          <a:bodyPr/>
          <a:lstStyle/>
          <a:p>
            <a:r>
              <a:rPr lang="en-US" dirty="0"/>
              <a:t>VectorCAST QA in Review</a:t>
            </a:r>
          </a:p>
        </p:txBody>
      </p:sp>
      <p:sp>
        <p:nvSpPr>
          <p:cNvPr id="3" name="Title 2"/>
          <p:cNvSpPr>
            <a:spLocks noGrp="1"/>
          </p:cNvSpPr>
          <p:nvPr>
            <p:ph type="title"/>
          </p:nvPr>
        </p:nvSpPr>
        <p:spPr/>
        <p:txBody>
          <a:bodyPr/>
          <a:lstStyle/>
          <a:p>
            <a:r>
              <a:rPr lang="en-US"/>
              <a:t>Lecture:  System Testing with VectorCAST/QA</a:t>
            </a:r>
            <a:endParaRPr lang="en-US" dirty="0"/>
          </a:p>
        </p:txBody>
      </p:sp>
    </p:spTree>
    <p:extLst>
      <p:ext uri="{BB962C8B-B14F-4D97-AF65-F5344CB8AC3E}">
        <p14:creationId xmlns:p14="http://schemas.microsoft.com/office/powerpoint/2010/main" val="363566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Best Coding Practices for Optimal Unit Testing</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F2BC430B-4351-49A7-826D-89F472F652A2}"/>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37557818-734D-4310-A5CF-8E65374F84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28385060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3">
            <a:extLst>
              <a:ext uri="{FF2B5EF4-FFF2-40B4-BE49-F238E27FC236}">
                <a16:creationId xmlns:a16="http://schemas.microsoft.com/office/drawing/2014/main" id="{10568D94-9C1B-46D3-8CCA-81B67F79B8DA}"/>
              </a:ext>
            </a:extLst>
          </p:cNvPr>
          <p:cNvGraphicFramePr>
            <a:graphicFrameLocks noGrp="1"/>
          </p:cNvGraphicFramePr>
          <p:nvPr>
            <p:ph sz="quarter" idx="13"/>
            <p:extLst>
              <p:ext uri="{D42A27DB-BD31-4B8C-83A1-F6EECF244321}">
                <p14:modId xmlns:p14="http://schemas.microsoft.com/office/powerpoint/2010/main" val="129201957"/>
              </p:ext>
            </p:extLst>
          </p:nvPr>
        </p:nvGraphicFramePr>
        <p:xfrm>
          <a:off x="2027242" y="1260475"/>
          <a:ext cx="8135937" cy="52197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platzhalter 5">
            <a:extLst>
              <a:ext uri="{FF2B5EF4-FFF2-40B4-BE49-F238E27FC236}">
                <a16:creationId xmlns:a16="http://schemas.microsoft.com/office/drawing/2014/main" id="{6232A34A-B01A-4653-AA4E-DB9FE3389603}"/>
              </a:ext>
            </a:extLst>
          </p:cNvPr>
          <p:cNvSpPr>
            <a:spLocks noGrp="1"/>
          </p:cNvSpPr>
          <p:nvPr>
            <p:ph type="body" sz="quarter" idx="12"/>
          </p:nvPr>
        </p:nvSpPr>
        <p:spPr/>
        <p:txBody>
          <a:bodyPr/>
          <a:lstStyle/>
          <a:p>
            <a:r>
              <a:rPr lang="en-US" dirty="0"/>
              <a:t>Cost of Finding and Resolving Bugs</a:t>
            </a:r>
          </a:p>
        </p:txBody>
      </p:sp>
      <p:sp>
        <p:nvSpPr>
          <p:cNvPr id="3" name="Title 2"/>
          <p:cNvSpPr>
            <a:spLocks noGrp="1"/>
          </p:cNvSpPr>
          <p:nvPr>
            <p:ph type="title"/>
          </p:nvPr>
        </p:nvSpPr>
        <p:spPr/>
        <p:txBody>
          <a:bodyPr>
            <a:normAutofit/>
          </a:bodyPr>
          <a:lstStyle/>
          <a:p>
            <a:r>
              <a:rPr lang="en-US"/>
              <a:t>Lecture:  Best Coding Practices</a:t>
            </a:r>
            <a:endParaRPr lang="en-US" dirty="0"/>
          </a:p>
        </p:txBody>
      </p:sp>
      <p:sp>
        <p:nvSpPr>
          <p:cNvPr id="2" name="Rectangle 1"/>
          <p:cNvSpPr/>
          <p:nvPr/>
        </p:nvSpPr>
        <p:spPr>
          <a:xfrm>
            <a:off x="6375400" y="3131771"/>
            <a:ext cx="495300" cy="914400"/>
          </a:xfrm>
          <a:prstGeom prst="rect">
            <a:avLst/>
          </a:prstGeom>
          <a:pattFill prst="pct5">
            <a:fgClr>
              <a:schemeClr val="accent1">
                <a:lumMod val="50000"/>
                <a:lumOff val="5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6870700" y="3131771"/>
            <a:ext cx="495300" cy="495300"/>
          </a:xfrm>
          <a:prstGeom prst="rect">
            <a:avLst/>
          </a:prstGeom>
          <a:pattFill prst="wdDnDiag">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9600998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Separation of System from Application</a:t>
            </a:r>
          </a:p>
          <a:p>
            <a:pPr lvl="2"/>
            <a:r>
              <a:rPr lang="en-US" dirty="0"/>
              <a:t>Can you replace your Application with “Hello, World”?</a:t>
            </a:r>
          </a:p>
          <a:p>
            <a:pPr lvl="2"/>
            <a:r>
              <a:rPr lang="en-US" dirty="0"/>
              <a:t>Make sure System Files don’t depend on Application Files</a:t>
            </a:r>
          </a:p>
          <a:p>
            <a:pPr lvl="2"/>
            <a:r>
              <a:rPr lang="en-US" dirty="0"/>
              <a:t>Adding Applications &amp; Peripherals should be consistent</a:t>
            </a:r>
          </a:p>
          <a:p>
            <a:pPr lvl="1"/>
            <a:r>
              <a:rPr lang="en-US" dirty="0"/>
              <a:t> </a:t>
            </a:r>
          </a:p>
          <a:p>
            <a:pPr lvl="1"/>
            <a:r>
              <a:rPr lang="en-US" dirty="0"/>
              <a:t>Separation of Control from Function</a:t>
            </a:r>
          </a:p>
          <a:p>
            <a:pPr lvl="2"/>
            <a:r>
              <a:rPr lang="en-US" dirty="0"/>
              <a:t>Control:  Timing, Looping, OS/Tasking Dependencies</a:t>
            </a:r>
          </a:p>
          <a:p>
            <a:pPr lvl="2"/>
            <a:r>
              <a:rPr lang="en-US" dirty="0"/>
              <a:t>Function:  Algorithms, Data Processing, etc…</a:t>
            </a:r>
          </a:p>
          <a:p>
            <a:pPr lvl="1"/>
            <a:r>
              <a:rPr lang="en-US" dirty="0"/>
              <a:t> </a:t>
            </a:r>
          </a:p>
          <a:p>
            <a:pPr lvl="1"/>
            <a:r>
              <a:rPr lang="en-US" dirty="0"/>
              <a:t>Abstraction of External Interfaces</a:t>
            </a:r>
          </a:p>
          <a:p>
            <a:pPr lvl="2"/>
            <a:r>
              <a:rPr lang="en-US" dirty="0"/>
              <a:t>With Well Defined, Non-Overloaded, Logical Interfaces</a:t>
            </a:r>
          </a:p>
          <a:p>
            <a:pPr lvl="1"/>
            <a:endParaRPr lang="en-US" dirty="0"/>
          </a:p>
          <a:p>
            <a:pPr lvl="1"/>
            <a:r>
              <a:rPr lang="en-US" dirty="0"/>
              <a:t>Testing with Pointer Arguments</a:t>
            </a:r>
          </a:p>
        </p:txBody>
      </p:sp>
      <p:sp>
        <p:nvSpPr>
          <p:cNvPr id="7" name="Textplatzhalter 6">
            <a:extLst>
              <a:ext uri="{FF2B5EF4-FFF2-40B4-BE49-F238E27FC236}">
                <a16:creationId xmlns:a16="http://schemas.microsoft.com/office/drawing/2014/main" id="{86C7D02F-EE57-48E3-AD63-10AC95FA7092}"/>
              </a:ext>
            </a:extLst>
          </p:cNvPr>
          <p:cNvSpPr>
            <a:spLocks noGrp="1"/>
          </p:cNvSpPr>
          <p:nvPr>
            <p:ph type="body" sz="quarter" idx="12"/>
          </p:nvPr>
        </p:nvSpPr>
        <p:spPr/>
        <p:txBody>
          <a:bodyPr/>
          <a:lstStyle/>
          <a:p>
            <a:r>
              <a:rPr lang="en-US" dirty="0"/>
              <a:t>Best Coding Practices:  Key Concepts</a:t>
            </a:r>
          </a:p>
        </p:txBody>
      </p:sp>
      <p:sp>
        <p:nvSpPr>
          <p:cNvPr id="3" name="Title 2"/>
          <p:cNvSpPr>
            <a:spLocks noGrp="1"/>
          </p:cNvSpPr>
          <p:nvPr>
            <p:ph type="title"/>
          </p:nvPr>
        </p:nvSpPr>
        <p:spPr/>
        <p:txBody>
          <a:bodyPr/>
          <a:lstStyle/>
          <a:p>
            <a:r>
              <a:rPr lang="en-US"/>
              <a:t>Lecture:  Best Coding Practices</a:t>
            </a:r>
            <a:endParaRPr lang="en-US" dirty="0"/>
          </a:p>
        </p:txBody>
      </p:sp>
    </p:spTree>
    <p:extLst>
      <p:ext uri="{BB962C8B-B14F-4D97-AF65-F5344CB8AC3E}">
        <p14:creationId xmlns:p14="http://schemas.microsoft.com/office/powerpoint/2010/main" val="244296041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platzhalter 20">
            <a:extLst>
              <a:ext uri="{FF2B5EF4-FFF2-40B4-BE49-F238E27FC236}">
                <a16:creationId xmlns:a16="http://schemas.microsoft.com/office/drawing/2014/main" id="{F22531F3-7537-4385-978C-D61D52225412}"/>
              </a:ext>
            </a:extLst>
          </p:cNvPr>
          <p:cNvSpPr>
            <a:spLocks noGrp="1"/>
          </p:cNvSpPr>
          <p:nvPr>
            <p:ph type="body" sz="quarter" idx="12"/>
          </p:nvPr>
        </p:nvSpPr>
        <p:spPr/>
        <p:txBody>
          <a:bodyPr/>
          <a:lstStyle/>
          <a:p>
            <a:r>
              <a:rPr lang="en-US" dirty="0"/>
              <a:t>Separation of System from Application</a:t>
            </a:r>
          </a:p>
        </p:txBody>
      </p:sp>
      <p:sp>
        <p:nvSpPr>
          <p:cNvPr id="3" name="Title 2"/>
          <p:cNvSpPr>
            <a:spLocks noGrp="1"/>
          </p:cNvSpPr>
          <p:nvPr>
            <p:ph type="title"/>
          </p:nvPr>
        </p:nvSpPr>
        <p:spPr/>
        <p:txBody>
          <a:bodyPr/>
          <a:lstStyle/>
          <a:p>
            <a:r>
              <a:rPr lang="en-US"/>
              <a:t>Lecture:  Best Coding Practices</a:t>
            </a:r>
            <a:endParaRPr lang="en-US" dirty="0"/>
          </a:p>
        </p:txBody>
      </p:sp>
      <p:sp>
        <p:nvSpPr>
          <p:cNvPr id="33" name="TextBox 32"/>
          <p:cNvSpPr txBox="1"/>
          <p:nvPr/>
        </p:nvSpPr>
        <p:spPr>
          <a:xfrm>
            <a:off x="5943600" y="1393945"/>
            <a:ext cx="952500" cy="523220"/>
          </a:xfrm>
          <a:prstGeom prst="rect">
            <a:avLst/>
          </a:prstGeom>
          <a:noFill/>
        </p:spPr>
        <p:txBody>
          <a:bodyPr wrap="square" rtlCol="0">
            <a:spAutoFit/>
          </a:bodyPr>
          <a:lstStyle/>
          <a:p>
            <a:pPr algn="ctr"/>
            <a:r>
              <a:rPr lang="en-US" sz="1400" dirty="0"/>
              <a:t>System Init</a:t>
            </a:r>
          </a:p>
        </p:txBody>
      </p:sp>
      <p:sp>
        <p:nvSpPr>
          <p:cNvPr id="34" name="TextBox 33"/>
          <p:cNvSpPr txBox="1"/>
          <p:nvPr/>
        </p:nvSpPr>
        <p:spPr>
          <a:xfrm>
            <a:off x="6013450" y="2370919"/>
            <a:ext cx="812800" cy="307777"/>
          </a:xfrm>
          <a:prstGeom prst="rect">
            <a:avLst/>
          </a:prstGeom>
          <a:noFill/>
        </p:spPr>
        <p:txBody>
          <a:bodyPr wrap="square" rtlCol="0">
            <a:spAutoFit/>
          </a:bodyPr>
          <a:lstStyle/>
          <a:p>
            <a:r>
              <a:rPr lang="en-US" sz="1400" dirty="0"/>
              <a:t>Driver</a:t>
            </a:r>
          </a:p>
        </p:txBody>
      </p:sp>
      <p:sp>
        <p:nvSpPr>
          <p:cNvPr id="35" name="TextBox 34"/>
          <p:cNvSpPr txBox="1"/>
          <p:nvPr/>
        </p:nvSpPr>
        <p:spPr>
          <a:xfrm>
            <a:off x="5797550" y="3756614"/>
            <a:ext cx="1244600" cy="307777"/>
          </a:xfrm>
          <a:prstGeom prst="rect">
            <a:avLst/>
          </a:prstGeom>
          <a:noFill/>
        </p:spPr>
        <p:txBody>
          <a:bodyPr wrap="square" rtlCol="0">
            <a:spAutoFit/>
          </a:bodyPr>
          <a:lstStyle/>
          <a:p>
            <a:r>
              <a:rPr lang="en-US" sz="1400" dirty="0"/>
              <a:t>Application</a:t>
            </a:r>
          </a:p>
        </p:txBody>
      </p:sp>
      <p:grpSp>
        <p:nvGrpSpPr>
          <p:cNvPr id="55" name="Group 54"/>
          <p:cNvGrpSpPr/>
          <p:nvPr/>
        </p:nvGrpSpPr>
        <p:grpSpPr>
          <a:xfrm>
            <a:off x="958399" y="1272166"/>
            <a:ext cx="4610083" cy="4955833"/>
            <a:chOff x="4676345" y="1244600"/>
            <a:chExt cx="3604055" cy="3757254"/>
          </a:xfrm>
        </p:grpSpPr>
        <p:grpSp>
          <p:nvGrpSpPr>
            <p:cNvPr id="54" name="Group 53"/>
            <p:cNvGrpSpPr/>
            <p:nvPr/>
          </p:nvGrpSpPr>
          <p:grpSpPr>
            <a:xfrm>
              <a:off x="5194300" y="1244600"/>
              <a:ext cx="3086100" cy="2286000"/>
              <a:chOff x="5194300" y="1244600"/>
              <a:chExt cx="3086100" cy="2286000"/>
            </a:xfrm>
            <a:solidFill>
              <a:srgbClr val="992B2E"/>
            </a:solidFill>
          </p:grpSpPr>
          <p:cxnSp>
            <p:nvCxnSpPr>
              <p:cNvPr id="29" name="Straight Arrow Connector 28"/>
              <p:cNvCxnSpPr>
                <a:stCxn id="25" idx="7"/>
                <a:endCxn id="24" idx="3"/>
              </p:cNvCxnSpPr>
              <p:nvPr/>
            </p:nvCxnSpPr>
            <p:spPr>
              <a:xfrm flipV="1">
                <a:off x="5931429" y="1721566"/>
                <a:ext cx="403125" cy="260778"/>
              </a:xfrm>
              <a:prstGeom prst="straightConnector1">
                <a:avLst/>
              </a:prstGeom>
              <a:grpFill/>
              <a:ln w="1905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6" idx="1"/>
                <a:endCxn id="24" idx="5"/>
              </p:cNvCxnSpPr>
              <p:nvPr/>
            </p:nvCxnSpPr>
            <p:spPr>
              <a:xfrm flipH="1" flipV="1">
                <a:off x="7133796" y="1721566"/>
                <a:ext cx="282475" cy="260778"/>
              </a:xfrm>
              <a:prstGeom prst="straightConnector1">
                <a:avLst/>
              </a:prstGeom>
              <a:grpFill/>
              <a:ln w="1905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5194300" y="1244600"/>
                <a:ext cx="3086100" cy="2286000"/>
                <a:chOff x="5194300" y="1244600"/>
                <a:chExt cx="3086100" cy="2286000"/>
              </a:xfrm>
              <a:grpFill/>
            </p:grpSpPr>
            <p:sp>
              <p:nvSpPr>
                <p:cNvPr id="27" name="Oval 26"/>
                <p:cNvSpPr/>
                <p:nvPr/>
              </p:nvSpPr>
              <p:spPr>
                <a:xfrm>
                  <a:off x="5381625" y="2959100"/>
                  <a:ext cx="1352550" cy="571500"/>
                </a:xfrm>
                <a:prstGeom prst="ellipse">
                  <a:avLst/>
                </a:prstGeom>
                <a:grpFill/>
                <a:ln>
                  <a:solidFill>
                    <a:srgbClr val="B7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28" name="Oval 27"/>
                <p:cNvSpPr/>
                <p:nvPr/>
              </p:nvSpPr>
              <p:spPr>
                <a:xfrm>
                  <a:off x="6997700" y="2959100"/>
                  <a:ext cx="1282700" cy="571500"/>
                </a:xfrm>
                <a:prstGeom prst="ellipse">
                  <a:avLst/>
                </a:prstGeom>
                <a:grpFill/>
                <a:ln>
                  <a:solidFill>
                    <a:srgbClr val="B7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App2</a:t>
                  </a:r>
                </a:p>
              </p:txBody>
            </p:sp>
            <p:grpSp>
              <p:nvGrpSpPr>
                <p:cNvPr id="52" name="Group 51"/>
                <p:cNvGrpSpPr/>
                <p:nvPr/>
              </p:nvGrpSpPr>
              <p:grpSpPr>
                <a:xfrm>
                  <a:off x="5194300" y="1244600"/>
                  <a:ext cx="2959100" cy="1815584"/>
                  <a:chOff x="5194300" y="1244600"/>
                  <a:chExt cx="2959100" cy="1815584"/>
                </a:xfrm>
                <a:grpFill/>
              </p:grpSpPr>
              <p:sp>
                <p:nvSpPr>
                  <p:cNvPr id="24" name="Oval 23"/>
                  <p:cNvSpPr/>
                  <p:nvPr/>
                </p:nvSpPr>
                <p:spPr>
                  <a:xfrm>
                    <a:off x="6169025" y="1244600"/>
                    <a:ext cx="1130300" cy="558800"/>
                  </a:xfrm>
                  <a:prstGeom prst="ellipse">
                    <a:avLst/>
                  </a:prstGeom>
                  <a:grpFill/>
                  <a:ln>
                    <a:solidFill>
                      <a:srgbClr val="B7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SysInit</a:t>
                    </a:r>
                  </a:p>
                </p:txBody>
              </p:sp>
              <p:sp>
                <p:nvSpPr>
                  <p:cNvPr id="25" name="Oval 24"/>
                  <p:cNvSpPr/>
                  <p:nvPr/>
                </p:nvSpPr>
                <p:spPr>
                  <a:xfrm>
                    <a:off x="5194300" y="1898650"/>
                    <a:ext cx="863600" cy="571500"/>
                  </a:xfrm>
                  <a:prstGeom prst="ellipse">
                    <a:avLst/>
                  </a:prstGeom>
                  <a:grpFill/>
                  <a:ln>
                    <a:solidFill>
                      <a:srgbClr val="B7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Enet</a:t>
                    </a:r>
                  </a:p>
                </p:txBody>
              </p:sp>
              <p:sp>
                <p:nvSpPr>
                  <p:cNvPr id="26" name="Oval 25"/>
                  <p:cNvSpPr/>
                  <p:nvPr/>
                </p:nvSpPr>
                <p:spPr>
                  <a:xfrm>
                    <a:off x="7289800" y="1898650"/>
                    <a:ext cx="863600" cy="571500"/>
                  </a:xfrm>
                  <a:prstGeom prst="ellipse">
                    <a:avLst/>
                  </a:prstGeom>
                  <a:grpFill/>
                  <a:ln>
                    <a:solidFill>
                      <a:srgbClr val="B7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USB</a:t>
                    </a:r>
                  </a:p>
                </p:txBody>
              </p:sp>
              <p:cxnSp>
                <p:nvCxnSpPr>
                  <p:cNvPr id="30" name="Straight Arrow Connector 29"/>
                  <p:cNvCxnSpPr>
                    <a:stCxn id="27" idx="0"/>
                  </p:cNvCxnSpPr>
                  <p:nvPr/>
                </p:nvCxnSpPr>
                <p:spPr>
                  <a:xfrm flipV="1">
                    <a:off x="6057900" y="1803400"/>
                    <a:ext cx="546100" cy="1155700"/>
                  </a:xfrm>
                  <a:prstGeom prst="straightConnector1">
                    <a:avLst/>
                  </a:prstGeom>
                  <a:grpFill/>
                  <a:ln w="1905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24" idx="4"/>
                  </p:cNvCxnSpPr>
                  <p:nvPr/>
                </p:nvCxnSpPr>
                <p:spPr>
                  <a:xfrm flipH="1" flipV="1">
                    <a:off x="6734175" y="1803400"/>
                    <a:ext cx="682096" cy="1194294"/>
                  </a:xfrm>
                  <a:prstGeom prst="straightConnector1">
                    <a:avLst/>
                  </a:prstGeom>
                  <a:grpFill/>
                  <a:ln w="1905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25" idx="4"/>
                  </p:cNvCxnSpPr>
                  <p:nvPr/>
                </p:nvCxnSpPr>
                <p:spPr>
                  <a:xfrm flipH="1" flipV="1">
                    <a:off x="5626100" y="2470150"/>
                    <a:ext cx="101600" cy="590034"/>
                  </a:xfrm>
                  <a:prstGeom prst="straightConnector1">
                    <a:avLst/>
                  </a:prstGeom>
                  <a:grpFill/>
                  <a:ln w="1905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8" idx="0"/>
                    <a:endCxn id="26" idx="4"/>
                  </p:cNvCxnSpPr>
                  <p:nvPr/>
                </p:nvCxnSpPr>
                <p:spPr>
                  <a:xfrm flipV="1">
                    <a:off x="7639050" y="2470150"/>
                    <a:ext cx="82550" cy="488950"/>
                  </a:xfrm>
                  <a:prstGeom prst="straightConnector1">
                    <a:avLst/>
                  </a:prstGeom>
                  <a:grpFill/>
                  <a:ln w="1905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grpSp>
          </p:grpSp>
        </p:grpSp>
        <p:sp>
          <p:nvSpPr>
            <p:cNvPr id="50" name="TextBox 49"/>
            <p:cNvSpPr txBox="1"/>
            <p:nvPr/>
          </p:nvSpPr>
          <p:spPr>
            <a:xfrm>
              <a:off x="4676345" y="4293968"/>
              <a:ext cx="3604054" cy="707886"/>
            </a:xfrm>
            <a:prstGeom prst="rect">
              <a:avLst/>
            </a:prstGeom>
            <a:noFill/>
          </p:spPr>
          <p:txBody>
            <a:bodyPr wrap="square" rtlCol="0">
              <a:spAutoFit/>
            </a:bodyPr>
            <a:lstStyle/>
            <a:p>
              <a:pPr algn="ctr"/>
              <a:r>
                <a:rPr lang="en-US" sz="2000" dirty="0"/>
                <a:t>Two-way dependencies make unit testing difficult</a:t>
              </a:r>
            </a:p>
          </p:txBody>
        </p:sp>
      </p:grpSp>
      <p:grpSp>
        <p:nvGrpSpPr>
          <p:cNvPr id="68" name="Group 67"/>
          <p:cNvGrpSpPr/>
          <p:nvPr/>
        </p:nvGrpSpPr>
        <p:grpSpPr>
          <a:xfrm>
            <a:off x="1942365" y="1310762"/>
            <a:ext cx="9430485" cy="4917238"/>
            <a:chOff x="1040604" y="1310759"/>
            <a:chExt cx="7652546" cy="3745070"/>
          </a:xfrm>
        </p:grpSpPr>
        <p:grpSp>
          <p:nvGrpSpPr>
            <p:cNvPr id="67" name="Group 66"/>
            <p:cNvGrpSpPr/>
            <p:nvPr/>
          </p:nvGrpSpPr>
          <p:grpSpPr>
            <a:xfrm>
              <a:off x="4495797" y="1310759"/>
              <a:ext cx="4197353" cy="3745070"/>
              <a:chOff x="-654053" y="1244600"/>
              <a:chExt cx="4197353" cy="3745070"/>
            </a:xfrm>
          </p:grpSpPr>
          <p:grpSp>
            <p:nvGrpSpPr>
              <p:cNvPr id="51" name="Group 50"/>
              <p:cNvGrpSpPr/>
              <p:nvPr/>
            </p:nvGrpSpPr>
            <p:grpSpPr>
              <a:xfrm>
                <a:off x="165100" y="1244600"/>
                <a:ext cx="3086100" cy="2286000"/>
                <a:chOff x="165100" y="1244600"/>
                <a:chExt cx="3086100" cy="2286000"/>
              </a:xfrm>
            </p:grpSpPr>
            <p:grpSp>
              <p:nvGrpSpPr>
                <p:cNvPr id="22" name="Group 21"/>
                <p:cNvGrpSpPr/>
                <p:nvPr/>
              </p:nvGrpSpPr>
              <p:grpSpPr>
                <a:xfrm>
                  <a:off x="165100" y="1244600"/>
                  <a:ext cx="3086100" cy="2286000"/>
                  <a:chOff x="165100" y="1244600"/>
                  <a:chExt cx="3086100" cy="2286000"/>
                </a:xfrm>
              </p:grpSpPr>
              <p:sp>
                <p:nvSpPr>
                  <p:cNvPr id="4" name="Oval 3"/>
                  <p:cNvSpPr/>
                  <p:nvPr/>
                </p:nvSpPr>
                <p:spPr>
                  <a:xfrm>
                    <a:off x="1139825" y="1244600"/>
                    <a:ext cx="1130300" cy="558800"/>
                  </a:xfrm>
                  <a:prstGeom prst="ellipse">
                    <a:avLst/>
                  </a:prstGeom>
                  <a:solidFill>
                    <a:srgbClr val="00B0F0"/>
                  </a:solidFill>
                  <a:ln>
                    <a:solidFill>
                      <a:srgbClr val="028F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SysInit</a:t>
                    </a:r>
                  </a:p>
                </p:txBody>
              </p:sp>
              <p:sp>
                <p:nvSpPr>
                  <p:cNvPr id="5" name="Oval 4"/>
                  <p:cNvSpPr/>
                  <p:nvPr/>
                </p:nvSpPr>
                <p:spPr>
                  <a:xfrm>
                    <a:off x="165100" y="1898650"/>
                    <a:ext cx="863600" cy="571500"/>
                  </a:xfrm>
                  <a:prstGeom prst="ellipse">
                    <a:avLst/>
                  </a:prstGeom>
                  <a:solidFill>
                    <a:srgbClr val="00B0F0"/>
                  </a:solidFill>
                  <a:ln>
                    <a:solidFill>
                      <a:srgbClr val="028F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Enet</a:t>
                    </a:r>
                  </a:p>
                </p:txBody>
              </p:sp>
              <p:sp>
                <p:nvSpPr>
                  <p:cNvPr id="6" name="Oval 5"/>
                  <p:cNvSpPr/>
                  <p:nvPr/>
                </p:nvSpPr>
                <p:spPr>
                  <a:xfrm>
                    <a:off x="2260600" y="1898650"/>
                    <a:ext cx="863600" cy="571500"/>
                  </a:xfrm>
                  <a:prstGeom prst="ellipse">
                    <a:avLst/>
                  </a:prstGeom>
                  <a:solidFill>
                    <a:srgbClr val="00B0F0"/>
                  </a:solidFill>
                  <a:ln>
                    <a:solidFill>
                      <a:srgbClr val="028F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USB</a:t>
                    </a:r>
                  </a:p>
                </p:txBody>
              </p:sp>
              <p:sp>
                <p:nvSpPr>
                  <p:cNvPr id="7" name="Oval 6"/>
                  <p:cNvSpPr/>
                  <p:nvPr/>
                </p:nvSpPr>
                <p:spPr>
                  <a:xfrm>
                    <a:off x="352425" y="2959100"/>
                    <a:ext cx="1352550" cy="571500"/>
                  </a:xfrm>
                  <a:prstGeom prst="ellipse">
                    <a:avLst/>
                  </a:prstGeom>
                  <a:solidFill>
                    <a:srgbClr val="00B0F0"/>
                  </a:solidFill>
                  <a:ln>
                    <a:solidFill>
                      <a:srgbClr val="028F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8" name="Oval 7"/>
                  <p:cNvSpPr/>
                  <p:nvPr/>
                </p:nvSpPr>
                <p:spPr>
                  <a:xfrm>
                    <a:off x="1968500" y="2959100"/>
                    <a:ext cx="1282700" cy="571500"/>
                  </a:xfrm>
                  <a:prstGeom prst="ellipse">
                    <a:avLst/>
                  </a:prstGeom>
                  <a:solidFill>
                    <a:srgbClr val="00B0F0"/>
                  </a:solidFill>
                  <a:ln>
                    <a:solidFill>
                      <a:srgbClr val="028F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App2</a:t>
                    </a:r>
                  </a:p>
                </p:txBody>
              </p:sp>
              <p:cxnSp>
                <p:nvCxnSpPr>
                  <p:cNvPr id="10" name="Straight Arrow Connector 9"/>
                  <p:cNvCxnSpPr>
                    <a:stCxn id="5" idx="7"/>
                    <a:endCxn id="4" idx="3"/>
                  </p:cNvCxnSpPr>
                  <p:nvPr/>
                </p:nvCxnSpPr>
                <p:spPr>
                  <a:xfrm flipV="1">
                    <a:off x="902229" y="1721566"/>
                    <a:ext cx="403125" cy="260778"/>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0"/>
                  </p:cNvCxnSpPr>
                  <p:nvPr/>
                </p:nvCxnSpPr>
                <p:spPr>
                  <a:xfrm flipV="1">
                    <a:off x="1028700" y="1803400"/>
                    <a:ext cx="546100" cy="1155700"/>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4" idx="4"/>
                  </p:cNvCxnSpPr>
                  <p:nvPr/>
                </p:nvCxnSpPr>
                <p:spPr>
                  <a:xfrm flipH="1" flipV="1">
                    <a:off x="1704975" y="1803400"/>
                    <a:ext cx="565150" cy="1155700"/>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1"/>
                    <a:endCxn id="4" idx="5"/>
                  </p:cNvCxnSpPr>
                  <p:nvPr/>
                </p:nvCxnSpPr>
                <p:spPr>
                  <a:xfrm flipH="1" flipV="1">
                    <a:off x="2104596" y="1721566"/>
                    <a:ext cx="282475" cy="260778"/>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cxnSp>
              <p:nvCxnSpPr>
                <p:cNvPr id="42" name="Straight Arrow Connector 41"/>
                <p:cNvCxnSpPr>
                  <a:stCxn id="8" idx="0"/>
                  <a:endCxn id="6" idx="4"/>
                </p:cNvCxnSpPr>
                <p:nvPr/>
              </p:nvCxnSpPr>
              <p:spPr>
                <a:xfrm flipV="1">
                  <a:off x="2609850" y="2470150"/>
                  <a:ext cx="82550" cy="488950"/>
                </a:xfrm>
                <a:prstGeom prst="straightConnector1">
                  <a:avLst/>
                </a:prstGeom>
                <a:ln w="19050">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5" idx="4"/>
                </p:cNvCxnSpPr>
                <p:nvPr/>
              </p:nvCxnSpPr>
              <p:spPr>
                <a:xfrm flipH="1" flipV="1">
                  <a:off x="596900" y="2470150"/>
                  <a:ext cx="114300" cy="488950"/>
                </a:xfrm>
                <a:prstGeom prst="straightConnector1">
                  <a:avLst/>
                </a:prstGeom>
                <a:ln w="19050">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grpSp>
          <p:sp>
            <p:nvSpPr>
              <p:cNvPr id="48" name="TextBox 47"/>
              <p:cNvSpPr txBox="1"/>
              <p:nvPr/>
            </p:nvSpPr>
            <p:spPr>
              <a:xfrm>
                <a:off x="-654053" y="4281784"/>
                <a:ext cx="4197353" cy="707886"/>
              </a:xfrm>
              <a:prstGeom prst="rect">
                <a:avLst/>
              </a:prstGeom>
              <a:noFill/>
            </p:spPr>
            <p:txBody>
              <a:bodyPr wrap="square" rtlCol="0">
                <a:spAutoFit/>
              </a:bodyPr>
              <a:lstStyle/>
              <a:p>
                <a:pPr algn="ctr"/>
                <a:r>
                  <a:rPr lang="en-US" sz="2000" dirty="0"/>
                  <a:t>One-way dependencies are easy to break apart &amp; unit test</a:t>
                </a:r>
              </a:p>
            </p:txBody>
          </p:sp>
        </p:grpSp>
        <p:grpSp>
          <p:nvGrpSpPr>
            <p:cNvPr id="66" name="Group 65"/>
            <p:cNvGrpSpPr/>
            <p:nvPr/>
          </p:nvGrpSpPr>
          <p:grpSpPr>
            <a:xfrm>
              <a:off x="1040604" y="1445927"/>
              <a:ext cx="2898775" cy="2491888"/>
              <a:chOff x="5875700" y="1210293"/>
              <a:chExt cx="2898775" cy="2491888"/>
            </a:xfrm>
          </p:grpSpPr>
          <p:cxnSp>
            <p:nvCxnSpPr>
              <p:cNvPr id="58" name="Straight Connector 57"/>
              <p:cNvCxnSpPr/>
              <p:nvPr/>
            </p:nvCxnSpPr>
            <p:spPr>
              <a:xfrm>
                <a:off x="5875700" y="1210293"/>
                <a:ext cx="2898775" cy="240030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79550" y="1276481"/>
                <a:ext cx="2635250" cy="2425700"/>
              </a:xfrm>
              <a:prstGeom prst="line">
                <a:avLst/>
              </a:prstGeom>
              <a:ln w="50800"/>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079656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8">
            <a:extLst>
              <a:ext uri="{FF2B5EF4-FFF2-40B4-BE49-F238E27FC236}">
                <a16:creationId xmlns:a16="http://schemas.microsoft.com/office/drawing/2014/main" id="{08263404-31F2-40ED-AC0A-FC5ECBFD90E2}"/>
              </a:ext>
            </a:extLst>
          </p:cNvPr>
          <p:cNvSpPr>
            <a:spLocks noGrp="1"/>
          </p:cNvSpPr>
          <p:nvPr>
            <p:ph sz="quarter" idx="14"/>
          </p:nvPr>
        </p:nvSpPr>
        <p:spPr/>
        <p:txBody>
          <a:bodyPr/>
          <a:lstStyle/>
          <a:p>
            <a:pPr>
              <a:spcBef>
                <a:spcPts val="0"/>
              </a:spcBef>
            </a:pPr>
            <a:r>
              <a:rPr lang="en-US" sz="1400" dirty="0">
                <a:solidFill>
                  <a:srgbClr val="848B8E"/>
                </a:solidFill>
              </a:rPr>
              <a:t>//   1-Way Dependency</a:t>
            </a:r>
          </a:p>
          <a:p>
            <a:pPr>
              <a:spcBef>
                <a:spcPts val="0"/>
              </a:spcBef>
            </a:pPr>
            <a:endParaRPr lang="en-US" sz="1400" dirty="0">
              <a:solidFill>
                <a:srgbClr val="848B8E"/>
              </a:solidFill>
            </a:endParaRPr>
          </a:p>
          <a:p>
            <a:pPr>
              <a:spcBef>
                <a:spcPts val="0"/>
              </a:spcBef>
            </a:pPr>
            <a:r>
              <a:rPr lang="en-US" sz="1400" dirty="0">
                <a:solidFill>
                  <a:srgbClr val="848B8E"/>
                </a:solidFill>
              </a:rPr>
              <a:t>#include "board.h"</a:t>
            </a:r>
          </a:p>
          <a:p>
            <a:pPr>
              <a:spcBef>
                <a:spcPts val="0"/>
              </a:spcBef>
            </a:pPr>
            <a:r>
              <a:rPr lang="en-US" sz="1400" dirty="0">
                <a:solidFill>
                  <a:srgbClr val="848B8E"/>
                </a:solidFill>
              </a:rPr>
              <a:t>#include "memory.h"</a:t>
            </a:r>
          </a:p>
          <a:p>
            <a:pPr>
              <a:spcBef>
                <a:spcPts val="0"/>
              </a:spcBef>
            </a:pPr>
            <a:r>
              <a:rPr lang="en-US" sz="1400" dirty="0">
                <a:solidFill>
                  <a:srgbClr val="848B8E"/>
                </a:solidFill>
              </a:rPr>
              <a:t>#include “driver_init.h"</a:t>
            </a:r>
          </a:p>
          <a:p>
            <a:pPr>
              <a:spcBef>
                <a:spcPts val="0"/>
              </a:spcBef>
            </a:pPr>
            <a:r>
              <a:rPr lang="en-US" sz="1400" dirty="0">
                <a:solidFill>
                  <a:srgbClr val="848B8E"/>
                </a:solidFill>
              </a:rPr>
              <a:t>#include “app_init.h"</a:t>
            </a:r>
          </a:p>
          <a:p>
            <a:pPr>
              <a:spcBef>
                <a:spcPts val="0"/>
              </a:spcBef>
            </a:pPr>
            <a:endParaRPr lang="en-US" sz="1400" dirty="0">
              <a:solidFill>
                <a:srgbClr val="848B8E"/>
              </a:solidFill>
            </a:endParaRPr>
          </a:p>
          <a:p>
            <a:pPr>
              <a:spcBef>
                <a:spcPts val="0"/>
              </a:spcBef>
            </a:pPr>
            <a:r>
              <a:rPr lang="en-US" sz="1400" dirty="0">
                <a:solidFill>
                  <a:srgbClr val="848B8E"/>
                </a:solidFill>
              </a:rPr>
              <a:t>void SysInit()</a:t>
            </a:r>
          </a:p>
          <a:p>
            <a:pPr>
              <a:spcBef>
                <a:spcPts val="0"/>
              </a:spcBef>
            </a:pPr>
            <a:r>
              <a:rPr lang="en-US" sz="1400" dirty="0">
                <a:solidFill>
                  <a:srgbClr val="848B8E"/>
                </a:solidFill>
              </a:rPr>
              <a:t>{</a:t>
            </a:r>
          </a:p>
          <a:p>
            <a:pPr>
              <a:spcBef>
                <a:spcPts val="0"/>
              </a:spcBef>
            </a:pPr>
            <a:r>
              <a:rPr lang="en-US" sz="1400" dirty="0">
                <a:solidFill>
                  <a:srgbClr val="848B8E"/>
                </a:solidFill>
              </a:rPr>
              <a:t>       // CPU/Board Init	</a:t>
            </a:r>
          </a:p>
          <a:p>
            <a:pPr>
              <a:spcBef>
                <a:spcPts val="0"/>
              </a:spcBef>
            </a:pPr>
            <a:r>
              <a:rPr lang="en-US" sz="1400" dirty="0">
                <a:solidFill>
                  <a:srgbClr val="848B8E"/>
                </a:solidFill>
              </a:rPr>
              <a:t>    init_interrupts();</a:t>
            </a:r>
          </a:p>
          <a:p>
            <a:pPr>
              <a:spcBef>
                <a:spcPts val="0"/>
              </a:spcBef>
            </a:pPr>
            <a:r>
              <a:rPr lang="en-US" sz="1400" dirty="0">
                <a:solidFill>
                  <a:srgbClr val="848B8E"/>
                </a:solidFill>
              </a:rPr>
              <a:t>    init_external_memory();</a:t>
            </a:r>
          </a:p>
          <a:p>
            <a:pPr>
              <a:spcBef>
                <a:spcPts val="0"/>
              </a:spcBef>
            </a:pPr>
            <a:r>
              <a:rPr lang="en-US" sz="1400" dirty="0">
                <a:solidFill>
                  <a:srgbClr val="848B8E"/>
                </a:solidFill>
              </a:rPr>
              <a:t>    init_cache();</a:t>
            </a:r>
          </a:p>
          <a:p>
            <a:pPr>
              <a:spcBef>
                <a:spcPts val="0"/>
              </a:spcBef>
            </a:pPr>
            <a:r>
              <a:rPr lang="en-US" sz="1400" dirty="0">
                <a:solidFill>
                  <a:srgbClr val="848B8E"/>
                </a:solidFill>
              </a:rPr>
              <a:t>	</a:t>
            </a:r>
          </a:p>
          <a:p>
            <a:pPr>
              <a:spcBef>
                <a:spcPts val="0"/>
              </a:spcBef>
            </a:pPr>
            <a:r>
              <a:rPr lang="en-US" sz="1400" dirty="0">
                <a:solidFill>
                  <a:srgbClr val="848B8E"/>
                </a:solidFill>
              </a:rPr>
              <a:t>       // Driver Init</a:t>
            </a:r>
          </a:p>
          <a:p>
            <a:pPr>
              <a:spcBef>
                <a:spcPts val="0"/>
              </a:spcBef>
            </a:pPr>
            <a:r>
              <a:rPr lang="en-US" sz="1400" dirty="0">
                <a:solidFill>
                  <a:srgbClr val="848B8E"/>
                </a:solidFill>
              </a:rPr>
              <a:t>    init_drivers();</a:t>
            </a:r>
          </a:p>
          <a:p>
            <a:pPr>
              <a:spcBef>
                <a:spcPts val="0"/>
              </a:spcBef>
            </a:pPr>
            <a:r>
              <a:rPr lang="en-US" sz="1400" dirty="0">
                <a:solidFill>
                  <a:srgbClr val="848B8E"/>
                </a:solidFill>
              </a:rPr>
              <a:t>	</a:t>
            </a:r>
          </a:p>
          <a:p>
            <a:pPr>
              <a:spcBef>
                <a:spcPts val="0"/>
              </a:spcBef>
            </a:pPr>
            <a:r>
              <a:rPr lang="en-US" sz="1400" dirty="0">
                <a:solidFill>
                  <a:srgbClr val="848B8E"/>
                </a:solidFill>
              </a:rPr>
              <a:t>       // Application Init</a:t>
            </a:r>
          </a:p>
          <a:p>
            <a:pPr>
              <a:spcBef>
                <a:spcPts val="0"/>
              </a:spcBef>
            </a:pPr>
            <a:r>
              <a:rPr lang="en-US" sz="1400" dirty="0">
                <a:solidFill>
                  <a:srgbClr val="848B8E"/>
                </a:solidFill>
              </a:rPr>
              <a:t>    init_apps();</a:t>
            </a:r>
          </a:p>
          <a:p>
            <a:pPr>
              <a:spcBef>
                <a:spcPts val="0"/>
              </a:spcBef>
            </a:pPr>
            <a:endParaRPr lang="en-US" sz="1400" dirty="0">
              <a:solidFill>
                <a:srgbClr val="848B8E"/>
              </a:solidFill>
            </a:endParaRPr>
          </a:p>
          <a:p>
            <a:pPr>
              <a:spcBef>
                <a:spcPts val="0"/>
              </a:spcBef>
            </a:pPr>
            <a:r>
              <a:rPr lang="en-US" sz="1400" dirty="0">
                <a:solidFill>
                  <a:srgbClr val="848B8E"/>
                </a:solidFill>
              </a:rPr>
              <a:t>}</a:t>
            </a:r>
          </a:p>
        </p:txBody>
      </p:sp>
      <p:sp>
        <p:nvSpPr>
          <p:cNvPr id="14" name="Inhaltsplatzhalter 13">
            <a:extLst>
              <a:ext uri="{FF2B5EF4-FFF2-40B4-BE49-F238E27FC236}">
                <a16:creationId xmlns:a16="http://schemas.microsoft.com/office/drawing/2014/main" id="{F5021566-3FE9-40EB-9616-228F5E7387DC}"/>
              </a:ext>
            </a:extLst>
          </p:cNvPr>
          <p:cNvSpPr>
            <a:spLocks noGrp="1"/>
          </p:cNvSpPr>
          <p:nvPr>
            <p:ph sz="quarter" idx="13"/>
          </p:nvPr>
        </p:nvSpPr>
        <p:spPr/>
        <p:txBody>
          <a:bodyPr/>
          <a:lstStyle/>
          <a:p>
            <a:pPr>
              <a:spcBef>
                <a:spcPts val="0"/>
              </a:spcBef>
            </a:pPr>
            <a:r>
              <a:rPr lang="en-US" sz="1400" dirty="0">
                <a:solidFill>
                  <a:srgbClr val="B70032"/>
                </a:solidFill>
              </a:rPr>
              <a:t>//   2-Way Dependencies</a:t>
            </a:r>
          </a:p>
          <a:p>
            <a:pPr>
              <a:spcBef>
                <a:spcPts val="0"/>
              </a:spcBef>
            </a:pPr>
            <a:endParaRPr lang="en-US" sz="1400" dirty="0">
              <a:solidFill>
                <a:srgbClr val="B70032"/>
              </a:solidFill>
            </a:endParaRPr>
          </a:p>
          <a:p>
            <a:pPr>
              <a:spcBef>
                <a:spcPts val="0"/>
              </a:spcBef>
            </a:pPr>
            <a:r>
              <a:rPr lang="en-US" sz="1400" dirty="0">
                <a:solidFill>
                  <a:srgbClr val="B70032"/>
                </a:solidFill>
              </a:rPr>
              <a:t>#include "board.h"</a:t>
            </a:r>
          </a:p>
          <a:p>
            <a:pPr>
              <a:spcBef>
                <a:spcPts val="0"/>
              </a:spcBef>
            </a:pPr>
            <a:r>
              <a:rPr lang="en-US" sz="1400" dirty="0">
                <a:solidFill>
                  <a:srgbClr val="B70032"/>
                </a:solidFill>
              </a:rPr>
              <a:t>#include "memory.h"</a:t>
            </a:r>
          </a:p>
          <a:p>
            <a:pPr>
              <a:spcBef>
                <a:spcPts val="0"/>
              </a:spcBef>
            </a:pPr>
            <a:r>
              <a:rPr lang="en-US" sz="1400" dirty="0">
                <a:solidFill>
                  <a:srgbClr val="B70032"/>
                </a:solidFill>
              </a:rPr>
              <a:t>#include "ethernet.h"</a:t>
            </a:r>
          </a:p>
          <a:p>
            <a:pPr>
              <a:spcBef>
                <a:spcPts val="0"/>
              </a:spcBef>
            </a:pPr>
            <a:r>
              <a:rPr lang="en-US" sz="1400" dirty="0">
                <a:solidFill>
                  <a:srgbClr val="B70032"/>
                </a:solidFill>
              </a:rPr>
              <a:t>#include "usb.h"</a:t>
            </a:r>
          </a:p>
          <a:p>
            <a:pPr>
              <a:spcBef>
                <a:spcPts val="0"/>
              </a:spcBef>
            </a:pPr>
            <a:r>
              <a:rPr lang="en-US" sz="1400" dirty="0">
                <a:solidFill>
                  <a:srgbClr val="B70032"/>
                </a:solidFill>
              </a:rPr>
              <a:t>#include "led_display.h"</a:t>
            </a:r>
          </a:p>
          <a:p>
            <a:pPr>
              <a:spcBef>
                <a:spcPts val="0"/>
              </a:spcBef>
            </a:pPr>
            <a:r>
              <a:rPr lang="en-US" sz="1400" dirty="0">
                <a:solidFill>
                  <a:srgbClr val="B70032"/>
                </a:solidFill>
              </a:rPr>
              <a:t>#include "print_engine.h"</a:t>
            </a:r>
          </a:p>
          <a:p>
            <a:pPr>
              <a:spcBef>
                <a:spcPts val="0"/>
              </a:spcBef>
            </a:pPr>
            <a:endParaRPr lang="en-US" sz="1400" dirty="0">
              <a:solidFill>
                <a:srgbClr val="B70032"/>
              </a:solidFill>
            </a:endParaRPr>
          </a:p>
          <a:p>
            <a:pPr>
              <a:spcBef>
                <a:spcPts val="0"/>
              </a:spcBef>
            </a:pPr>
            <a:r>
              <a:rPr lang="en-US" sz="1400" dirty="0">
                <a:solidFill>
                  <a:srgbClr val="B70032"/>
                </a:solidFill>
              </a:rPr>
              <a:t>void SysInit()</a:t>
            </a:r>
          </a:p>
          <a:p>
            <a:pPr>
              <a:spcBef>
                <a:spcPts val="0"/>
              </a:spcBef>
            </a:pPr>
            <a:r>
              <a:rPr lang="en-US" sz="1400" dirty="0">
                <a:solidFill>
                  <a:srgbClr val="B70032"/>
                </a:solidFill>
              </a:rPr>
              <a:t>{</a:t>
            </a:r>
          </a:p>
          <a:p>
            <a:pPr>
              <a:spcBef>
                <a:spcPts val="0"/>
              </a:spcBef>
            </a:pPr>
            <a:r>
              <a:rPr lang="en-US" sz="1400" dirty="0">
                <a:solidFill>
                  <a:srgbClr val="B70032"/>
                </a:solidFill>
              </a:rPr>
              <a:t>       // CPU/Board Init	</a:t>
            </a:r>
          </a:p>
          <a:p>
            <a:pPr>
              <a:spcBef>
                <a:spcPts val="0"/>
              </a:spcBef>
            </a:pPr>
            <a:r>
              <a:rPr lang="en-US" sz="1400" dirty="0">
                <a:solidFill>
                  <a:srgbClr val="B70032"/>
                </a:solidFill>
              </a:rPr>
              <a:t>    init_interrupts();</a:t>
            </a:r>
          </a:p>
          <a:p>
            <a:pPr>
              <a:spcBef>
                <a:spcPts val="0"/>
              </a:spcBef>
            </a:pPr>
            <a:r>
              <a:rPr lang="en-US" sz="1400" dirty="0">
                <a:solidFill>
                  <a:srgbClr val="B70032"/>
                </a:solidFill>
              </a:rPr>
              <a:t>    init_external_memory();</a:t>
            </a:r>
          </a:p>
          <a:p>
            <a:pPr>
              <a:spcBef>
                <a:spcPts val="0"/>
              </a:spcBef>
            </a:pPr>
            <a:r>
              <a:rPr lang="en-US" sz="1400" dirty="0">
                <a:solidFill>
                  <a:srgbClr val="B70032"/>
                </a:solidFill>
              </a:rPr>
              <a:t>    init_cache();</a:t>
            </a:r>
          </a:p>
          <a:p>
            <a:pPr>
              <a:spcBef>
                <a:spcPts val="0"/>
              </a:spcBef>
            </a:pPr>
            <a:r>
              <a:rPr lang="en-US" sz="1400" dirty="0">
                <a:solidFill>
                  <a:srgbClr val="B70032"/>
                </a:solidFill>
              </a:rPr>
              <a:t>	</a:t>
            </a:r>
          </a:p>
          <a:p>
            <a:pPr>
              <a:spcBef>
                <a:spcPts val="0"/>
              </a:spcBef>
            </a:pPr>
            <a:r>
              <a:rPr lang="en-US" sz="1400" dirty="0">
                <a:solidFill>
                  <a:srgbClr val="B70032"/>
                </a:solidFill>
              </a:rPr>
              <a:t>       // Driver Init</a:t>
            </a:r>
          </a:p>
          <a:p>
            <a:pPr>
              <a:spcBef>
                <a:spcPts val="0"/>
              </a:spcBef>
            </a:pPr>
            <a:r>
              <a:rPr lang="en-US" sz="1400" dirty="0">
                <a:solidFill>
                  <a:srgbClr val="B70032"/>
                </a:solidFill>
              </a:rPr>
              <a:t>    init_ethernet();</a:t>
            </a:r>
          </a:p>
          <a:p>
            <a:pPr>
              <a:spcBef>
                <a:spcPts val="0"/>
              </a:spcBef>
            </a:pPr>
            <a:r>
              <a:rPr lang="en-US" sz="1400" dirty="0">
                <a:solidFill>
                  <a:srgbClr val="B70032"/>
                </a:solidFill>
              </a:rPr>
              <a:t>    init_usb();</a:t>
            </a:r>
          </a:p>
          <a:p>
            <a:pPr>
              <a:spcBef>
                <a:spcPts val="0"/>
              </a:spcBef>
            </a:pPr>
            <a:r>
              <a:rPr lang="en-US" sz="1400" dirty="0">
                <a:solidFill>
                  <a:srgbClr val="B70032"/>
                </a:solidFill>
              </a:rPr>
              <a:t>	</a:t>
            </a:r>
          </a:p>
          <a:p>
            <a:pPr>
              <a:spcBef>
                <a:spcPts val="0"/>
              </a:spcBef>
            </a:pPr>
            <a:r>
              <a:rPr lang="en-US" sz="1400" dirty="0">
                <a:solidFill>
                  <a:srgbClr val="B70032"/>
                </a:solidFill>
              </a:rPr>
              <a:t>       // Applications Init</a:t>
            </a:r>
          </a:p>
          <a:p>
            <a:pPr>
              <a:spcBef>
                <a:spcPts val="0"/>
              </a:spcBef>
            </a:pPr>
            <a:r>
              <a:rPr lang="en-US" sz="1400" dirty="0">
                <a:solidFill>
                  <a:srgbClr val="B70032"/>
                </a:solidFill>
              </a:rPr>
              <a:t>    init_display();</a:t>
            </a:r>
          </a:p>
          <a:p>
            <a:pPr>
              <a:spcBef>
                <a:spcPts val="0"/>
              </a:spcBef>
            </a:pPr>
            <a:r>
              <a:rPr lang="en-US" sz="1400" dirty="0">
                <a:solidFill>
                  <a:srgbClr val="B70032"/>
                </a:solidFill>
              </a:rPr>
              <a:t>    init_print_engine();</a:t>
            </a:r>
          </a:p>
          <a:p>
            <a:pPr>
              <a:spcBef>
                <a:spcPts val="0"/>
              </a:spcBef>
            </a:pPr>
            <a:r>
              <a:rPr lang="en-US" sz="1400" dirty="0">
                <a:solidFill>
                  <a:srgbClr val="B70032"/>
                </a:solidFill>
              </a:rPr>
              <a:t>}</a:t>
            </a:r>
          </a:p>
          <a:p>
            <a:pPr>
              <a:spcBef>
                <a:spcPts val="0"/>
              </a:spcBef>
            </a:pPr>
            <a:endParaRPr lang="en-US" sz="1400" dirty="0">
              <a:solidFill>
                <a:srgbClr val="B70032"/>
              </a:solidFill>
            </a:endParaRPr>
          </a:p>
        </p:txBody>
      </p:sp>
      <p:sp>
        <p:nvSpPr>
          <p:cNvPr id="18" name="Textplatzhalter 17">
            <a:extLst>
              <a:ext uri="{FF2B5EF4-FFF2-40B4-BE49-F238E27FC236}">
                <a16:creationId xmlns:a16="http://schemas.microsoft.com/office/drawing/2014/main" id="{4D083C55-9CC6-49D1-817C-B814A6ED047B}"/>
              </a:ext>
            </a:extLst>
          </p:cNvPr>
          <p:cNvSpPr>
            <a:spLocks noGrp="1"/>
          </p:cNvSpPr>
          <p:nvPr>
            <p:ph type="body" sz="quarter" idx="12"/>
          </p:nvPr>
        </p:nvSpPr>
        <p:spPr/>
        <p:txBody>
          <a:bodyPr/>
          <a:lstStyle/>
          <a:p>
            <a:r>
              <a:rPr lang="en-US" dirty="0"/>
              <a:t>Separation of Application from System</a:t>
            </a:r>
          </a:p>
        </p:txBody>
      </p:sp>
      <p:sp>
        <p:nvSpPr>
          <p:cNvPr id="3" name="Title 2"/>
          <p:cNvSpPr>
            <a:spLocks noGrp="1"/>
          </p:cNvSpPr>
          <p:nvPr>
            <p:ph type="title"/>
          </p:nvPr>
        </p:nvSpPr>
        <p:spPr/>
        <p:txBody>
          <a:bodyPr/>
          <a:lstStyle/>
          <a:p>
            <a:r>
              <a:rPr lang="en-US"/>
              <a:t>Lecture:  Best Coding Practices</a:t>
            </a:r>
            <a:endParaRPr lang="en-US" dirty="0"/>
          </a:p>
        </p:txBody>
      </p:sp>
      <p:grpSp>
        <p:nvGrpSpPr>
          <p:cNvPr id="12" name="Group 11"/>
          <p:cNvGrpSpPr/>
          <p:nvPr/>
        </p:nvGrpSpPr>
        <p:grpSpPr>
          <a:xfrm>
            <a:off x="928077" y="1342700"/>
            <a:ext cx="2514600" cy="5054600"/>
            <a:chOff x="520700" y="965200"/>
            <a:chExt cx="2514600" cy="5054600"/>
          </a:xfrm>
        </p:grpSpPr>
        <p:cxnSp>
          <p:nvCxnSpPr>
            <p:cNvPr id="6" name="Straight Connector 5"/>
            <p:cNvCxnSpPr/>
            <p:nvPr/>
          </p:nvCxnSpPr>
          <p:spPr>
            <a:xfrm flipH="1">
              <a:off x="520700" y="965200"/>
              <a:ext cx="2514600" cy="5054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20700" y="1117600"/>
              <a:ext cx="2336800" cy="49022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7675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Grafik 95">
            <a:extLst>
              <a:ext uri="{FF2B5EF4-FFF2-40B4-BE49-F238E27FC236}">
                <a16:creationId xmlns:a16="http://schemas.microsoft.com/office/drawing/2014/main" id="{7B8C0426-B54A-455C-AC03-3F17EB293F66}"/>
              </a:ext>
            </a:extLst>
          </p:cNvPr>
          <p:cNvPicPr>
            <a:picLocks noChangeAspect="1"/>
          </p:cNvPicPr>
          <p:nvPr/>
        </p:nvPicPr>
        <p:blipFill rotWithShape="1">
          <a:blip r:embed="rId4">
            <a:extLst>
              <a:ext uri="{28A0092B-C50C-407E-A947-70E740481C1C}">
                <a14:useLocalDpi xmlns:a14="http://schemas.microsoft.com/office/drawing/2010/main" val="0"/>
              </a:ext>
            </a:extLst>
          </a:blip>
          <a:srcRect l="5732" r="2550" b="4440"/>
          <a:stretch/>
        </p:blipFill>
        <p:spPr>
          <a:xfrm>
            <a:off x="1558444" y="1879715"/>
            <a:ext cx="8965764" cy="4599610"/>
          </a:xfrm>
          <a:prstGeom prst="rect">
            <a:avLst/>
          </a:prstGeom>
        </p:spPr>
      </p:pic>
      <p:sp>
        <p:nvSpPr>
          <p:cNvPr id="105" name="Rechteck 104"/>
          <p:cNvSpPr/>
          <p:nvPr/>
        </p:nvSpPr>
        <p:spPr bwMode="auto">
          <a:xfrm>
            <a:off x="5706220" y="1256076"/>
            <a:ext cx="4640119" cy="399496"/>
          </a:xfrm>
          <a:prstGeom prst="rect">
            <a:avLst/>
          </a:prstGeom>
          <a:solidFill>
            <a:schemeClr val="accent2"/>
          </a:solidFill>
          <a:ln w="12700" cap="flat" cmpd="sng" algn="ctr">
            <a:noFill/>
            <a:prstDash val="solid"/>
            <a:round/>
            <a:headEnd type="none" w="med" len="med"/>
            <a:tailEnd type="none" w="med" len="med"/>
          </a:ln>
          <a:effectLst>
            <a:reflection stA="74000" endPos="0" dist="50800" dir="5400000" sy="-100000" algn="bl" rotWithShape="0"/>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06" name="Rechteck 105"/>
          <p:cNvSpPr/>
          <p:nvPr/>
        </p:nvSpPr>
        <p:spPr>
          <a:xfrm>
            <a:off x="1349133" y="1636454"/>
            <a:ext cx="1975037" cy="190771"/>
          </a:xfrm>
          <a:prstGeom prst="rect">
            <a:avLst/>
          </a:prstGeom>
          <a:solidFill>
            <a:schemeClr val="accent2"/>
          </a:solidFill>
        </p:spPr>
        <p:txBody>
          <a:bodyPr wrap="square" lIns="35991">
            <a:spAutoFit/>
          </a:bodyPr>
          <a:lstStyle/>
          <a:p>
            <a:pPr lvl="0" algn="r">
              <a:lnSpc>
                <a:spcPct val="80000"/>
              </a:lnSpc>
            </a:pPr>
            <a:r>
              <a:rPr lang="en-US" sz="800" dirty="0">
                <a:solidFill>
                  <a:srgbClr val="000000"/>
                </a:solidFill>
              </a:rPr>
              <a:t>Foundation 1997</a:t>
            </a:r>
          </a:p>
        </p:txBody>
      </p:sp>
      <p:sp>
        <p:nvSpPr>
          <p:cNvPr id="107" name="Rechteck 106"/>
          <p:cNvSpPr/>
          <p:nvPr/>
        </p:nvSpPr>
        <p:spPr bwMode="auto">
          <a:xfrm>
            <a:off x="1349133" y="1257941"/>
            <a:ext cx="1975037" cy="413892"/>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08" name="Textplatzhalter 3"/>
          <p:cNvSpPr>
            <a:spLocks noGrp="1"/>
          </p:cNvSpPr>
          <p:nvPr>
            <p:ph type="body" sz="quarter" idx="12"/>
          </p:nvPr>
        </p:nvSpPr>
        <p:spPr/>
        <p:txBody>
          <a:bodyPr/>
          <a:lstStyle/>
          <a:p>
            <a:r>
              <a:rPr lang="en-US" dirty="0"/>
              <a:t>Vector Worldwide</a:t>
            </a:r>
          </a:p>
        </p:txBody>
      </p:sp>
      <p:sp>
        <p:nvSpPr>
          <p:cNvPr id="109" name="Rectangle 10"/>
          <p:cNvSpPr>
            <a:spLocks noGrp="1" noChangeArrowheads="1"/>
          </p:cNvSpPr>
          <p:nvPr>
            <p:ph type="title"/>
          </p:nvPr>
        </p:nvSpPr>
        <p:spPr/>
        <p:txBody>
          <a:bodyPr/>
          <a:lstStyle/>
          <a:p>
            <a:r>
              <a:rPr lang="en-US"/>
              <a:t>Company Overview</a:t>
            </a:r>
            <a:endParaRPr lang="en-US" dirty="0"/>
          </a:p>
        </p:txBody>
      </p:sp>
      <p:sp>
        <p:nvSpPr>
          <p:cNvPr id="110" name="Text Box 5"/>
          <p:cNvSpPr txBox="1">
            <a:spLocks noChangeArrowheads="1"/>
          </p:cNvSpPr>
          <p:nvPr/>
        </p:nvSpPr>
        <p:spPr bwMode="auto">
          <a:xfrm>
            <a:off x="1304893" y="1259337"/>
            <a:ext cx="2040158"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USA</a:t>
            </a:r>
            <a:br>
              <a:rPr lang="en-US" sz="1000" b="1" dirty="0">
                <a:solidFill>
                  <a:schemeClr val="hlink"/>
                </a:solidFill>
              </a:rPr>
            </a:br>
            <a:r>
              <a:rPr lang="en-US" sz="800" dirty="0"/>
              <a:t>Detroit, East Greenwich, San Mateo</a:t>
            </a:r>
          </a:p>
        </p:txBody>
      </p:sp>
      <p:sp>
        <p:nvSpPr>
          <p:cNvPr id="111" name="Freeform 28"/>
          <p:cNvSpPr>
            <a:spLocks/>
          </p:cNvSpPr>
          <p:nvPr/>
        </p:nvSpPr>
        <p:spPr bwMode="auto">
          <a:xfrm>
            <a:off x="3285882" y="3221763"/>
            <a:ext cx="80941" cy="77768"/>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12" name="Freeform 29"/>
          <p:cNvSpPr>
            <a:spLocks/>
          </p:cNvSpPr>
          <p:nvPr/>
        </p:nvSpPr>
        <p:spPr bwMode="auto">
          <a:xfrm>
            <a:off x="5325903" y="2978838"/>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13" name="Freeform 30"/>
          <p:cNvSpPr>
            <a:spLocks/>
          </p:cNvSpPr>
          <p:nvPr/>
        </p:nvSpPr>
        <p:spPr bwMode="auto">
          <a:xfrm>
            <a:off x="5426132" y="3124106"/>
            <a:ext cx="80941" cy="77768"/>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14" name="Freeform 32"/>
          <p:cNvSpPr>
            <a:spLocks/>
          </p:cNvSpPr>
          <p:nvPr/>
        </p:nvSpPr>
        <p:spPr bwMode="auto">
          <a:xfrm>
            <a:off x="5654079" y="2809858"/>
            <a:ext cx="79354" cy="77767"/>
          </a:xfrm>
          <a:custGeom>
            <a:avLst/>
            <a:gdLst>
              <a:gd name="T0" fmla="*/ 2147483647 w 50"/>
              <a:gd name="T1" fmla="*/ 0 h 49"/>
              <a:gd name="T2" fmla="*/ 2147483647 w 50"/>
              <a:gd name="T3" fmla="*/ 2147483647 h 49"/>
              <a:gd name="T4" fmla="*/ 2147483647 w 50"/>
              <a:gd name="T5" fmla="*/ 2147483647 h 49"/>
              <a:gd name="T6" fmla="*/ 2147483647 w 50"/>
              <a:gd name="T7" fmla="*/ 2147483647 h 49"/>
              <a:gd name="T8" fmla="*/ 2147483647 w 50"/>
              <a:gd name="T9" fmla="*/ 2147483647 h 49"/>
              <a:gd name="T10" fmla="*/ 2147483647 w 50"/>
              <a:gd name="T11" fmla="*/ 2147483647 h 49"/>
              <a:gd name="T12" fmla="*/ 2147483647 w 50"/>
              <a:gd name="T13" fmla="*/ 2147483647 h 49"/>
              <a:gd name="T14" fmla="*/ 2147483647 w 50"/>
              <a:gd name="T15" fmla="*/ 2147483647 h 49"/>
              <a:gd name="T16" fmla="*/ 2147483647 w 50"/>
              <a:gd name="T17" fmla="*/ 2147483647 h 49"/>
              <a:gd name="T18" fmla="*/ 2147483647 w 50"/>
              <a:gd name="T19" fmla="*/ 2147483647 h 49"/>
              <a:gd name="T20" fmla="*/ 2147483647 w 50"/>
              <a:gd name="T21" fmla="*/ 2147483647 h 49"/>
              <a:gd name="T22" fmla="*/ 2147483647 w 50"/>
              <a:gd name="T23" fmla="*/ 2147483647 h 49"/>
              <a:gd name="T24" fmla="*/ 2147483647 w 50"/>
              <a:gd name="T25" fmla="*/ 2147483647 h 49"/>
              <a:gd name="T26" fmla="*/ 2147483647 w 50"/>
              <a:gd name="T27" fmla="*/ 2147483647 h 49"/>
              <a:gd name="T28" fmla="*/ 2147483647 w 50"/>
              <a:gd name="T29" fmla="*/ 2147483647 h 49"/>
              <a:gd name="T30" fmla="*/ 2147483647 w 50"/>
              <a:gd name="T31" fmla="*/ 2147483647 h 49"/>
              <a:gd name="T32" fmla="*/ 2147483647 w 50"/>
              <a:gd name="T33" fmla="*/ 2147483647 h 49"/>
              <a:gd name="T34" fmla="*/ 2147483647 w 50"/>
              <a:gd name="T35" fmla="*/ 2147483647 h 49"/>
              <a:gd name="T36" fmla="*/ 2147483647 w 50"/>
              <a:gd name="T37" fmla="*/ 2147483647 h 49"/>
              <a:gd name="T38" fmla="*/ 2147483647 w 50"/>
              <a:gd name="T39" fmla="*/ 2147483647 h 49"/>
              <a:gd name="T40" fmla="*/ 2147483647 w 50"/>
              <a:gd name="T41" fmla="*/ 2147483647 h 49"/>
              <a:gd name="T42" fmla="*/ 2147483647 w 50"/>
              <a:gd name="T43" fmla="*/ 2147483647 h 49"/>
              <a:gd name="T44" fmla="*/ 2147483647 w 50"/>
              <a:gd name="T45" fmla="*/ 2147483647 h 49"/>
              <a:gd name="T46" fmla="*/ 2147483647 w 50"/>
              <a:gd name="T47" fmla="*/ 2147483647 h 49"/>
              <a:gd name="T48" fmla="*/ 0 w 50"/>
              <a:gd name="T49" fmla="*/ 2147483647 h 49"/>
              <a:gd name="T50" fmla="*/ 2147483647 w 50"/>
              <a:gd name="T51" fmla="*/ 2147483647 h 49"/>
              <a:gd name="T52" fmla="*/ 2147483647 w 50"/>
              <a:gd name="T53" fmla="*/ 2147483647 h 49"/>
              <a:gd name="T54" fmla="*/ 2147483647 w 50"/>
              <a:gd name="T55" fmla="*/ 2147483647 h 49"/>
              <a:gd name="T56" fmla="*/ 2147483647 w 50"/>
              <a:gd name="T57" fmla="*/ 2147483647 h 49"/>
              <a:gd name="T58" fmla="*/ 2147483647 w 50"/>
              <a:gd name="T59" fmla="*/ 2147483647 h 49"/>
              <a:gd name="T60" fmla="*/ 2147483647 w 50"/>
              <a:gd name="T61" fmla="*/ 2147483647 h 49"/>
              <a:gd name="T62" fmla="*/ 2147483647 w 50"/>
              <a:gd name="T63" fmla="*/ 2147483647 h 49"/>
              <a:gd name="T64" fmla="*/ 2147483647 w 50"/>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9">
                <a:moveTo>
                  <a:pt x="25" y="0"/>
                </a:moveTo>
                <a:lnTo>
                  <a:pt x="30" y="2"/>
                </a:lnTo>
                <a:lnTo>
                  <a:pt x="35" y="2"/>
                </a:lnTo>
                <a:lnTo>
                  <a:pt x="39" y="5"/>
                </a:lnTo>
                <a:lnTo>
                  <a:pt x="44" y="7"/>
                </a:lnTo>
                <a:lnTo>
                  <a:pt x="45" y="12"/>
                </a:lnTo>
                <a:lnTo>
                  <a:pt x="49" y="15"/>
                </a:lnTo>
                <a:lnTo>
                  <a:pt x="50" y="20"/>
                </a:lnTo>
                <a:lnTo>
                  <a:pt x="50" y="24"/>
                </a:lnTo>
                <a:lnTo>
                  <a:pt x="50" y="29"/>
                </a:lnTo>
                <a:lnTo>
                  <a:pt x="49" y="34"/>
                </a:lnTo>
                <a:lnTo>
                  <a:pt x="45" y="37"/>
                </a:lnTo>
                <a:lnTo>
                  <a:pt x="44" y="41"/>
                </a:lnTo>
                <a:lnTo>
                  <a:pt x="39" y="44"/>
                </a:lnTo>
                <a:lnTo>
                  <a:pt x="35" y="46"/>
                </a:lnTo>
                <a:lnTo>
                  <a:pt x="30" y="48"/>
                </a:lnTo>
                <a:lnTo>
                  <a:pt x="25" y="49"/>
                </a:lnTo>
                <a:lnTo>
                  <a:pt x="20" y="48"/>
                </a:lnTo>
                <a:lnTo>
                  <a:pt x="15" y="46"/>
                </a:lnTo>
                <a:lnTo>
                  <a:pt x="11" y="44"/>
                </a:lnTo>
                <a:lnTo>
                  <a:pt x="8" y="41"/>
                </a:lnTo>
                <a:lnTo>
                  <a:pt x="5" y="37"/>
                </a:lnTo>
                <a:lnTo>
                  <a:pt x="3" y="34"/>
                </a:lnTo>
                <a:lnTo>
                  <a:pt x="1" y="29"/>
                </a:lnTo>
                <a:lnTo>
                  <a:pt x="0" y="24"/>
                </a:lnTo>
                <a:lnTo>
                  <a:pt x="1" y="20"/>
                </a:lnTo>
                <a:lnTo>
                  <a:pt x="3" y="15"/>
                </a:lnTo>
                <a:lnTo>
                  <a:pt x="5" y="12"/>
                </a:lnTo>
                <a:lnTo>
                  <a:pt x="8" y="7"/>
                </a:lnTo>
                <a:lnTo>
                  <a:pt x="11"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15" name="Freeform 33"/>
          <p:cNvSpPr>
            <a:spLocks/>
          </p:cNvSpPr>
          <p:nvPr/>
        </p:nvSpPr>
        <p:spPr bwMode="auto">
          <a:xfrm>
            <a:off x="7319432" y="3978344"/>
            <a:ext cx="79354" cy="7300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16" name="Freeform 34"/>
          <p:cNvSpPr>
            <a:spLocks/>
          </p:cNvSpPr>
          <p:nvPr/>
        </p:nvSpPr>
        <p:spPr bwMode="auto">
          <a:xfrm>
            <a:off x="8516301" y="3633090"/>
            <a:ext cx="79354" cy="7300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17" name="Freeform 35"/>
          <p:cNvSpPr>
            <a:spLocks/>
          </p:cNvSpPr>
          <p:nvPr/>
        </p:nvSpPr>
        <p:spPr bwMode="auto">
          <a:xfrm>
            <a:off x="8641399" y="3485010"/>
            <a:ext cx="79354" cy="7300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18" name="Freeform 39"/>
          <p:cNvSpPr>
            <a:spLocks/>
          </p:cNvSpPr>
          <p:nvPr/>
        </p:nvSpPr>
        <p:spPr bwMode="auto">
          <a:xfrm>
            <a:off x="8869761" y="3506502"/>
            <a:ext cx="77768" cy="73006"/>
          </a:xfrm>
          <a:custGeom>
            <a:avLst/>
            <a:gdLst>
              <a:gd name="T0" fmla="*/ 2147483647 w 49"/>
              <a:gd name="T1" fmla="*/ 0 h 46"/>
              <a:gd name="T2" fmla="*/ 2147483647 w 49"/>
              <a:gd name="T3" fmla="*/ 0 h 46"/>
              <a:gd name="T4" fmla="*/ 2147483647 w 49"/>
              <a:gd name="T5" fmla="*/ 2147483647 h 46"/>
              <a:gd name="T6" fmla="*/ 2147483647 w 49"/>
              <a:gd name="T7" fmla="*/ 2147483647 h 46"/>
              <a:gd name="T8" fmla="*/ 2147483647 w 49"/>
              <a:gd name="T9" fmla="*/ 2147483647 h 46"/>
              <a:gd name="T10" fmla="*/ 2147483647 w 49"/>
              <a:gd name="T11" fmla="*/ 2147483647 h 46"/>
              <a:gd name="T12" fmla="*/ 2147483647 w 49"/>
              <a:gd name="T13" fmla="*/ 2147483647 h 46"/>
              <a:gd name="T14" fmla="*/ 2147483647 w 49"/>
              <a:gd name="T15" fmla="*/ 2147483647 h 46"/>
              <a:gd name="T16" fmla="*/ 2147483647 w 49"/>
              <a:gd name="T17" fmla="*/ 2147483647 h 46"/>
              <a:gd name="T18" fmla="*/ 2147483647 w 49"/>
              <a:gd name="T19" fmla="*/ 2147483647 h 46"/>
              <a:gd name="T20" fmla="*/ 2147483647 w 49"/>
              <a:gd name="T21" fmla="*/ 2147483647 h 46"/>
              <a:gd name="T22" fmla="*/ 2147483647 w 49"/>
              <a:gd name="T23" fmla="*/ 2147483647 h 46"/>
              <a:gd name="T24" fmla="*/ 2147483647 w 49"/>
              <a:gd name="T25" fmla="*/ 2147483647 h 46"/>
              <a:gd name="T26" fmla="*/ 2147483647 w 49"/>
              <a:gd name="T27" fmla="*/ 2147483647 h 46"/>
              <a:gd name="T28" fmla="*/ 2147483647 w 49"/>
              <a:gd name="T29" fmla="*/ 2147483647 h 46"/>
              <a:gd name="T30" fmla="*/ 2147483647 w 49"/>
              <a:gd name="T31" fmla="*/ 2147483647 h 46"/>
              <a:gd name="T32" fmla="*/ 2147483647 w 49"/>
              <a:gd name="T33" fmla="*/ 2147483647 h 46"/>
              <a:gd name="T34" fmla="*/ 2147483647 w 49"/>
              <a:gd name="T35" fmla="*/ 2147483647 h 46"/>
              <a:gd name="T36" fmla="*/ 2147483647 w 49"/>
              <a:gd name="T37" fmla="*/ 2147483647 h 46"/>
              <a:gd name="T38" fmla="*/ 2147483647 w 49"/>
              <a:gd name="T39" fmla="*/ 2147483647 h 46"/>
              <a:gd name="T40" fmla="*/ 2147483647 w 49"/>
              <a:gd name="T41" fmla="*/ 2147483647 h 46"/>
              <a:gd name="T42" fmla="*/ 2147483647 w 49"/>
              <a:gd name="T43" fmla="*/ 2147483647 h 46"/>
              <a:gd name="T44" fmla="*/ 2147483647 w 49"/>
              <a:gd name="T45" fmla="*/ 2147483647 h 46"/>
              <a:gd name="T46" fmla="*/ 0 w 49"/>
              <a:gd name="T47" fmla="*/ 2147483647 h 46"/>
              <a:gd name="T48" fmla="*/ 0 w 49"/>
              <a:gd name="T49" fmla="*/ 2147483647 h 46"/>
              <a:gd name="T50" fmla="*/ 0 w 49"/>
              <a:gd name="T51" fmla="*/ 2147483647 h 46"/>
              <a:gd name="T52" fmla="*/ 2147483647 w 49"/>
              <a:gd name="T53" fmla="*/ 2147483647 h 46"/>
              <a:gd name="T54" fmla="*/ 2147483647 w 49"/>
              <a:gd name="T55" fmla="*/ 2147483647 h 46"/>
              <a:gd name="T56" fmla="*/ 2147483647 w 49"/>
              <a:gd name="T57" fmla="*/ 2147483647 h 46"/>
              <a:gd name="T58" fmla="*/ 2147483647 w 49"/>
              <a:gd name="T59" fmla="*/ 2147483647 h 46"/>
              <a:gd name="T60" fmla="*/ 2147483647 w 49"/>
              <a:gd name="T61" fmla="*/ 2147483647 h 46"/>
              <a:gd name="T62" fmla="*/ 2147483647 w 49"/>
              <a:gd name="T63" fmla="*/ 0 h 46"/>
              <a:gd name="T64" fmla="*/ 2147483647 w 49"/>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9" h="46">
                <a:moveTo>
                  <a:pt x="25" y="0"/>
                </a:moveTo>
                <a:lnTo>
                  <a:pt x="30" y="0"/>
                </a:lnTo>
                <a:lnTo>
                  <a:pt x="34" y="2"/>
                </a:lnTo>
                <a:lnTo>
                  <a:pt x="38" y="4"/>
                </a:lnTo>
                <a:lnTo>
                  <a:pt x="41" y="7"/>
                </a:lnTo>
                <a:lnTo>
                  <a:pt x="44" y="10"/>
                </a:lnTo>
                <a:lnTo>
                  <a:pt x="48" y="14"/>
                </a:lnTo>
                <a:lnTo>
                  <a:pt x="48" y="19"/>
                </a:lnTo>
                <a:lnTo>
                  <a:pt x="49" y="23"/>
                </a:lnTo>
                <a:lnTo>
                  <a:pt x="48" y="28"/>
                </a:lnTo>
                <a:lnTo>
                  <a:pt x="48" y="32"/>
                </a:lnTo>
                <a:lnTo>
                  <a:pt x="44" y="37"/>
                </a:lnTo>
                <a:lnTo>
                  <a:pt x="41" y="40"/>
                </a:lnTo>
                <a:lnTo>
                  <a:pt x="38" y="41"/>
                </a:lnTo>
                <a:lnTo>
                  <a:pt x="34" y="45"/>
                </a:lnTo>
                <a:lnTo>
                  <a:pt x="30" y="46"/>
                </a:lnTo>
                <a:lnTo>
                  <a:pt x="25" y="46"/>
                </a:lnTo>
                <a:lnTo>
                  <a:pt x="20" y="46"/>
                </a:lnTo>
                <a:lnTo>
                  <a:pt x="15" y="45"/>
                </a:lnTo>
                <a:lnTo>
                  <a:pt x="11" y="41"/>
                </a:lnTo>
                <a:lnTo>
                  <a:pt x="8" y="40"/>
                </a:lnTo>
                <a:lnTo>
                  <a:pt x="5" y="37"/>
                </a:lnTo>
                <a:lnTo>
                  <a:pt x="2" y="32"/>
                </a:lnTo>
                <a:lnTo>
                  <a:pt x="0" y="28"/>
                </a:lnTo>
                <a:lnTo>
                  <a:pt x="0" y="23"/>
                </a:lnTo>
                <a:lnTo>
                  <a:pt x="0" y="19"/>
                </a:lnTo>
                <a:lnTo>
                  <a:pt x="2" y="14"/>
                </a:lnTo>
                <a:lnTo>
                  <a:pt x="5" y="10"/>
                </a:lnTo>
                <a:lnTo>
                  <a:pt x="8" y="7"/>
                </a:lnTo>
                <a:lnTo>
                  <a:pt x="11" y="4"/>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19" name="Freeform 47"/>
          <p:cNvSpPr>
            <a:spLocks/>
          </p:cNvSpPr>
          <p:nvPr/>
        </p:nvSpPr>
        <p:spPr bwMode="auto">
          <a:xfrm>
            <a:off x="5662192" y="3280026"/>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20" name="Text Box 4"/>
          <p:cNvSpPr txBox="1">
            <a:spLocks noChangeArrowheads="1"/>
          </p:cNvSpPr>
          <p:nvPr/>
        </p:nvSpPr>
        <p:spPr bwMode="auto">
          <a:xfrm>
            <a:off x="668756" y="5696912"/>
            <a:ext cx="1663065" cy="539859"/>
          </a:xfrm>
          <a:prstGeom prst="rect">
            <a:avLst/>
          </a:prstGeom>
          <a:solidFill>
            <a:srgbClr val="B70032"/>
          </a:solidFill>
          <a:ln>
            <a:noFill/>
          </a:ln>
          <a:effectLst/>
          <a:extLst/>
        </p:spPr>
        <p:txBody>
          <a:bodyPr wrap="square" lIns="71981" tIns="71981" rIns="71981" bIns="35991">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60000"/>
              </a:lnSpc>
            </a:pPr>
            <a:r>
              <a:rPr lang="en-US" sz="1000" b="1" dirty="0">
                <a:solidFill>
                  <a:schemeClr val="bg2"/>
                </a:solidFill>
              </a:rPr>
              <a:t>Vector Group</a:t>
            </a:r>
          </a:p>
          <a:p>
            <a:pPr>
              <a:lnSpc>
                <a:spcPct val="60000"/>
              </a:lnSpc>
            </a:pPr>
            <a:r>
              <a:rPr lang="en-US" sz="1000" dirty="0">
                <a:solidFill>
                  <a:schemeClr val="bg2"/>
                </a:solidFill>
              </a:rPr>
              <a:t>3,144 employees</a:t>
            </a:r>
          </a:p>
          <a:p>
            <a:pPr>
              <a:lnSpc>
                <a:spcPct val="60000"/>
              </a:lnSpc>
            </a:pPr>
            <a:r>
              <a:rPr lang="en-US" sz="1000" dirty="0">
                <a:solidFill>
                  <a:schemeClr val="bg2"/>
                </a:solidFill>
              </a:rPr>
              <a:t>Date: April 2020</a:t>
            </a:r>
          </a:p>
        </p:txBody>
      </p:sp>
      <p:sp>
        <p:nvSpPr>
          <p:cNvPr id="121" name="Freeform 47"/>
          <p:cNvSpPr>
            <a:spLocks/>
          </p:cNvSpPr>
          <p:nvPr/>
        </p:nvSpPr>
        <p:spPr bwMode="auto">
          <a:xfrm>
            <a:off x="5737431" y="3122364"/>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22" name="Freeform 47"/>
          <p:cNvSpPr>
            <a:spLocks/>
          </p:cNvSpPr>
          <p:nvPr/>
        </p:nvSpPr>
        <p:spPr bwMode="auto">
          <a:xfrm>
            <a:off x="4099054" y="5289735"/>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23" name="Freeform 31"/>
          <p:cNvSpPr>
            <a:spLocks/>
          </p:cNvSpPr>
          <p:nvPr/>
        </p:nvSpPr>
        <p:spPr bwMode="auto">
          <a:xfrm>
            <a:off x="5559387" y="3050260"/>
            <a:ext cx="77767" cy="74594"/>
          </a:xfrm>
          <a:custGeom>
            <a:avLst/>
            <a:gdLst>
              <a:gd name="T0" fmla="*/ 2147483647 w 49"/>
              <a:gd name="T1" fmla="*/ 0 h 47"/>
              <a:gd name="T2" fmla="*/ 2147483647 w 49"/>
              <a:gd name="T3" fmla="*/ 0 h 47"/>
              <a:gd name="T4" fmla="*/ 2147483647 w 49"/>
              <a:gd name="T5" fmla="*/ 2147483647 h 47"/>
              <a:gd name="T6" fmla="*/ 2147483647 w 49"/>
              <a:gd name="T7" fmla="*/ 2147483647 h 47"/>
              <a:gd name="T8" fmla="*/ 2147483647 w 49"/>
              <a:gd name="T9" fmla="*/ 2147483647 h 47"/>
              <a:gd name="T10" fmla="*/ 2147483647 w 49"/>
              <a:gd name="T11" fmla="*/ 2147483647 h 47"/>
              <a:gd name="T12" fmla="*/ 2147483647 w 49"/>
              <a:gd name="T13" fmla="*/ 2147483647 h 47"/>
              <a:gd name="T14" fmla="*/ 2147483647 w 49"/>
              <a:gd name="T15" fmla="*/ 2147483647 h 47"/>
              <a:gd name="T16" fmla="*/ 2147483647 w 49"/>
              <a:gd name="T17" fmla="*/ 2147483647 h 47"/>
              <a:gd name="T18" fmla="*/ 2147483647 w 49"/>
              <a:gd name="T19" fmla="*/ 2147483647 h 47"/>
              <a:gd name="T20" fmla="*/ 2147483647 w 49"/>
              <a:gd name="T21" fmla="*/ 2147483647 h 47"/>
              <a:gd name="T22" fmla="*/ 2147483647 w 49"/>
              <a:gd name="T23" fmla="*/ 2147483647 h 47"/>
              <a:gd name="T24" fmla="*/ 2147483647 w 49"/>
              <a:gd name="T25" fmla="*/ 2147483647 h 47"/>
              <a:gd name="T26" fmla="*/ 2147483647 w 49"/>
              <a:gd name="T27" fmla="*/ 2147483647 h 47"/>
              <a:gd name="T28" fmla="*/ 2147483647 w 49"/>
              <a:gd name="T29" fmla="*/ 2147483647 h 47"/>
              <a:gd name="T30" fmla="*/ 2147483647 w 49"/>
              <a:gd name="T31" fmla="*/ 2147483647 h 47"/>
              <a:gd name="T32" fmla="*/ 2147483647 w 49"/>
              <a:gd name="T33" fmla="*/ 2147483647 h 47"/>
              <a:gd name="T34" fmla="*/ 2147483647 w 49"/>
              <a:gd name="T35" fmla="*/ 2147483647 h 47"/>
              <a:gd name="T36" fmla="*/ 2147483647 w 49"/>
              <a:gd name="T37" fmla="*/ 2147483647 h 47"/>
              <a:gd name="T38" fmla="*/ 2147483647 w 49"/>
              <a:gd name="T39" fmla="*/ 2147483647 h 47"/>
              <a:gd name="T40" fmla="*/ 2147483647 w 49"/>
              <a:gd name="T41" fmla="*/ 2147483647 h 47"/>
              <a:gd name="T42" fmla="*/ 2147483647 w 49"/>
              <a:gd name="T43" fmla="*/ 2147483647 h 47"/>
              <a:gd name="T44" fmla="*/ 2147483647 w 49"/>
              <a:gd name="T45" fmla="*/ 2147483647 h 47"/>
              <a:gd name="T46" fmla="*/ 0 w 49"/>
              <a:gd name="T47" fmla="*/ 2147483647 h 47"/>
              <a:gd name="T48" fmla="*/ 0 w 49"/>
              <a:gd name="T49" fmla="*/ 2147483647 h 47"/>
              <a:gd name="T50" fmla="*/ 0 w 49"/>
              <a:gd name="T51" fmla="*/ 2147483647 h 47"/>
              <a:gd name="T52" fmla="*/ 2147483647 w 49"/>
              <a:gd name="T53" fmla="*/ 2147483647 h 47"/>
              <a:gd name="T54" fmla="*/ 2147483647 w 49"/>
              <a:gd name="T55" fmla="*/ 2147483647 h 47"/>
              <a:gd name="T56" fmla="*/ 2147483647 w 49"/>
              <a:gd name="T57" fmla="*/ 2147483647 h 47"/>
              <a:gd name="T58" fmla="*/ 2147483647 w 49"/>
              <a:gd name="T59" fmla="*/ 2147483647 h 47"/>
              <a:gd name="T60" fmla="*/ 2147483647 w 49"/>
              <a:gd name="T61" fmla="*/ 2147483647 h 47"/>
              <a:gd name="T62" fmla="*/ 2147483647 w 49"/>
              <a:gd name="T63" fmla="*/ 0 h 47"/>
              <a:gd name="T64" fmla="*/ 2147483647 w 49"/>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9" h="47">
                <a:moveTo>
                  <a:pt x="24" y="0"/>
                </a:moveTo>
                <a:lnTo>
                  <a:pt x="29" y="0"/>
                </a:lnTo>
                <a:lnTo>
                  <a:pt x="34" y="2"/>
                </a:lnTo>
                <a:lnTo>
                  <a:pt x="39" y="3"/>
                </a:lnTo>
                <a:lnTo>
                  <a:pt x="42" y="7"/>
                </a:lnTo>
                <a:lnTo>
                  <a:pt x="46" y="10"/>
                </a:lnTo>
                <a:lnTo>
                  <a:pt x="47" y="15"/>
                </a:lnTo>
                <a:lnTo>
                  <a:pt x="49" y="19"/>
                </a:lnTo>
                <a:lnTo>
                  <a:pt x="49" y="24"/>
                </a:lnTo>
                <a:lnTo>
                  <a:pt x="49" y="29"/>
                </a:lnTo>
                <a:lnTo>
                  <a:pt x="47" y="34"/>
                </a:lnTo>
                <a:lnTo>
                  <a:pt x="46" y="37"/>
                </a:lnTo>
                <a:lnTo>
                  <a:pt x="42" y="41"/>
                </a:lnTo>
                <a:lnTo>
                  <a:pt x="39" y="44"/>
                </a:lnTo>
                <a:lnTo>
                  <a:pt x="34" y="46"/>
                </a:lnTo>
                <a:lnTo>
                  <a:pt x="29" y="47"/>
                </a:lnTo>
                <a:lnTo>
                  <a:pt x="24" y="47"/>
                </a:lnTo>
                <a:lnTo>
                  <a:pt x="19" y="47"/>
                </a:lnTo>
                <a:lnTo>
                  <a:pt x="15" y="46"/>
                </a:lnTo>
                <a:lnTo>
                  <a:pt x="10" y="44"/>
                </a:lnTo>
                <a:lnTo>
                  <a:pt x="7" y="41"/>
                </a:lnTo>
                <a:lnTo>
                  <a:pt x="3" y="37"/>
                </a:lnTo>
                <a:lnTo>
                  <a:pt x="2" y="34"/>
                </a:lnTo>
                <a:lnTo>
                  <a:pt x="0" y="29"/>
                </a:lnTo>
                <a:lnTo>
                  <a:pt x="0" y="24"/>
                </a:lnTo>
                <a:lnTo>
                  <a:pt x="0" y="19"/>
                </a:lnTo>
                <a:lnTo>
                  <a:pt x="2" y="15"/>
                </a:lnTo>
                <a:lnTo>
                  <a:pt x="3" y="10"/>
                </a:lnTo>
                <a:lnTo>
                  <a:pt x="7" y="7"/>
                </a:lnTo>
                <a:lnTo>
                  <a:pt x="10" y="3"/>
                </a:lnTo>
                <a:lnTo>
                  <a:pt x="15" y="2"/>
                </a:lnTo>
                <a:lnTo>
                  <a:pt x="19" y="0"/>
                </a:lnTo>
                <a:lnTo>
                  <a:pt x="24" y="0"/>
                </a:lnTo>
                <a:close/>
              </a:path>
            </a:pathLst>
          </a:custGeom>
          <a:solidFill>
            <a:srgbClr val="B70032"/>
          </a:solidFill>
          <a:ln>
            <a:noFill/>
          </a:ln>
          <a:extLst/>
        </p:spPr>
        <p:txBody>
          <a:bodyPr>
            <a:noAutofit/>
          </a:bodyPr>
          <a:lstStyle/>
          <a:p>
            <a:endParaRPr lang="en-US" dirty="0"/>
          </a:p>
        </p:txBody>
      </p:sp>
      <p:sp>
        <p:nvSpPr>
          <p:cNvPr id="124" name="Freeform 31"/>
          <p:cNvSpPr>
            <a:spLocks/>
          </p:cNvSpPr>
          <p:nvPr/>
        </p:nvSpPr>
        <p:spPr bwMode="auto">
          <a:xfrm>
            <a:off x="5543218" y="3033989"/>
            <a:ext cx="111691" cy="107133"/>
          </a:xfrm>
          <a:custGeom>
            <a:avLst/>
            <a:gdLst>
              <a:gd name="T0" fmla="*/ 2147483647 w 49"/>
              <a:gd name="T1" fmla="*/ 0 h 47"/>
              <a:gd name="T2" fmla="*/ 2147483647 w 49"/>
              <a:gd name="T3" fmla="*/ 0 h 47"/>
              <a:gd name="T4" fmla="*/ 2147483647 w 49"/>
              <a:gd name="T5" fmla="*/ 2147483647 h 47"/>
              <a:gd name="T6" fmla="*/ 2147483647 w 49"/>
              <a:gd name="T7" fmla="*/ 2147483647 h 47"/>
              <a:gd name="T8" fmla="*/ 2147483647 w 49"/>
              <a:gd name="T9" fmla="*/ 2147483647 h 47"/>
              <a:gd name="T10" fmla="*/ 2147483647 w 49"/>
              <a:gd name="T11" fmla="*/ 2147483647 h 47"/>
              <a:gd name="T12" fmla="*/ 2147483647 w 49"/>
              <a:gd name="T13" fmla="*/ 2147483647 h 47"/>
              <a:gd name="T14" fmla="*/ 2147483647 w 49"/>
              <a:gd name="T15" fmla="*/ 2147483647 h 47"/>
              <a:gd name="T16" fmla="*/ 2147483647 w 49"/>
              <a:gd name="T17" fmla="*/ 2147483647 h 47"/>
              <a:gd name="T18" fmla="*/ 2147483647 w 49"/>
              <a:gd name="T19" fmla="*/ 2147483647 h 47"/>
              <a:gd name="T20" fmla="*/ 2147483647 w 49"/>
              <a:gd name="T21" fmla="*/ 2147483647 h 47"/>
              <a:gd name="T22" fmla="*/ 2147483647 w 49"/>
              <a:gd name="T23" fmla="*/ 2147483647 h 47"/>
              <a:gd name="T24" fmla="*/ 2147483647 w 49"/>
              <a:gd name="T25" fmla="*/ 2147483647 h 47"/>
              <a:gd name="T26" fmla="*/ 2147483647 w 49"/>
              <a:gd name="T27" fmla="*/ 2147483647 h 47"/>
              <a:gd name="T28" fmla="*/ 2147483647 w 49"/>
              <a:gd name="T29" fmla="*/ 2147483647 h 47"/>
              <a:gd name="T30" fmla="*/ 2147483647 w 49"/>
              <a:gd name="T31" fmla="*/ 2147483647 h 47"/>
              <a:gd name="T32" fmla="*/ 2147483647 w 49"/>
              <a:gd name="T33" fmla="*/ 2147483647 h 47"/>
              <a:gd name="T34" fmla="*/ 2147483647 w 49"/>
              <a:gd name="T35" fmla="*/ 2147483647 h 47"/>
              <a:gd name="T36" fmla="*/ 2147483647 w 49"/>
              <a:gd name="T37" fmla="*/ 2147483647 h 47"/>
              <a:gd name="T38" fmla="*/ 2147483647 w 49"/>
              <a:gd name="T39" fmla="*/ 2147483647 h 47"/>
              <a:gd name="T40" fmla="*/ 2147483647 w 49"/>
              <a:gd name="T41" fmla="*/ 2147483647 h 47"/>
              <a:gd name="T42" fmla="*/ 2147483647 w 49"/>
              <a:gd name="T43" fmla="*/ 2147483647 h 47"/>
              <a:gd name="T44" fmla="*/ 2147483647 w 49"/>
              <a:gd name="T45" fmla="*/ 2147483647 h 47"/>
              <a:gd name="T46" fmla="*/ 0 w 49"/>
              <a:gd name="T47" fmla="*/ 2147483647 h 47"/>
              <a:gd name="T48" fmla="*/ 0 w 49"/>
              <a:gd name="T49" fmla="*/ 2147483647 h 47"/>
              <a:gd name="T50" fmla="*/ 0 w 49"/>
              <a:gd name="T51" fmla="*/ 2147483647 h 47"/>
              <a:gd name="T52" fmla="*/ 2147483647 w 49"/>
              <a:gd name="T53" fmla="*/ 2147483647 h 47"/>
              <a:gd name="T54" fmla="*/ 2147483647 w 49"/>
              <a:gd name="T55" fmla="*/ 2147483647 h 47"/>
              <a:gd name="T56" fmla="*/ 2147483647 w 49"/>
              <a:gd name="T57" fmla="*/ 2147483647 h 47"/>
              <a:gd name="T58" fmla="*/ 2147483647 w 49"/>
              <a:gd name="T59" fmla="*/ 2147483647 h 47"/>
              <a:gd name="T60" fmla="*/ 2147483647 w 49"/>
              <a:gd name="T61" fmla="*/ 2147483647 h 47"/>
              <a:gd name="T62" fmla="*/ 2147483647 w 49"/>
              <a:gd name="T63" fmla="*/ 0 h 47"/>
              <a:gd name="T64" fmla="*/ 2147483647 w 49"/>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9" h="47">
                <a:moveTo>
                  <a:pt x="24" y="0"/>
                </a:moveTo>
                <a:lnTo>
                  <a:pt x="29" y="0"/>
                </a:lnTo>
                <a:lnTo>
                  <a:pt x="34" y="2"/>
                </a:lnTo>
                <a:lnTo>
                  <a:pt x="39" y="3"/>
                </a:lnTo>
                <a:lnTo>
                  <a:pt x="42" y="7"/>
                </a:lnTo>
                <a:lnTo>
                  <a:pt x="46" y="10"/>
                </a:lnTo>
                <a:lnTo>
                  <a:pt x="47" y="15"/>
                </a:lnTo>
                <a:lnTo>
                  <a:pt x="49" y="19"/>
                </a:lnTo>
                <a:lnTo>
                  <a:pt x="49" y="24"/>
                </a:lnTo>
                <a:lnTo>
                  <a:pt x="49" y="29"/>
                </a:lnTo>
                <a:lnTo>
                  <a:pt x="47" y="34"/>
                </a:lnTo>
                <a:lnTo>
                  <a:pt x="46" y="37"/>
                </a:lnTo>
                <a:lnTo>
                  <a:pt x="42" y="41"/>
                </a:lnTo>
                <a:lnTo>
                  <a:pt x="39" y="44"/>
                </a:lnTo>
                <a:lnTo>
                  <a:pt x="34" y="46"/>
                </a:lnTo>
                <a:lnTo>
                  <a:pt x="29" y="47"/>
                </a:lnTo>
                <a:lnTo>
                  <a:pt x="24" y="47"/>
                </a:lnTo>
                <a:lnTo>
                  <a:pt x="19" y="47"/>
                </a:lnTo>
                <a:lnTo>
                  <a:pt x="15" y="46"/>
                </a:lnTo>
                <a:lnTo>
                  <a:pt x="10" y="44"/>
                </a:lnTo>
                <a:lnTo>
                  <a:pt x="7" y="41"/>
                </a:lnTo>
                <a:lnTo>
                  <a:pt x="3" y="37"/>
                </a:lnTo>
                <a:lnTo>
                  <a:pt x="2" y="34"/>
                </a:lnTo>
                <a:lnTo>
                  <a:pt x="0" y="29"/>
                </a:lnTo>
                <a:lnTo>
                  <a:pt x="0" y="24"/>
                </a:lnTo>
                <a:lnTo>
                  <a:pt x="0" y="19"/>
                </a:lnTo>
                <a:lnTo>
                  <a:pt x="2" y="15"/>
                </a:lnTo>
                <a:lnTo>
                  <a:pt x="3" y="10"/>
                </a:lnTo>
                <a:lnTo>
                  <a:pt x="7" y="7"/>
                </a:lnTo>
                <a:lnTo>
                  <a:pt x="10" y="3"/>
                </a:lnTo>
                <a:lnTo>
                  <a:pt x="15" y="2"/>
                </a:lnTo>
                <a:lnTo>
                  <a:pt x="19" y="0"/>
                </a:lnTo>
                <a:lnTo>
                  <a:pt x="24" y="0"/>
                </a:lnTo>
                <a:close/>
              </a:path>
            </a:pathLst>
          </a:custGeom>
          <a:solidFill>
            <a:srgbClr val="B70032"/>
          </a:solidFill>
          <a:ln>
            <a:solidFill>
              <a:srgbClr val="B70032"/>
            </a:solidFill>
          </a:ln>
          <a:extLst/>
        </p:spPr>
        <p:txBody>
          <a:bodyPr>
            <a:noAutofit/>
          </a:bodyPr>
          <a:lstStyle/>
          <a:p>
            <a:endParaRPr lang="en-US" dirty="0"/>
          </a:p>
        </p:txBody>
      </p:sp>
      <p:sp>
        <p:nvSpPr>
          <p:cNvPr id="125" name="Rechteck 124"/>
          <p:cNvSpPr/>
          <p:nvPr/>
        </p:nvSpPr>
        <p:spPr>
          <a:xfrm>
            <a:off x="2386051" y="1512323"/>
            <a:ext cx="969884" cy="190771"/>
          </a:xfrm>
          <a:prstGeom prst="rect">
            <a:avLst/>
          </a:prstGeom>
        </p:spPr>
        <p:txBody>
          <a:bodyPr wrap="none">
            <a:spAutoFit/>
          </a:bodyPr>
          <a:lstStyle/>
          <a:p>
            <a:pPr lvl="0" algn="r">
              <a:lnSpc>
                <a:spcPct val="80000"/>
              </a:lnSpc>
            </a:pPr>
            <a:r>
              <a:rPr lang="en-US" sz="800" dirty="0">
                <a:solidFill>
                  <a:srgbClr val="000000"/>
                </a:solidFill>
              </a:rPr>
              <a:t>159 employees</a:t>
            </a:r>
          </a:p>
        </p:txBody>
      </p:sp>
      <p:sp>
        <p:nvSpPr>
          <p:cNvPr id="126" name="Rechteck 125"/>
          <p:cNvSpPr/>
          <p:nvPr/>
        </p:nvSpPr>
        <p:spPr>
          <a:xfrm>
            <a:off x="4116634" y="1636454"/>
            <a:ext cx="1252019" cy="190771"/>
          </a:xfrm>
          <a:prstGeom prst="rect">
            <a:avLst/>
          </a:prstGeom>
          <a:solidFill>
            <a:schemeClr val="accent2"/>
          </a:solidFill>
        </p:spPr>
        <p:txBody>
          <a:bodyPr wrap="square">
            <a:spAutoFit/>
          </a:bodyPr>
          <a:lstStyle/>
          <a:p>
            <a:pPr lvl="0" algn="r">
              <a:lnSpc>
                <a:spcPct val="80000"/>
              </a:lnSpc>
            </a:pPr>
            <a:r>
              <a:rPr lang="en-US" sz="800" dirty="0">
                <a:solidFill>
                  <a:srgbClr val="000000"/>
                </a:solidFill>
              </a:rPr>
              <a:t>Foundation 2002</a:t>
            </a:r>
          </a:p>
        </p:txBody>
      </p:sp>
      <p:sp>
        <p:nvSpPr>
          <p:cNvPr id="127" name="Rechteck 126"/>
          <p:cNvSpPr/>
          <p:nvPr/>
        </p:nvSpPr>
        <p:spPr>
          <a:xfrm>
            <a:off x="5706219" y="1636454"/>
            <a:ext cx="4640120" cy="190771"/>
          </a:xfrm>
          <a:prstGeom prst="rect">
            <a:avLst/>
          </a:prstGeom>
          <a:solidFill>
            <a:schemeClr val="accent2"/>
          </a:solidFill>
        </p:spPr>
        <p:txBody>
          <a:bodyPr wrap="square">
            <a:spAutoFit/>
          </a:bodyPr>
          <a:lstStyle/>
          <a:p>
            <a:pPr lvl="0">
              <a:lnSpc>
                <a:spcPct val="80000"/>
              </a:lnSpc>
            </a:pPr>
            <a:r>
              <a:rPr lang="en-US" sz="800" dirty="0">
                <a:solidFill>
                  <a:srgbClr val="000000"/>
                </a:solidFill>
              </a:rPr>
              <a:t>Foundation </a:t>
            </a:r>
            <a:r>
              <a:rPr lang="en-US" sz="800" dirty="0"/>
              <a:t>1988</a:t>
            </a:r>
          </a:p>
        </p:txBody>
      </p:sp>
      <p:sp>
        <p:nvSpPr>
          <p:cNvPr id="128" name="Rechteck 127"/>
          <p:cNvSpPr/>
          <p:nvPr/>
        </p:nvSpPr>
        <p:spPr>
          <a:xfrm>
            <a:off x="5690757" y="2248333"/>
            <a:ext cx="1369926"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2002</a:t>
            </a:r>
          </a:p>
        </p:txBody>
      </p:sp>
      <p:sp>
        <p:nvSpPr>
          <p:cNvPr id="129" name="Rechteck 128"/>
          <p:cNvSpPr/>
          <p:nvPr/>
        </p:nvSpPr>
        <p:spPr>
          <a:xfrm>
            <a:off x="4684277" y="4881440"/>
            <a:ext cx="1017415" cy="191862"/>
          </a:xfrm>
          <a:prstGeom prst="rect">
            <a:avLst/>
          </a:prstGeom>
          <a:solidFill>
            <a:schemeClr val="accent2"/>
          </a:solidFill>
        </p:spPr>
        <p:txBody>
          <a:bodyPr wrap="square" lIns="35991" rIns="71981" bIns="46788">
            <a:spAutoFit/>
          </a:bodyPr>
          <a:lstStyle/>
          <a:p>
            <a:pPr lvl="0" algn="r">
              <a:lnSpc>
                <a:spcPct val="80000"/>
              </a:lnSpc>
            </a:pPr>
            <a:r>
              <a:rPr lang="en-US" sz="800" dirty="0">
                <a:solidFill>
                  <a:srgbClr val="000000"/>
                </a:solidFill>
              </a:rPr>
              <a:t>Foundation 2014</a:t>
            </a:r>
          </a:p>
        </p:txBody>
      </p:sp>
      <p:sp>
        <p:nvSpPr>
          <p:cNvPr id="130" name="Rechteck 129"/>
          <p:cNvSpPr/>
          <p:nvPr/>
        </p:nvSpPr>
        <p:spPr>
          <a:xfrm>
            <a:off x="4684276" y="5583468"/>
            <a:ext cx="1015893" cy="215388"/>
          </a:xfrm>
          <a:prstGeom prst="rect">
            <a:avLst/>
          </a:prstGeom>
          <a:solidFill>
            <a:schemeClr val="accent2"/>
          </a:solidFill>
        </p:spPr>
        <p:txBody>
          <a:bodyPr wrap="square" lIns="35991" rIns="71981">
            <a:spAutoFit/>
          </a:bodyPr>
          <a:lstStyle/>
          <a:p>
            <a:pPr algn="r"/>
            <a:r>
              <a:rPr lang="en-US" sz="800" dirty="0">
                <a:solidFill>
                  <a:srgbClr val="000000"/>
                </a:solidFill>
              </a:rPr>
              <a:t>Foundation 2013</a:t>
            </a:r>
            <a:endParaRPr lang="en-US" sz="1400" dirty="0"/>
          </a:p>
        </p:txBody>
      </p:sp>
      <p:sp>
        <p:nvSpPr>
          <p:cNvPr id="131" name="Rechteck 130"/>
          <p:cNvSpPr/>
          <p:nvPr/>
        </p:nvSpPr>
        <p:spPr>
          <a:xfrm>
            <a:off x="4141028" y="6295621"/>
            <a:ext cx="1014936" cy="190771"/>
          </a:xfrm>
          <a:prstGeom prst="rect">
            <a:avLst/>
          </a:prstGeom>
          <a:solidFill>
            <a:schemeClr val="accent2"/>
          </a:solidFill>
        </p:spPr>
        <p:txBody>
          <a:bodyPr wrap="square" rIns="0">
            <a:spAutoFit/>
          </a:bodyPr>
          <a:lstStyle/>
          <a:p>
            <a:pPr lvl="0">
              <a:lnSpc>
                <a:spcPct val="80000"/>
              </a:lnSpc>
            </a:pPr>
            <a:r>
              <a:rPr lang="en-US" sz="800" dirty="0">
                <a:solidFill>
                  <a:srgbClr val="000000"/>
                </a:solidFill>
              </a:rPr>
              <a:t>Foundation 2014</a:t>
            </a:r>
          </a:p>
        </p:txBody>
      </p:sp>
      <p:sp>
        <p:nvSpPr>
          <p:cNvPr id="132" name="Rechteck 131"/>
          <p:cNvSpPr/>
          <p:nvPr/>
        </p:nvSpPr>
        <p:spPr>
          <a:xfrm>
            <a:off x="7358925" y="4886970"/>
            <a:ext cx="1005622"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2009</a:t>
            </a:r>
          </a:p>
        </p:txBody>
      </p:sp>
      <p:sp>
        <p:nvSpPr>
          <p:cNvPr id="133" name="Rechteck 132"/>
          <p:cNvSpPr/>
          <p:nvPr/>
        </p:nvSpPr>
        <p:spPr>
          <a:xfrm>
            <a:off x="8914216" y="4177807"/>
            <a:ext cx="1428828"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1998</a:t>
            </a:r>
          </a:p>
        </p:txBody>
      </p:sp>
      <p:sp>
        <p:nvSpPr>
          <p:cNvPr id="134" name="Rechteck 133"/>
          <p:cNvSpPr/>
          <p:nvPr/>
        </p:nvSpPr>
        <p:spPr>
          <a:xfrm>
            <a:off x="8914216" y="4883013"/>
            <a:ext cx="1428828" cy="1955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2007</a:t>
            </a:r>
          </a:p>
        </p:txBody>
      </p:sp>
      <p:sp>
        <p:nvSpPr>
          <p:cNvPr id="135" name="Rechteck 134"/>
          <p:cNvSpPr/>
          <p:nvPr/>
        </p:nvSpPr>
        <p:spPr>
          <a:xfrm>
            <a:off x="8568184" y="6291422"/>
            <a:ext cx="1774861"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2009</a:t>
            </a:r>
          </a:p>
        </p:txBody>
      </p:sp>
      <p:sp>
        <p:nvSpPr>
          <p:cNvPr id="136" name="Rechteck 135"/>
          <p:cNvSpPr/>
          <p:nvPr/>
        </p:nvSpPr>
        <p:spPr bwMode="auto">
          <a:xfrm>
            <a:off x="665752" y="6309740"/>
            <a:ext cx="503869" cy="179953"/>
          </a:xfrm>
          <a:prstGeom prst="rect">
            <a:avLst/>
          </a:prstGeom>
          <a:solidFill>
            <a:srgbClr val="B1B6BA"/>
          </a:solidFill>
          <a:ln w="12700" cap="flat" cmpd="sng" algn="ctr">
            <a:noFill/>
            <a:prstDash val="solid"/>
            <a:round/>
            <a:headEnd type="none" w="med" len="med"/>
            <a:tailEnd type="none" w="med" len="med"/>
          </a:ln>
          <a:effectLst/>
          <a:extLst/>
        </p:spPr>
        <p:txBody>
          <a:bodyPr vert="horz" wrap="square" lIns="35991" tIns="35991" rIns="35991" bIns="35991" numCol="1" rtlCol="0" anchor="t" anchorCtr="0" compatLnSpc="1">
            <a:prstTxWarp prst="textNoShape">
              <a:avLst/>
            </a:prstTxWarp>
          </a:bodyPr>
          <a:lstStyle/>
          <a:p>
            <a:r>
              <a:rPr lang="en-US" sz="600" dirty="0">
                <a:solidFill>
                  <a:srgbClr val="000000"/>
                </a:solidFill>
              </a:rPr>
              <a:t>Foundation</a:t>
            </a:r>
            <a:endParaRPr lang="en-US" sz="600" dirty="0"/>
          </a:p>
        </p:txBody>
      </p:sp>
      <p:sp>
        <p:nvSpPr>
          <p:cNvPr id="137" name="Rechteck 136"/>
          <p:cNvSpPr/>
          <p:nvPr/>
        </p:nvSpPr>
        <p:spPr bwMode="auto">
          <a:xfrm>
            <a:off x="5699013" y="1884034"/>
            <a:ext cx="1359089"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grpSp>
        <p:nvGrpSpPr>
          <p:cNvPr id="138" name="Gruppieren 137"/>
          <p:cNvGrpSpPr/>
          <p:nvPr/>
        </p:nvGrpSpPr>
        <p:grpSpPr>
          <a:xfrm>
            <a:off x="8901032" y="3791142"/>
            <a:ext cx="1442012" cy="447588"/>
            <a:chOff x="7774170" y="3722954"/>
            <a:chExt cx="1499149" cy="447705"/>
          </a:xfrm>
        </p:grpSpPr>
        <p:sp>
          <p:nvSpPr>
            <p:cNvPr id="139" name="Rechteck 138"/>
            <p:cNvSpPr/>
            <p:nvPr/>
          </p:nvSpPr>
          <p:spPr bwMode="auto">
            <a:xfrm>
              <a:off x="7786210" y="3722954"/>
              <a:ext cx="1487109" cy="415791"/>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40" name="Text Box 8"/>
            <p:cNvSpPr txBox="1">
              <a:spLocks noChangeArrowheads="1"/>
            </p:cNvSpPr>
            <p:nvPr/>
          </p:nvSpPr>
          <p:spPr bwMode="auto">
            <a:xfrm>
              <a:off x="7774170" y="3731235"/>
              <a:ext cx="1344576" cy="31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spcBef>
                  <a:spcPts val="85"/>
                </a:spcBef>
              </a:pPr>
              <a:r>
                <a:rPr lang="en-US" sz="1000" b="1" dirty="0">
                  <a:solidFill>
                    <a:schemeClr val="hlink"/>
                  </a:solidFill>
                </a:rPr>
                <a:t>Japan</a:t>
              </a:r>
              <a:br>
                <a:rPr lang="en-US" sz="1000" b="1" dirty="0">
                  <a:solidFill>
                    <a:schemeClr val="hlink"/>
                  </a:solidFill>
                </a:rPr>
              </a:br>
              <a:endParaRPr lang="en-US" sz="800" dirty="0"/>
            </a:p>
          </p:txBody>
        </p:sp>
        <p:sp>
          <p:nvSpPr>
            <p:cNvPr id="141" name="Rechteck 140"/>
            <p:cNvSpPr/>
            <p:nvPr/>
          </p:nvSpPr>
          <p:spPr>
            <a:xfrm>
              <a:off x="7774171" y="3869038"/>
              <a:ext cx="1457264" cy="301621"/>
            </a:xfrm>
            <a:prstGeom prst="rect">
              <a:avLst/>
            </a:prstGeom>
          </p:spPr>
          <p:txBody>
            <a:bodyPr wrap="square">
              <a:spAutoFit/>
            </a:bodyPr>
            <a:lstStyle/>
            <a:p>
              <a:pPr>
                <a:lnSpc>
                  <a:spcPct val="85000"/>
                </a:lnSpc>
              </a:pPr>
              <a:r>
                <a:rPr lang="en-US" sz="800" dirty="0"/>
                <a:t>Tokyo, Nagoya, Osaka</a:t>
              </a:r>
              <a:br>
                <a:rPr lang="en-US" sz="800" dirty="0"/>
              </a:br>
              <a:r>
                <a:rPr lang="en-US" sz="800" dirty="0">
                  <a:solidFill>
                    <a:srgbClr val="000000"/>
                  </a:solidFill>
                </a:rPr>
                <a:t>138 employees</a:t>
              </a:r>
            </a:p>
          </p:txBody>
        </p:sp>
      </p:grpSp>
      <p:sp>
        <p:nvSpPr>
          <p:cNvPr id="142" name="Text Box 13"/>
          <p:cNvSpPr txBox="1">
            <a:spLocks noChangeArrowheads="1"/>
          </p:cNvSpPr>
          <p:nvPr/>
        </p:nvSpPr>
        <p:spPr bwMode="auto">
          <a:xfrm>
            <a:off x="5693545" y="1880740"/>
            <a:ext cx="1359088"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Sweden</a:t>
            </a:r>
            <a:br>
              <a:rPr lang="en-US" sz="1000" b="1" dirty="0">
                <a:solidFill>
                  <a:schemeClr val="hlink"/>
                </a:solidFill>
              </a:rPr>
            </a:br>
            <a:r>
              <a:rPr lang="en-US" sz="800" dirty="0"/>
              <a:t>Gothenburg, Linköping</a:t>
            </a:r>
          </a:p>
        </p:txBody>
      </p:sp>
      <p:sp>
        <p:nvSpPr>
          <p:cNvPr id="143" name="Rechteck 142"/>
          <p:cNvSpPr/>
          <p:nvPr/>
        </p:nvSpPr>
        <p:spPr>
          <a:xfrm>
            <a:off x="5693544" y="2127166"/>
            <a:ext cx="904180" cy="190771"/>
          </a:xfrm>
          <a:prstGeom prst="rect">
            <a:avLst/>
          </a:prstGeom>
        </p:spPr>
        <p:txBody>
          <a:bodyPr wrap="square">
            <a:spAutoFit/>
          </a:bodyPr>
          <a:lstStyle/>
          <a:p>
            <a:pPr lvl="0">
              <a:lnSpc>
                <a:spcPct val="80000"/>
              </a:lnSpc>
            </a:pPr>
            <a:r>
              <a:rPr lang="en-US" sz="800" dirty="0">
                <a:solidFill>
                  <a:srgbClr val="000000"/>
                </a:solidFill>
              </a:rPr>
              <a:t>93 employees</a:t>
            </a:r>
          </a:p>
        </p:txBody>
      </p:sp>
      <p:sp>
        <p:nvSpPr>
          <p:cNvPr id="144" name="Rechteck 143"/>
          <p:cNvSpPr/>
          <p:nvPr/>
        </p:nvSpPr>
        <p:spPr>
          <a:xfrm>
            <a:off x="4109575" y="2223292"/>
            <a:ext cx="1253635" cy="215388"/>
          </a:xfrm>
          <a:prstGeom prst="rect">
            <a:avLst/>
          </a:prstGeom>
          <a:solidFill>
            <a:schemeClr val="accent2"/>
          </a:solidFill>
        </p:spPr>
        <p:txBody>
          <a:bodyPr wrap="square">
            <a:spAutoFit/>
          </a:bodyPr>
          <a:lstStyle/>
          <a:p>
            <a:pPr algn="r"/>
            <a:r>
              <a:rPr lang="en-US" sz="800" dirty="0">
                <a:solidFill>
                  <a:srgbClr val="000000"/>
                </a:solidFill>
              </a:rPr>
              <a:t>Foundation 2009</a:t>
            </a:r>
            <a:endParaRPr lang="en-US" sz="1400" dirty="0"/>
          </a:p>
        </p:txBody>
      </p:sp>
      <p:sp>
        <p:nvSpPr>
          <p:cNvPr id="145" name="Rechteck 144"/>
          <p:cNvSpPr/>
          <p:nvPr/>
        </p:nvSpPr>
        <p:spPr bwMode="auto">
          <a:xfrm>
            <a:off x="4116634" y="1256076"/>
            <a:ext cx="1252019"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46" name="Text Box 6"/>
          <p:cNvSpPr txBox="1">
            <a:spLocks noChangeArrowheads="1"/>
          </p:cNvSpPr>
          <p:nvPr/>
        </p:nvSpPr>
        <p:spPr bwMode="auto">
          <a:xfrm>
            <a:off x="4116308" y="1259337"/>
            <a:ext cx="1254121"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France</a:t>
            </a:r>
            <a:br>
              <a:rPr lang="en-US" sz="1000" b="1" dirty="0">
                <a:solidFill>
                  <a:schemeClr val="hlink"/>
                </a:solidFill>
              </a:rPr>
            </a:br>
            <a:r>
              <a:rPr lang="en-US" sz="800" dirty="0"/>
              <a:t>Paris, Toulouse</a:t>
            </a:r>
          </a:p>
        </p:txBody>
      </p:sp>
      <p:sp>
        <p:nvSpPr>
          <p:cNvPr id="147" name="Rechteck 146"/>
          <p:cNvSpPr/>
          <p:nvPr/>
        </p:nvSpPr>
        <p:spPr>
          <a:xfrm>
            <a:off x="4286805" y="1504545"/>
            <a:ext cx="1069977" cy="190771"/>
          </a:xfrm>
          <a:prstGeom prst="rect">
            <a:avLst/>
          </a:prstGeom>
        </p:spPr>
        <p:txBody>
          <a:bodyPr wrap="square">
            <a:spAutoFit/>
          </a:bodyPr>
          <a:lstStyle/>
          <a:p>
            <a:pPr lvl="0" algn="r">
              <a:lnSpc>
                <a:spcPct val="80000"/>
              </a:lnSpc>
            </a:pPr>
            <a:r>
              <a:rPr lang="en-US" sz="800" dirty="0">
                <a:solidFill>
                  <a:srgbClr val="000000"/>
                </a:solidFill>
              </a:rPr>
              <a:t>49 employees</a:t>
            </a:r>
          </a:p>
        </p:txBody>
      </p:sp>
      <p:sp>
        <p:nvSpPr>
          <p:cNvPr id="148" name="Text Box 7"/>
          <p:cNvSpPr txBox="1">
            <a:spLocks noChangeArrowheads="1"/>
          </p:cNvSpPr>
          <p:nvPr/>
        </p:nvSpPr>
        <p:spPr bwMode="auto">
          <a:xfrm>
            <a:off x="5711827" y="1259337"/>
            <a:ext cx="4291045" cy="305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35991">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lvl="0" eaLnBrk="1" hangingPunct="1">
              <a:lnSpc>
                <a:spcPct val="80000"/>
              </a:lnSpc>
            </a:pPr>
            <a:r>
              <a:rPr lang="en-US" sz="1000" b="1" dirty="0">
                <a:solidFill>
                  <a:srgbClr val="B70032"/>
                </a:solidFill>
              </a:rPr>
              <a:t>Germany</a:t>
            </a:r>
            <a:br>
              <a:rPr lang="en-US" sz="1000" b="1" dirty="0">
                <a:solidFill>
                  <a:srgbClr val="B70032"/>
                </a:solidFill>
              </a:rPr>
            </a:br>
            <a:r>
              <a:rPr lang="en-US" sz="800" dirty="0">
                <a:solidFill>
                  <a:srgbClr val="B70032"/>
                </a:solidFill>
              </a:rPr>
              <a:t>Stuttgart</a:t>
            </a:r>
            <a:r>
              <a:rPr lang="en-US" sz="800" dirty="0">
                <a:solidFill>
                  <a:srgbClr val="000000"/>
                </a:solidFill>
              </a:rPr>
              <a:t>, Brunswick, Hamburg, Karlsruhe, </a:t>
            </a:r>
            <a:r>
              <a:rPr lang="en-US" sz="800" dirty="0" err="1">
                <a:solidFill>
                  <a:srgbClr val="000000"/>
                </a:solidFill>
              </a:rPr>
              <a:t>Kempen</a:t>
            </a:r>
            <a:r>
              <a:rPr lang="en-US" sz="800" dirty="0">
                <a:solidFill>
                  <a:srgbClr val="000000"/>
                </a:solidFill>
              </a:rPr>
              <a:t>, Munich, Regensburg</a:t>
            </a:r>
          </a:p>
        </p:txBody>
      </p:sp>
      <p:sp>
        <p:nvSpPr>
          <p:cNvPr id="149" name="Rechteck 148"/>
          <p:cNvSpPr/>
          <p:nvPr/>
        </p:nvSpPr>
        <p:spPr bwMode="auto">
          <a:xfrm>
            <a:off x="7358926" y="4528975"/>
            <a:ext cx="1005621"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50" name="Rechteck 149"/>
          <p:cNvSpPr/>
          <p:nvPr/>
        </p:nvSpPr>
        <p:spPr>
          <a:xfrm>
            <a:off x="5706218" y="1481793"/>
            <a:ext cx="1072451" cy="215388"/>
          </a:xfrm>
          <a:prstGeom prst="rect">
            <a:avLst/>
          </a:prstGeom>
        </p:spPr>
        <p:txBody>
          <a:bodyPr wrap="none">
            <a:spAutoFit/>
          </a:bodyPr>
          <a:lstStyle/>
          <a:p>
            <a:r>
              <a:rPr lang="en-US" sz="800" dirty="0">
                <a:solidFill>
                  <a:srgbClr val="000000"/>
                </a:solidFill>
              </a:rPr>
              <a:t>2,287 employees</a:t>
            </a:r>
            <a:endParaRPr lang="en-US" sz="1400" dirty="0"/>
          </a:p>
        </p:txBody>
      </p:sp>
      <p:sp>
        <p:nvSpPr>
          <p:cNvPr id="151" name="Rechteck 150"/>
          <p:cNvSpPr/>
          <p:nvPr/>
        </p:nvSpPr>
        <p:spPr bwMode="auto">
          <a:xfrm>
            <a:off x="4109574" y="1889540"/>
            <a:ext cx="1253636"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52" name="Text Box 40"/>
          <p:cNvSpPr txBox="1">
            <a:spLocks noChangeArrowheads="1"/>
          </p:cNvSpPr>
          <p:nvPr/>
        </p:nvSpPr>
        <p:spPr bwMode="auto">
          <a:xfrm>
            <a:off x="4109088" y="1880740"/>
            <a:ext cx="1254121"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Great Britain </a:t>
            </a:r>
            <a:r>
              <a:rPr lang="en-US" sz="800" dirty="0"/>
              <a:t>Birmingham, London</a:t>
            </a:r>
          </a:p>
        </p:txBody>
      </p:sp>
      <p:sp>
        <p:nvSpPr>
          <p:cNvPr id="153" name="Rechteck 152"/>
          <p:cNvSpPr/>
          <p:nvPr/>
        </p:nvSpPr>
        <p:spPr>
          <a:xfrm>
            <a:off x="4459030" y="2093823"/>
            <a:ext cx="904180" cy="215388"/>
          </a:xfrm>
          <a:prstGeom prst="rect">
            <a:avLst/>
          </a:prstGeom>
        </p:spPr>
        <p:txBody>
          <a:bodyPr wrap="none">
            <a:spAutoFit/>
          </a:bodyPr>
          <a:lstStyle/>
          <a:p>
            <a:pPr lvl="0" algn="r"/>
            <a:r>
              <a:rPr lang="en-US" sz="800" dirty="0">
                <a:solidFill>
                  <a:srgbClr val="000000"/>
                </a:solidFill>
              </a:rPr>
              <a:t>39 employees</a:t>
            </a:r>
            <a:endParaRPr lang="en-US" sz="1400" dirty="0">
              <a:solidFill>
                <a:srgbClr val="000000"/>
              </a:solidFill>
            </a:endParaRPr>
          </a:p>
        </p:txBody>
      </p:sp>
      <p:grpSp>
        <p:nvGrpSpPr>
          <p:cNvPr id="154" name="Gruppieren 153"/>
          <p:cNvGrpSpPr/>
          <p:nvPr/>
        </p:nvGrpSpPr>
        <p:grpSpPr>
          <a:xfrm>
            <a:off x="8907892" y="4519211"/>
            <a:ext cx="1435152" cy="432008"/>
            <a:chOff x="7536227" y="4526580"/>
            <a:chExt cx="1029326" cy="432121"/>
          </a:xfrm>
        </p:grpSpPr>
        <p:sp>
          <p:nvSpPr>
            <p:cNvPr id="155" name="Rechteck 154"/>
            <p:cNvSpPr/>
            <p:nvPr/>
          </p:nvSpPr>
          <p:spPr bwMode="auto">
            <a:xfrm>
              <a:off x="7540763" y="4526580"/>
              <a:ext cx="1024790" cy="399600"/>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56" name="Rechteck 155"/>
            <p:cNvSpPr/>
            <p:nvPr/>
          </p:nvSpPr>
          <p:spPr>
            <a:xfrm>
              <a:off x="7540763" y="4767880"/>
              <a:ext cx="648499" cy="190821"/>
            </a:xfrm>
            <a:prstGeom prst="rect">
              <a:avLst/>
            </a:prstGeom>
          </p:spPr>
          <p:txBody>
            <a:bodyPr wrap="none">
              <a:spAutoFit/>
            </a:bodyPr>
            <a:lstStyle/>
            <a:p>
              <a:pPr lvl="0">
                <a:lnSpc>
                  <a:spcPct val="80000"/>
                </a:lnSpc>
              </a:pPr>
              <a:r>
                <a:rPr lang="en-US" sz="800" dirty="0">
                  <a:solidFill>
                    <a:srgbClr val="000000"/>
                  </a:solidFill>
                </a:rPr>
                <a:t>70 employees</a:t>
              </a:r>
            </a:p>
          </p:txBody>
        </p:sp>
        <p:sp>
          <p:nvSpPr>
            <p:cNvPr id="157" name="Text Box 9"/>
            <p:cNvSpPr txBox="1">
              <a:spLocks noChangeArrowheads="1"/>
            </p:cNvSpPr>
            <p:nvPr/>
          </p:nvSpPr>
          <p:spPr bwMode="auto">
            <a:xfrm>
              <a:off x="7536227" y="4526580"/>
              <a:ext cx="915364" cy="31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Korea</a:t>
              </a:r>
              <a:br>
                <a:rPr lang="en-US" sz="1000" b="1" dirty="0">
                  <a:solidFill>
                    <a:schemeClr val="hlink"/>
                  </a:solidFill>
                </a:rPr>
              </a:br>
              <a:r>
                <a:rPr lang="en-US" sz="800" dirty="0"/>
                <a:t>Seoul</a:t>
              </a:r>
              <a:endParaRPr lang="en-US" sz="1000" dirty="0"/>
            </a:p>
          </p:txBody>
        </p:sp>
      </p:grpSp>
      <p:sp>
        <p:nvSpPr>
          <p:cNvPr id="158" name="Text Box 27"/>
          <p:cNvSpPr txBox="1">
            <a:spLocks noChangeArrowheads="1"/>
          </p:cNvSpPr>
          <p:nvPr/>
        </p:nvSpPr>
        <p:spPr bwMode="auto">
          <a:xfrm>
            <a:off x="7345339" y="4525787"/>
            <a:ext cx="1019207"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India</a:t>
            </a:r>
            <a:br>
              <a:rPr lang="en-US" sz="1000" b="1" dirty="0">
                <a:solidFill>
                  <a:schemeClr val="hlink"/>
                </a:solidFill>
              </a:rPr>
            </a:br>
            <a:r>
              <a:rPr lang="en-US" sz="800" dirty="0"/>
              <a:t>Pune, Bangalore</a:t>
            </a:r>
          </a:p>
        </p:txBody>
      </p:sp>
      <p:sp>
        <p:nvSpPr>
          <p:cNvPr id="159" name="Rechteck 158"/>
          <p:cNvSpPr/>
          <p:nvPr/>
        </p:nvSpPr>
        <p:spPr>
          <a:xfrm>
            <a:off x="7342518" y="4767024"/>
            <a:ext cx="969884" cy="190771"/>
          </a:xfrm>
          <a:prstGeom prst="rect">
            <a:avLst/>
          </a:prstGeom>
        </p:spPr>
        <p:txBody>
          <a:bodyPr wrap="none">
            <a:spAutoFit/>
          </a:bodyPr>
          <a:lstStyle/>
          <a:p>
            <a:pPr lvl="0">
              <a:lnSpc>
                <a:spcPct val="80000"/>
              </a:lnSpc>
            </a:pPr>
            <a:r>
              <a:rPr lang="en-US" sz="800" dirty="0">
                <a:solidFill>
                  <a:srgbClr val="000000"/>
                </a:solidFill>
              </a:rPr>
              <a:t>109 employees</a:t>
            </a:r>
          </a:p>
        </p:txBody>
      </p:sp>
      <p:sp>
        <p:nvSpPr>
          <p:cNvPr id="160" name="Rechteck 159"/>
          <p:cNvSpPr/>
          <p:nvPr/>
        </p:nvSpPr>
        <p:spPr bwMode="auto">
          <a:xfrm>
            <a:off x="4684277" y="5233057"/>
            <a:ext cx="1015893"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61" name="Text Box 6"/>
          <p:cNvSpPr txBox="1">
            <a:spLocks noChangeArrowheads="1"/>
          </p:cNvSpPr>
          <p:nvPr/>
        </p:nvSpPr>
        <p:spPr bwMode="auto">
          <a:xfrm>
            <a:off x="4725477" y="5247546"/>
            <a:ext cx="988842"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Austria</a:t>
            </a:r>
            <a:br>
              <a:rPr lang="en-US" sz="1000" b="1" dirty="0">
                <a:solidFill>
                  <a:schemeClr val="hlink"/>
                </a:solidFill>
              </a:rPr>
            </a:br>
            <a:r>
              <a:rPr lang="en-US" sz="800" dirty="0"/>
              <a:t>Vienna</a:t>
            </a:r>
            <a:endParaRPr lang="en-US" sz="1000" dirty="0"/>
          </a:p>
        </p:txBody>
      </p:sp>
      <p:sp>
        <p:nvSpPr>
          <p:cNvPr id="162" name="Rechteck 161"/>
          <p:cNvSpPr/>
          <p:nvPr/>
        </p:nvSpPr>
        <p:spPr>
          <a:xfrm>
            <a:off x="4805117" y="5465829"/>
            <a:ext cx="904180" cy="215388"/>
          </a:xfrm>
          <a:prstGeom prst="rect">
            <a:avLst/>
          </a:prstGeom>
        </p:spPr>
        <p:txBody>
          <a:bodyPr wrap="square">
            <a:spAutoFit/>
          </a:bodyPr>
          <a:lstStyle/>
          <a:p>
            <a:pPr lvl="0" algn="r"/>
            <a:r>
              <a:rPr lang="en-US" sz="800" dirty="0">
                <a:solidFill>
                  <a:srgbClr val="000000"/>
                </a:solidFill>
              </a:rPr>
              <a:t>38 employees</a:t>
            </a:r>
            <a:endParaRPr lang="en-US" sz="1400" dirty="0">
              <a:solidFill>
                <a:srgbClr val="000000"/>
              </a:solidFill>
            </a:endParaRPr>
          </a:p>
        </p:txBody>
      </p:sp>
      <p:grpSp>
        <p:nvGrpSpPr>
          <p:cNvPr id="163" name="Gruppieren 162"/>
          <p:cNvGrpSpPr/>
          <p:nvPr/>
        </p:nvGrpSpPr>
        <p:grpSpPr>
          <a:xfrm>
            <a:off x="4684277" y="4526622"/>
            <a:ext cx="1028241" cy="428452"/>
            <a:chOff x="3518389" y="4516532"/>
            <a:chExt cx="1028509" cy="428564"/>
          </a:xfrm>
        </p:grpSpPr>
        <p:sp>
          <p:nvSpPr>
            <p:cNvPr id="164" name="Rechteck 163"/>
            <p:cNvSpPr/>
            <p:nvPr/>
          </p:nvSpPr>
          <p:spPr bwMode="auto">
            <a:xfrm>
              <a:off x="3518389" y="4516532"/>
              <a:ext cx="1017679" cy="399600"/>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65" name="Text Box 6"/>
            <p:cNvSpPr txBox="1">
              <a:spLocks noChangeArrowheads="1"/>
            </p:cNvSpPr>
            <p:nvPr/>
          </p:nvSpPr>
          <p:spPr bwMode="auto">
            <a:xfrm>
              <a:off x="3632478" y="4521028"/>
              <a:ext cx="914419" cy="31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Italy</a:t>
              </a:r>
              <a:br>
                <a:rPr lang="en-US" sz="1000" b="1" dirty="0">
                  <a:solidFill>
                    <a:schemeClr val="hlink"/>
                  </a:solidFill>
                </a:rPr>
              </a:br>
              <a:r>
                <a:rPr lang="en-US" sz="800" dirty="0"/>
                <a:t>Milano</a:t>
              </a:r>
              <a:endParaRPr lang="en-US" sz="900" dirty="0"/>
            </a:p>
          </p:txBody>
        </p:sp>
        <p:sp>
          <p:nvSpPr>
            <p:cNvPr id="166" name="Rechteck 165"/>
            <p:cNvSpPr/>
            <p:nvPr/>
          </p:nvSpPr>
          <p:spPr>
            <a:xfrm>
              <a:off x="3642483" y="4754275"/>
              <a:ext cx="904415" cy="190821"/>
            </a:xfrm>
            <a:prstGeom prst="rect">
              <a:avLst/>
            </a:prstGeom>
          </p:spPr>
          <p:txBody>
            <a:bodyPr wrap="none">
              <a:spAutoFit/>
            </a:bodyPr>
            <a:lstStyle/>
            <a:p>
              <a:pPr lvl="0" algn="r">
                <a:lnSpc>
                  <a:spcPct val="80000"/>
                </a:lnSpc>
              </a:pPr>
              <a:r>
                <a:rPr lang="en-US" sz="800" dirty="0">
                  <a:solidFill>
                    <a:srgbClr val="000000"/>
                  </a:solidFill>
                </a:rPr>
                <a:t>11 employees</a:t>
              </a:r>
            </a:p>
          </p:txBody>
        </p:sp>
      </p:grpSp>
      <p:sp>
        <p:nvSpPr>
          <p:cNvPr id="167" name="Rechteck 166"/>
          <p:cNvSpPr/>
          <p:nvPr/>
        </p:nvSpPr>
        <p:spPr bwMode="auto">
          <a:xfrm>
            <a:off x="8568184" y="5928906"/>
            <a:ext cx="1774338"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68" name="Text Box 23"/>
          <p:cNvSpPr txBox="1">
            <a:spLocks noChangeArrowheads="1"/>
          </p:cNvSpPr>
          <p:nvPr/>
        </p:nvSpPr>
        <p:spPr bwMode="auto">
          <a:xfrm>
            <a:off x="8568183" y="5928906"/>
            <a:ext cx="1845638" cy="32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China</a:t>
            </a:r>
            <a:br>
              <a:rPr lang="en-US" sz="1000" b="1" dirty="0">
                <a:solidFill>
                  <a:schemeClr val="hlink"/>
                </a:solidFill>
              </a:rPr>
            </a:br>
            <a:r>
              <a:rPr lang="en-US" sz="900" dirty="0"/>
              <a:t>Shanghai, Beijing, Shenzhen</a:t>
            </a:r>
          </a:p>
        </p:txBody>
      </p:sp>
      <p:sp>
        <p:nvSpPr>
          <p:cNvPr id="169" name="Rechteck 168"/>
          <p:cNvSpPr/>
          <p:nvPr/>
        </p:nvSpPr>
        <p:spPr>
          <a:xfrm>
            <a:off x="8562849" y="6172489"/>
            <a:ext cx="1084510" cy="190771"/>
          </a:xfrm>
          <a:prstGeom prst="rect">
            <a:avLst/>
          </a:prstGeom>
        </p:spPr>
        <p:txBody>
          <a:bodyPr wrap="square">
            <a:spAutoFit/>
          </a:bodyPr>
          <a:lstStyle/>
          <a:p>
            <a:pPr lvl="0">
              <a:lnSpc>
                <a:spcPct val="80000"/>
              </a:lnSpc>
            </a:pPr>
            <a:r>
              <a:rPr lang="en-US" sz="800" dirty="0">
                <a:solidFill>
                  <a:srgbClr val="000000"/>
                </a:solidFill>
              </a:rPr>
              <a:t>146 employees</a:t>
            </a:r>
          </a:p>
        </p:txBody>
      </p:sp>
      <p:sp>
        <p:nvSpPr>
          <p:cNvPr id="170" name="Rechteck 169"/>
          <p:cNvSpPr/>
          <p:nvPr/>
        </p:nvSpPr>
        <p:spPr bwMode="auto">
          <a:xfrm>
            <a:off x="4141028" y="5933105"/>
            <a:ext cx="1014936"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71" name="Text Box 23"/>
          <p:cNvSpPr txBox="1">
            <a:spLocks noChangeArrowheads="1"/>
          </p:cNvSpPr>
          <p:nvPr/>
        </p:nvSpPr>
        <p:spPr bwMode="auto">
          <a:xfrm>
            <a:off x="4141029" y="5933105"/>
            <a:ext cx="844883"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Brazil</a:t>
            </a:r>
            <a:br>
              <a:rPr lang="en-US" sz="1000" b="1" dirty="0">
                <a:solidFill>
                  <a:schemeClr val="hlink"/>
                </a:solidFill>
              </a:rPr>
            </a:br>
            <a:r>
              <a:rPr lang="en-US" sz="800" dirty="0"/>
              <a:t>São Paulo</a:t>
            </a:r>
          </a:p>
        </p:txBody>
      </p:sp>
      <p:sp>
        <p:nvSpPr>
          <p:cNvPr id="172" name="Rechteck 171"/>
          <p:cNvSpPr/>
          <p:nvPr/>
        </p:nvSpPr>
        <p:spPr>
          <a:xfrm>
            <a:off x="4141030" y="6176993"/>
            <a:ext cx="844883" cy="190771"/>
          </a:xfrm>
          <a:prstGeom prst="rect">
            <a:avLst/>
          </a:prstGeom>
        </p:spPr>
        <p:txBody>
          <a:bodyPr wrap="none">
            <a:spAutoFit/>
          </a:bodyPr>
          <a:lstStyle/>
          <a:p>
            <a:pPr lvl="0">
              <a:lnSpc>
                <a:spcPct val="80000"/>
              </a:lnSpc>
            </a:pPr>
            <a:r>
              <a:rPr lang="en-US" sz="800" dirty="0">
                <a:solidFill>
                  <a:srgbClr val="000000"/>
                </a:solidFill>
              </a:rPr>
              <a:t>4 employees</a:t>
            </a:r>
          </a:p>
        </p:txBody>
      </p:sp>
      <p:sp>
        <p:nvSpPr>
          <p:cNvPr id="173" name="Line 19"/>
          <p:cNvSpPr>
            <a:spLocks noChangeShapeType="1"/>
          </p:cNvSpPr>
          <p:nvPr/>
        </p:nvSpPr>
        <p:spPr bwMode="auto">
          <a:xfrm flipH="1">
            <a:off x="3329056" y="1257866"/>
            <a:ext cx="0" cy="1993578"/>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4" name="Line 18"/>
          <p:cNvSpPr>
            <a:spLocks noChangeShapeType="1"/>
          </p:cNvSpPr>
          <p:nvPr/>
        </p:nvSpPr>
        <p:spPr bwMode="auto">
          <a:xfrm flipH="1">
            <a:off x="5367165" y="1884034"/>
            <a:ext cx="0" cy="112771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5" name="Line 16"/>
          <p:cNvSpPr>
            <a:spLocks noChangeShapeType="1"/>
          </p:cNvSpPr>
          <p:nvPr/>
        </p:nvSpPr>
        <p:spPr bwMode="auto">
          <a:xfrm flipV="1">
            <a:off x="5462635" y="1257864"/>
            <a:ext cx="0" cy="1866238"/>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6" name="Line 51"/>
          <p:cNvSpPr>
            <a:spLocks noChangeShapeType="1"/>
          </p:cNvSpPr>
          <p:nvPr/>
        </p:nvSpPr>
        <p:spPr bwMode="auto">
          <a:xfrm flipH="1">
            <a:off x="5695342" y="1880740"/>
            <a:ext cx="0" cy="92911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7" name="Line 53"/>
          <p:cNvSpPr>
            <a:spLocks noChangeShapeType="1"/>
          </p:cNvSpPr>
          <p:nvPr/>
        </p:nvSpPr>
        <p:spPr bwMode="auto">
          <a:xfrm flipH="1" flipV="1">
            <a:off x="5598270" y="1257866"/>
            <a:ext cx="0" cy="1776121"/>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8" name="Line 21"/>
          <p:cNvSpPr>
            <a:spLocks noChangeShapeType="1"/>
          </p:cNvSpPr>
          <p:nvPr/>
        </p:nvSpPr>
        <p:spPr bwMode="auto">
          <a:xfrm flipH="1">
            <a:off x="8560986" y="3633090"/>
            <a:ext cx="0" cy="2297159"/>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9" name="Line 25"/>
          <p:cNvSpPr>
            <a:spLocks noChangeShapeType="1"/>
          </p:cNvSpPr>
          <p:nvPr/>
        </p:nvSpPr>
        <p:spPr bwMode="auto">
          <a:xfrm>
            <a:off x="8682662" y="3531036"/>
            <a:ext cx="0" cy="99279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0" name="Line 26"/>
          <p:cNvSpPr>
            <a:spLocks noChangeShapeType="1"/>
          </p:cNvSpPr>
          <p:nvPr/>
        </p:nvSpPr>
        <p:spPr bwMode="auto">
          <a:xfrm>
            <a:off x="7357519" y="4046590"/>
            <a:ext cx="0" cy="48238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1" name="Line 38"/>
          <p:cNvSpPr>
            <a:spLocks noChangeShapeType="1"/>
          </p:cNvSpPr>
          <p:nvPr/>
        </p:nvSpPr>
        <p:spPr bwMode="auto">
          <a:xfrm flipH="1" flipV="1">
            <a:off x="8909438" y="3550932"/>
            <a:ext cx="0" cy="240209"/>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2" name="Line 46"/>
          <p:cNvSpPr>
            <a:spLocks noChangeShapeType="1"/>
          </p:cNvSpPr>
          <p:nvPr/>
        </p:nvSpPr>
        <p:spPr bwMode="auto">
          <a:xfrm flipH="1">
            <a:off x="5703455" y="3319703"/>
            <a:ext cx="0" cy="1205975"/>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3" name="Line 46"/>
          <p:cNvSpPr>
            <a:spLocks noChangeShapeType="1"/>
          </p:cNvSpPr>
          <p:nvPr/>
        </p:nvSpPr>
        <p:spPr bwMode="auto">
          <a:xfrm>
            <a:off x="5778691" y="3162042"/>
            <a:ext cx="0" cy="2071016"/>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4" name="Line 46"/>
          <p:cNvSpPr>
            <a:spLocks noChangeShapeType="1"/>
          </p:cNvSpPr>
          <p:nvPr/>
        </p:nvSpPr>
        <p:spPr bwMode="auto">
          <a:xfrm>
            <a:off x="4140318" y="5329413"/>
            <a:ext cx="0" cy="603693"/>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90" name="Freeform 33">
            <a:extLst>
              <a:ext uri="{FF2B5EF4-FFF2-40B4-BE49-F238E27FC236}">
                <a16:creationId xmlns:a16="http://schemas.microsoft.com/office/drawing/2014/main" id="{47B237D2-9A16-4965-813B-7C064B86D6B6}"/>
              </a:ext>
            </a:extLst>
          </p:cNvPr>
          <p:cNvSpPr>
            <a:spLocks/>
          </p:cNvSpPr>
          <p:nvPr/>
        </p:nvSpPr>
        <p:spPr bwMode="auto">
          <a:xfrm>
            <a:off x="3540446" y="3293217"/>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1" name="Freeform 33">
            <a:extLst>
              <a:ext uri="{FF2B5EF4-FFF2-40B4-BE49-F238E27FC236}">
                <a16:creationId xmlns:a16="http://schemas.microsoft.com/office/drawing/2014/main" id="{6F2926F0-ACDB-48E3-AA68-7258723C5135}"/>
              </a:ext>
            </a:extLst>
          </p:cNvPr>
          <p:cNvSpPr>
            <a:spLocks/>
          </p:cNvSpPr>
          <p:nvPr/>
        </p:nvSpPr>
        <p:spPr bwMode="auto">
          <a:xfrm>
            <a:off x="5376075" y="3246053"/>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2" name="Freeform 33">
            <a:extLst>
              <a:ext uri="{FF2B5EF4-FFF2-40B4-BE49-F238E27FC236}">
                <a16:creationId xmlns:a16="http://schemas.microsoft.com/office/drawing/2014/main" id="{7498A988-AF91-4E91-A2C0-54278BEA5FA6}"/>
              </a:ext>
            </a:extLst>
          </p:cNvPr>
          <p:cNvSpPr>
            <a:spLocks/>
          </p:cNvSpPr>
          <p:nvPr/>
        </p:nvSpPr>
        <p:spPr bwMode="auto">
          <a:xfrm>
            <a:off x="5376075" y="3025332"/>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3" name="Freeform 33">
            <a:extLst>
              <a:ext uri="{FF2B5EF4-FFF2-40B4-BE49-F238E27FC236}">
                <a16:creationId xmlns:a16="http://schemas.microsoft.com/office/drawing/2014/main" id="{C7318263-34E6-4D7D-B6DC-A9F53E3A2DE5}"/>
              </a:ext>
            </a:extLst>
          </p:cNvPr>
          <p:cNvSpPr>
            <a:spLocks/>
          </p:cNvSpPr>
          <p:nvPr/>
        </p:nvSpPr>
        <p:spPr bwMode="auto">
          <a:xfrm>
            <a:off x="8956877" y="3505766"/>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4" name="Freeform 33">
            <a:extLst>
              <a:ext uri="{FF2B5EF4-FFF2-40B4-BE49-F238E27FC236}">
                <a16:creationId xmlns:a16="http://schemas.microsoft.com/office/drawing/2014/main" id="{76DA0DB5-5C32-4F94-82B2-EF7A3B903F5C}"/>
              </a:ext>
            </a:extLst>
          </p:cNvPr>
          <p:cNvSpPr>
            <a:spLocks/>
          </p:cNvSpPr>
          <p:nvPr/>
        </p:nvSpPr>
        <p:spPr bwMode="auto">
          <a:xfrm>
            <a:off x="8816949" y="3547238"/>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5" name="Freeform 33">
            <a:extLst>
              <a:ext uri="{FF2B5EF4-FFF2-40B4-BE49-F238E27FC236}">
                <a16:creationId xmlns:a16="http://schemas.microsoft.com/office/drawing/2014/main" id="{7AFBFCCE-3828-46CF-A72A-11055601CDAA}"/>
              </a:ext>
            </a:extLst>
          </p:cNvPr>
          <p:cNvSpPr>
            <a:spLocks/>
          </p:cNvSpPr>
          <p:nvPr/>
        </p:nvSpPr>
        <p:spPr bwMode="auto">
          <a:xfrm>
            <a:off x="7445687" y="4187058"/>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89" name="Freeform 33">
            <a:extLst>
              <a:ext uri="{FF2B5EF4-FFF2-40B4-BE49-F238E27FC236}">
                <a16:creationId xmlns:a16="http://schemas.microsoft.com/office/drawing/2014/main" id="{21FEAE9D-2A57-4149-94B5-6F7E87094C11}"/>
              </a:ext>
            </a:extLst>
          </p:cNvPr>
          <p:cNvSpPr>
            <a:spLocks/>
          </p:cNvSpPr>
          <p:nvPr/>
        </p:nvSpPr>
        <p:spPr bwMode="auto">
          <a:xfrm>
            <a:off x="8345714" y="3356349"/>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2" name="Textfeld 1">
            <a:extLst>
              <a:ext uri="{FF2B5EF4-FFF2-40B4-BE49-F238E27FC236}">
                <a16:creationId xmlns:a16="http://schemas.microsoft.com/office/drawing/2014/main" id="{6C163872-3C55-4F8A-AAED-37C3A6667B12}"/>
              </a:ext>
            </a:extLst>
          </p:cNvPr>
          <p:cNvSpPr txBox="1"/>
          <p:nvPr>
            <p:custDataLst>
              <p:tags r:id="rId1"/>
            </p:custDataLst>
          </p:nvPr>
        </p:nvSpPr>
        <p:spPr>
          <a:xfrm>
            <a:off x="10327129" y="6522963"/>
            <a:ext cx="1349652" cy="163190"/>
          </a:xfrm>
          <a:prstGeom prst="rect">
            <a:avLst/>
          </a:prstGeom>
        </p:spPr>
        <p:txBody>
          <a:bodyPr vert="horz" lIns="0" tIns="0" rIns="0" bIns="0" rtlCol="0">
            <a:noAutofit/>
          </a:bodyPr>
          <a:lstStyle>
            <a:lvl1pPr marL="0" lvl="0" indent="0" defTabSz="914400" eaLnBrk="1" latinLnBrk="0" hangingPunct="1">
              <a:lnSpc>
                <a:spcPct val="100000"/>
              </a:lnSpc>
              <a:spcBef>
                <a:spcPts val="800"/>
              </a:spcBef>
              <a:buClr>
                <a:srgbClr val="B70032"/>
              </a:buClr>
              <a:buSzPct val="25000"/>
              <a:buFont typeface="Arial" panose="020B0604020202020204" pitchFamily="34" charset="0"/>
              <a:buChar char="​"/>
              <a:defRPr sz="1600">
                <a:latin typeface="+mn-lt"/>
                <a:ea typeface="Verdana" panose="020B0604030504040204" pitchFamily="34" charset="0"/>
                <a:cs typeface="Verdana" panose="020B0604030504040204" pitchFamily="34" charset="0"/>
              </a:defRPr>
            </a:lvl1pPr>
            <a:lvl2pPr marL="252000" indent="-252000" defTabSz="914400" eaLnBrk="1" latinLnBrk="0" hangingPunct="1">
              <a:lnSpc>
                <a:spcPct val="100000"/>
              </a:lnSpc>
              <a:spcBef>
                <a:spcPts val="800"/>
              </a:spcBef>
              <a:buClr>
                <a:srgbClr val="B70032"/>
              </a:buClr>
              <a:buSzPct val="75000"/>
              <a:buFont typeface="Wingdings 3" panose="05040102010807070707" pitchFamily="18" charset="2"/>
              <a:buChar char="u"/>
              <a:defRPr sz="1600">
                <a:latin typeface="+mn-lt"/>
                <a:ea typeface="Verdana" panose="020B0604030504040204" pitchFamily="34" charset="0"/>
                <a:cs typeface="Verdana" panose="020B0604030504040204" pitchFamily="34" charset="0"/>
              </a:defRPr>
            </a:lvl2pPr>
            <a:lvl3pPr marL="504000" indent="-252000" defTabSz="914400" eaLnBrk="1" latinLnBrk="0" hangingPunct="1">
              <a:lnSpc>
                <a:spcPct val="100000"/>
              </a:lnSpc>
              <a:spcBef>
                <a:spcPts val="400"/>
              </a:spcBef>
              <a:buClr>
                <a:srgbClr val="B70032"/>
              </a:buClr>
              <a:buSzPct val="75000"/>
              <a:buFont typeface="Wingdings 3" panose="05040102010807070707" pitchFamily="18" charset="2"/>
              <a:buChar char="u"/>
              <a:defRPr sz="1600">
                <a:latin typeface="+mn-lt"/>
                <a:ea typeface="Verdana" panose="020B0604030504040204" pitchFamily="34" charset="0"/>
                <a:cs typeface="Verdana" panose="020B0604030504040204" pitchFamily="34" charset="0"/>
              </a:defRPr>
            </a:lvl3pPr>
            <a:lvl4pPr marL="720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ea typeface="Verdana" panose="020B0604030504040204" pitchFamily="34" charset="0"/>
                <a:cs typeface="Verdana" panose="020B0604030504040204" pitchFamily="34" charset="0"/>
              </a:defRPr>
            </a:lvl4pPr>
            <a:lvl5pPr marL="936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ea typeface="Verdana" panose="020B0604030504040204" pitchFamily="34" charset="0"/>
                <a:cs typeface="Verdana" panose="020B0604030504040204" pitchFamily="34" charset="0"/>
              </a:defRPr>
            </a:lvl5pPr>
            <a:lvl6pPr marL="1152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6pPr>
            <a:lvl7pPr marL="1368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7pPr>
            <a:lvl8pPr marL="1584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8pPr>
            <a:lvl9pPr marL="1800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9pPr>
          </a:lstStyle>
          <a:p>
            <a:r>
              <a:rPr lang="en-US" sz="600" dirty="0">
                <a:solidFill>
                  <a:srgbClr val="B1B6BA"/>
                </a:solidFill>
              </a:rPr>
              <a:t>Copyright: The World Factbook</a:t>
            </a:r>
            <a:endParaRPr lang="en-US" sz="500" dirty="0">
              <a:solidFill>
                <a:srgbClr val="B1B6BA"/>
              </a:solidFill>
            </a:endParaRPr>
          </a:p>
        </p:txBody>
      </p:sp>
      <p:sp>
        <p:nvSpPr>
          <p:cNvPr id="97" name="Line 53">
            <a:extLst>
              <a:ext uri="{FF2B5EF4-FFF2-40B4-BE49-F238E27FC236}">
                <a16:creationId xmlns:a16="http://schemas.microsoft.com/office/drawing/2014/main" id="{C3182662-BD4F-4A4B-A59A-18F47E088C6A}"/>
              </a:ext>
            </a:extLst>
          </p:cNvPr>
          <p:cNvSpPr>
            <a:spLocks noChangeShapeType="1"/>
          </p:cNvSpPr>
          <p:nvPr/>
        </p:nvSpPr>
        <p:spPr bwMode="auto">
          <a:xfrm rot="5400000" flipH="1" flipV="1">
            <a:off x="7969654" y="-1120608"/>
            <a:ext cx="0" cy="475336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98" name="Line 53">
            <a:extLst>
              <a:ext uri="{FF2B5EF4-FFF2-40B4-BE49-F238E27FC236}">
                <a16:creationId xmlns:a16="http://schemas.microsoft.com/office/drawing/2014/main" id="{B5198647-C6D0-4F9C-81DA-B6A5D5C65F2F}"/>
              </a:ext>
            </a:extLst>
          </p:cNvPr>
          <p:cNvSpPr>
            <a:spLocks noChangeShapeType="1"/>
          </p:cNvSpPr>
          <p:nvPr/>
        </p:nvSpPr>
        <p:spPr bwMode="auto">
          <a:xfrm rot="5400000" flipV="1">
            <a:off x="6376305" y="1202271"/>
            <a:ext cx="4473" cy="135905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99" name="Line 53">
            <a:extLst>
              <a:ext uri="{FF2B5EF4-FFF2-40B4-BE49-F238E27FC236}">
                <a16:creationId xmlns:a16="http://schemas.microsoft.com/office/drawing/2014/main" id="{EF2DC949-D149-495D-B29D-CFC8D6898960}"/>
              </a:ext>
            </a:extLst>
          </p:cNvPr>
          <p:cNvSpPr>
            <a:spLocks noChangeShapeType="1"/>
          </p:cNvSpPr>
          <p:nvPr/>
        </p:nvSpPr>
        <p:spPr bwMode="auto">
          <a:xfrm rot="5400000" flipH="1" flipV="1">
            <a:off x="4792285" y="580425"/>
            <a:ext cx="0" cy="1351301"/>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0" name="Line 53">
            <a:extLst>
              <a:ext uri="{FF2B5EF4-FFF2-40B4-BE49-F238E27FC236}">
                <a16:creationId xmlns:a16="http://schemas.microsoft.com/office/drawing/2014/main" id="{8101E2DA-6425-4558-9D3E-B5F9211E5404}"/>
              </a:ext>
            </a:extLst>
          </p:cNvPr>
          <p:cNvSpPr>
            <a:spLocks noChangeShapeType="1"/>
          </p:cNvSpPr>
          <p:nvPr/>
        </p:nvSpPr>
        <p:spPr bwMode="auto">
          <a:xfrm rot="5400000" flipH="1" flipV="1">
            <a:off x="4741799" y="1251812"/>
            <a:ext cx="0" cy="1264445"/>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1" name="Line 53">
            <a:extLst>
              <a:ext uri="{FF2B5EF4-FFF2-40B4-BE49-F238E27FC236}">
                <a16:creationId xmlns:a16="http://schemas.microsoft.com/office/drawing/2014/main" id="{2B1C8442-D200-4437-9AC4-433B0028882D}"/>
              </a:ext>
            </a:extLst>
          </p:cNvPr>
          <p:cNvSpPr>
            <a:spLocks noChangeShapeType="1"/>
          </p:cNvSpPr>
          <p:nvPr/>
        </p:nvSpPr>
        <p:spPr bwMode="auto">
          <a:xfrm rot="5400000" flipH="1" flipV="1">
            <a:off x="2346837" y="268557"/>
            <a:ext cx="0" cy="197503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2" name="Line 53">
            <a:extLst>
              <a:ext uri="{FF2B5EF4-FFF2-40B4-BE49-F238E27FC236}">
                <a16:creationId xmlns:a16="http://schemas.microsoft.com/office/drawing/2014/main" id="{5141553B-6B56-46D7-B9C0-E55D054E2A09}"/>
              </a:ext>
            </a:extLst>
          </p:cNvPr>
          <p:cNvSpPr>
            <a:spLocks noChangeShapeType="1"/>
          </p:cNvSpPr>
          <p:nvPr/>
        </p:nvSpPr>
        <p:spPr bwMode="auto">
          <a:xfrm rot="5400000" flipH="1" flipV="1">
            <a:off x="7859902" y="4019183"/>
            <a:ext cx="0" cy="100929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3" name="Line 53">
            <a:extLst>
              <a:ext uri="{FF2B5EF4-FFF2-40B4-BE49-F238E27FC236}">
                <a16:creationId xmlns:a16="http://schemas.microsoft.com/office/drawing/2014/main" id="{EEDA7AB3-3752-4090-890A-7ADD286CCDF7}"/>
              </a:ext>
            </a:extLst>
          </p:cNvPr>
          <p:cNvSpPr>
            <a:spLocks noChangeShapeType="1"/>
          </p:cNvSpPr>
          <p:nvPr/>
        </p:nvSpPr>
        <p:spPr bwMode="auto">
          <a:xfrm rot="5400000" flipV="1">
            <a:off x="5231493" y="4684670"/>
            <a:ext cx="0" cy="1094420"/>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4" name="Line 53">
            <a:extLst>
              <a:ext uri="{FF2B5EF4-FFF2-40B4-BE49-F238E27FC236}">
                <a16:creationId xmlns:a16="http://schemas.microsoft.com/office/drawing/2014/main" id="{7FDF357F-A054-44BE-95AF-31FC3ED9D031}"/>
              </a:ext>
            </a:extLst>
          </p:cNvPr>
          <p:cNvSpPr>
            <a:spLocks noChangeShapeType="1"/>
          </p:cNvSpPr>
          <p:nvPr/>
        </p:nvSpPr>
        <p:spPr bwMode="auto">
          <a:xfrm rot="5400000" flipH="1" flipV="1">
            <a:off x="4643573" y="5431426"/>
            <a:ext cx="0" cy="1010386"/>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5" name="Line 53">
            <a:extLst>
              <a:ext uri="{FF2B5EF4-FFF2-40B4-BE49-F238E27FC236}">
                <a16:creationId xmlns:a16="http://schemas.microsoft.com/office/drawing/2014/main" id="{413C9DA9-2D0C-4562-A80F-954DF2050371}"/>
              </a:ext>
            </a:extLst>
          </p:cNvPr>
          <p:cNvSpPr>
            <a:spLocks noChangeShapeType="1"/>
          </p:cNvSpPr>
          <p:nvPr/>
        </p:nvSpPr>
        <p:spPr bwMode="auto">
          <a:xfrm rot="5400000" flipH="1" flipV="1">
            <a:off x="9628159" y="3072960"/>
            <a:ext cx="0" cy="143636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6" name="Line 53">
            <a:extLst>
              <a:ext uri="{FF2B5EF4-FFF2-40B4-BE49-F238E27FC236}">
                <a16:creationId xmlns:a16="http://schemas.microsoft.com/office/drawing/2014/main" id="{FA539FB3-2CBA-4C06-AF01-1EEF2C6F7507}"/>
              </a:ext>
            </a:extLst>
          </p:cNvPr>
          <p:cNvSpPr>
            <a:spLocks noChangeShapeType="1"/>
          </p:cNvSpPr>
          <p:nvPr/>
        </p:nvSpPr>
        <p:spPr bwMode="auto">
          <a:xfrm rot="5400000" flipV="1">
            <a:off x="9511962" y="3694668"/>
            <a:ext cx="0" cy="165859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7" name="Line 53">
            <a:extLst>
              <a:ext uri="{FF2B5EF4-FFF2-40B4-BE49-F238E27FC236}">
                <a16:creationId xmlns:a16="http://schemas.microsoft.com/office/drawing/2014/main" id="{FB5BFDE6-C3C7-44AC-8FEE-5C9D19318D1F}"/>
              </a:ext>
            </a:extLst>
          </p:cNvPr>
          <p:cNvSpPr>
            <a:spLocks noChangeShapeType="1"/>
          </p:cNvSpPr>
          <p:nvPr/>
        </p:nvSpPr>
        <p:spPr bwMode="auto">
          <a:xfrm rot="5400000" flipH="1" flipV="1">
            <a:off x="9453665" y="5039746"/>
            <a:ext cx="0" cy="178534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8" name="Line 53">
            <a:extLst>
              <a:ext uri="{FF2B5EF4-FFF2-40B4-BE49-F238E27FC236}">
                <a16:creationId xmlns:a16="http://schemas.microsoft.com/office/drawing/2014/main" id="{AB3DCEB7-D0BB-41B0-B482-F083B5A2AC51}"/>
              </a:ext>
            </a:extLst>
          </p:cNvPr>
          <p:cNvSpPr>
            <a:spLocks noChangeShapeType="1"/>
          </p:cNvSpPr>
          <p:nvPr/>
        </p:nvSpPr>
        <p:spPr bwMode="auto">
          <a:xfrm rot="5400000" flipV="1">
            <a:off x="5190852" y="4012989"/>
            <a:ext cx="4274" cy="101740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9" name="Freeform 33">
            <a:extLst>
              <a:ext uri="{FF2B5EF4-FFF2-40B4-BE49-F238E27FC236}">
                <a16:creationId xmlns:a16="http://schemas.microsoft.com/office/drawing/2014/main" id="{E0D094B4-C1D3-4F35-9EE3-98E85453E3BF}"/>
              </a:ext>
            </a:extLst>
          </p:cNvPr>
          <p:cNvSpPr>
            <a:spLocks/>
          </p:cNvSpPr>
          <p:nvPr/>
        </p:nvSpPr>
        <p:spPr bwMode="auto">
          <a:xfrm>
            <a:off x="2219413" y="3444754"/>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90" name="Freeform 47">
            <a:extLst>
              <a:ext uri="{FF2B5EF4-FFF2-40B4-BE49-F238E27FC236}">
                <a16:creationId xmlns:a16="http://schemas.microsoft.com/office/drawing/2014/main" id="{6E3C0BAD-ED46-4626-A83F-D538BB80B85C}"/>
              </a:ext>
            </a:extLst>
          </p:cNvPr>
          <p:cNvSpPr>
            <a:spLocks/>
          </p:cNvSpPr>
          <p:nvPr/>
        </p:nvSpPr>
        <p:spPr bwMode="auto">
          <a:xfrm>
            <a:off x="5917534" y="3169162"/>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91" name="Line 46">
            <a:extLst>
              <a:ext uri="{FF2B5EF4-FFF2-40B4-BE49-F238E27FC236}">
                <a16:creationId xmlns:a16="http://schemas.microsoft.com/office/drawing/2014/main" id="{47CCD650-7D2F-40C3-9BE4-89F786C156A4}"/>
              </a:ext>
            </a:extLst>
          </p:cNvPr>
          <p:cNvSpPr>
            <a:spLocks noChangeShapeType="1"/>
          </p:cNvSpPr>
          <p:nvPr/>
        </p:nvSpPr>
        <p:spPr bwMode="auto">
          <a:xfrm flipH="1">
            <a:off x="5954229" y="3222688"/>
            <a:ext cx="0" cy="272858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92" name="Rechteck 191">
            <a:extLst>
              <a:ext uri="{FF2B5EF4-FFF2-40B4-BE49-F238E27FC236}">
                <a16:creationId xmlns:a16="http://schemas.microsoft.com/office/drawing/2014/main" id="{733A3A13-6DB7-4C43-B193-0AA70CFDE54F}"/>
              </a:ext>
            </a:extLst>
          </p:cNvPr>
          <p:cNvSpPr/>
          <p:nvPr/>
        </p:nvSpPr>
        <p:spPr>
          <a:xfrm>
            <a:off x="5950460" y="6293950"/>
            <a:ext cx="1000539" cy="190771"/>
          </a:xfrm>
          <a:prstGeom prst="rect">
            <a:avLst/>
          </a:prstGeom>
          <a:solidFill>
            <a:srgbClr val="E3E5E7"/>
          </a:solidFill>
        </p:spPr>
        <p:txBody>
          <a:bodyPr wrap="square" rIns="0">
            <a:spAutoFit/>
          </a:bodyPr>
          <a:lstStyle/>
          <a:p>
            <a:pPr lvl="0">
              <a:lnSpc>
                <a:spcPct val="80000"/>
              </a:lnSpc>
            </a:pPr>
            <a:r>
              <a:rPr lang="en-US" sz="800" dirty="0">
                <a:solidFill>
                  <a:srgbClr val="000000"/>
                </a:solidFill>
              </a:rPr>
              <a:t>Foundation 2019</a:t>
            </a:r>
          </a:p>
        </p:txBody>
      </p:sp>
      <p:sp>
        <p:nvSpPr>
          <p:cNvPr id="193" name="Rechteck 192">
            <a:extLst>
              <a:ext uri="{FF2B5EF4-FFF2-40B4-BE49-F238E27FC236}">
                <a16:creationId xmlns:a16="http://schemas.microsoft.com/office/drawing/2014/main" id="{30D61063-6C2D-4066-99F3-46732DA86203}"/>
              </a:ext>
            </a:extLst>
          </p:cNvPr>
          <p:cNvSpPr/>
          <p:nvPr/>
        </p:nvSpPr>
        <p:spPr bwMode="auto">
          <a:xfrm>
            <a:off x="5950460" y="5938256"/>
            <a:ext cx="1000539" cy="399496"/>
          </a:xfrm>
          <a:prstGeom prst="rect">
            <a:avLst/>
          </a:prstGeom>
          <a:solidFill>
            <a:srgbClr val="E3E5E7"/>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94" name="Text Box 23">
            <a:extLst>
              <a:ext uri="{FF2B5EF4-FFF2-40B4-BE49-F238E27FC236}">
                <a16:creationId xmlns:a16="http://schemas.microsoft.com/office/drawing/2014/main" id="{566F18BE-F16D-4F59-A430-4284D8088CF6}"/>
              </a:ext>
            </a:extLst>
          </p:cNvPr>
          <p:cNvSpPr txBox="1">
            <a:spLocks noChangeArrowheads="1"/>
          </p:cNvSpPr>
          <p:nvPr/>
        </p:nvSpPr>
        <p:spPr bwMode="auto">
          <a:xfrm>
            <a:off x="5950460" y="5938256"/>
            <a:ext cx="971050" cy="316031"/>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Romania</a:t>
            </a:r>
            <a:br>
              <a:rPr lang="en-US" sz="1000" b="1" dirty="0">
                <a:solidFill>
                  <a:schemeClr val="hlink"/>
                </a:solidFill>
              </a:rPr>
            </a:br>
            <a:r>
              <a:rPr lang="en-US" sz="800" dirty="0"/>
              <a:t>Timisoara</a:t>
            </a:r>
          </a:p>
        </p:txBody>
      </p:sp>
      <p:sp>
        <p:nvSpPr>
          <p:cNvPr id="195" name="Rechteck 194">
            <a:extLst>
              <a:ext uri="{FF2B5EF4-FFF2-40B4-BE49-F238E27FC236}">
                <a16:creationId xmlns:a16="http://schemas.microsoft.com/office/drawing/2014/main" id="{ED29C897-D0E7-4D04-930C-80B6FEB5FC70}"/>
              </a:ext>
            </a:extLst>
          </p:cNvPr>
          <p:cNvSpPr/>
          <p:nvPr/>
        </p:nvSpPr>
        <p:spPr>
          <a:xfrm>
            <a:off x="5950462" y="6182144"/>
            <a:ext cx="785588" cy="190771"/>
          </a:xfrm>
          <a:prstGeom prst="rect">
            <a:avLst/>
          </a:prstGeom>
        </p:spPr>
        <p:txBody>
          <a:bodyPr wrap="none">
            <a:spAutoFit/>
          </a:bodyPr>
          <a:lstStyle/>
          <a:p>
            <a:pPr lvl="0">
              <a:lnSpc>
                <a:spcPct val="80000"/>
              </a:lnSpc>
            </a:pPr>
            <a:r>
              <a:rPr lang="en-US" sz="800" dirty="0">
                <a:solidFill>
                  <a:srgbClr val="000000"/>
                </a:solidFill>
              </a:rPr>
              <a:t>1 employee</a:t>
            </a:r>
          </a:p>
        </p:txBody>
      </p:sp>
      <p:sp>
        <p:nvSpPr>
          <p:cNvPr id="196" name="Line 53">
            <a:extLst>
              <a:ext uri="{FF2B5EF4-FFF2-40B4-BE49-F238E27FC236}">
                <a16:creationId xmlns:a16="http://schemas.microsoft.com/office/drawing/2014/main" id="{F5335677-24DF-4466-9BCF-FDB9FBB102BC}"/>
              </a:ext>
            </a:extLst>
          </p:cNvPr>
          <p:cNvSpPr>
            <a:spLocks noChangeShapeType="1"/>
          </p:cNvSpPr>
          <p:nvPr/>
        </p:nvSpPr>
        <p:spPr bwMode="auto">
          <a:xfrm rot="5400000" flipH="1" flipV="1">
            <a:off x="6452615" y="5435591"/>
            <a:ext cx="0" cy="99677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Tree>
    <p:extLst>
      <p:ext uri="{BB962C8B-B14F-4D97-AF65-F5344CB8AC3E}">
        <p14:creationId xmlns:p14="http://schemas.microsoft.com/office/powerpoint/2010/main" val="2905528416"/>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136"/>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2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2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28"/>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4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2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30"/>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31"/>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3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34"/>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33"/>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3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92"/>
                                        </p:tgtEl>
                                        <p:attrNameLst>
                                          <p:attrName>style.visibility</p:attrName>
                                        </p:attrNameLst>
                                      </p:cBhvr>
                                      <p:to>
                                        <p:strVal val="hidden"/>
                                      </p:to>
                                    </p:set>
                                  </p:childTnLst>
                                </p:cTn>
                              </p:par>
                            </p:childTnLst>
                          </p:cTn>
                        </p:par>
                      </p:childTnLst>
                    </p:cTn>
                  </p:par>
                </p:childTnLst>
              </p:cTn>
              <p:nextCondLst>
                <p:cond evt="onClick" delay="0">
                  <p:tgtEl>
                    <p:spTgt spid="136"/>
                  </p:tgtEl>
                </p:cond>
              </p:nextCondLst>
            </p:seq>
          </p:childTnLst>
        </p:cTn>
      </p:par>
    </p:tnLst>
    <p:bldLst>
      <p:bldP spid="106" grpId="0" animBg="1"/>
      <p:bldP spid="106"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44" grpId="0" animBg="1"/>
      <p:bldP spid="144" grpId="1" animBg="1"/>
      <p:bldP spid="192" grpId="0" animBg="1"/>
      <p:bldP spid="192"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6C376EC4-69EF-443D-A5C4-68151DE29E07}"/>
              </a:ext>
            </a:extLst>
          </p:cNvPr>
          <p:cNvSpPr>
            <a:spLocks noGrp="1"/>
          </p:cNvSpPr>
          <p:nvPr>
            <p:ph type="body" sz="quarter" idx="12"/>
          </p:nvPr>
        </p:nvSpPr>
        <p:spPr/>
        <p:txBody>
          <a:bodyPr/>
          <a:lstStyle/>
          <a:p>
            <a:r>
              <a:rPr lang="en-US" dirty="0"/>
              <a:t>Miscellaneous Topics</a:t>
            </a:r>
          </a:p>
        </p:txBody>
      </p:sp>
      <p:sp>
        <p:nvSpPr>
          <p:cNvPr id="3" name="Title 2"/>
          <p:cNvSpPr>
            <a:spLocks noGrp="1"/>
          </p:cNvSpPr>
          <p:nvPr>
            <p:ph type="title"/>
          </p:nvPr>
        </p:nvSpPr>
        <p:spPr/>
        <p:txBody>
          <a:bodyPr/>
          <a:lstStyle/>
          <a:p>
            <a:r>
              <a:rPr lang="en-US"/>
              <a:t>Training Modules</a:t>
            </a:r>
            <a:endParaRPr lang="en-US" dirty="0"/>
          </a:p>
        </p:txBody>
      </p:sp>
      <p:sp>
        <p:nvSpPr>
          <p:cNvPr id="19" name="Rounded Rectangle 18">
            <a:hlinkClick r:id="" action="ppaction://customshow?id=19&amp;return=true"/>
          </p:cNvPr>
          <p:cNvSpPr/>
          <p:nvPr/>
        </p:nvSpPr>
        <p:spPr>
          <a:xfrm>
            <a:off x="3860154" y="3378621"/>
            <a:ext cx="1612671" cy="980902"/>
          </a:xfrm>
          <a:prstGeom prst="roundRect">
            <a:avLst/>
          </a:prstGeom>
          <a:solidFill>
            <a:srgbClr val="FFFF0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System Testing with VectorCAST QA</a:t>
            </a:r>
          </a:p>
        </p:txBody>
      </p:sp>
      <p:sp>
        <p:nvSpPr>
          <p:cNvPr id="7" name="Rounded Rectangle 6">
            <a:hlinkClick r:id="" action="ppaction://customshow?id=20&amp;return=true"/>
          </p:cNvPr>
          <p:cNvSpPr/>
          <p:nvPr/>
        </p:nvSpPr>
        <p:spPr>
          <a:xfrm>
            <a:off x="6110309" y="5125809"/>
            <a:ext cx="1612671" cy="980902"/>
          </a:xfrm>
          <a:prstGeom prst="roundRect">
            <a:avLst/>
          </a:prstGeom>
          <a:solidFill>
            <a:srgbClr val="FFFF0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Writing Testable</a:t>
            </a:r>
          </a:p>
          <a:p>
            <a:pPr algn="ctr"/>
            <a:r>
              <a:rPr lang="en-US" sz="1400" dirty="0">
                <a:solidFill>
                  <a:schemeClr val="tx1"/>
                </a:solidFill>
              </a:rPr>
              <a:t>Code</a:t>
            </a:r>
          </a:p>
        </p:txBody>
      </p:sp>
      <p:sp>
        <p:nvSpPr>
          <p:cNvPr id="9" name="Rounded Rectangle 11">
            <a:hlinkClick r:id="" action="ppaction://customshow?id=44&amp;return=true"/>
            <a:extLst>
              <a:ext uri="{FF2B5EF4-FFF2-40B4-BE49-F238E27FC236}">
                <a16:creationId xmlns:a16="http://schemas.microsoft.com/office/drawing/2014/main" id="{5A7B5D94-0600-4AEE-BF6E-34760F0D94A3}"/>
              </a:ext>
            </a:extLst>
          </p:cNvPr>
          <p:cNvSpPr/>
          <p:nvPr/>
        </p:nvSpPr>
        <p:spPr>
          <a:xfrm>
            <a:off x="1609996" y="3378621"/>
            <a:ext cx="1612671" cy="980902"/>
          </a:xfrm>
          <a:prstGeom prst="roundRect">
            <a:avLst/>
          </a:prstGeom>
          <a:solidFill>
            <a:srgbClr val="FFFF0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Requirements</a:t>
            </a:r>
          </a:p>
          <a:p>
            <a:pPr algn="ctr"/>
            <a:r>
              <a:rPr lang="en-US" sz="1400" dirty="0">
                <a:solidFill>
                  <a:schemeClr val="tx1"/>
                </a:solidFill>
              </a:rPr>
              <a:t>Gateway</a:t>
            </a:r>
          </a:p>
          <a:p>
            <a:pPr algn="ctr"/>
            <a:r>
              <a:rPr lang="en-US" sz="1400" dirty="0">
                <a:solidFill>
                  <a:schemeClr val="tx1"/>
                </a:solidFill>
              </a:rPr>
              <a:t>(RGW)</a:t>
            </a:r>
          </a:p>
        </p:txBody>
      </p:sp>
      <p:sp>
        <p:nvSpPr>
          <p:cNvPr id="11" name="Rounded Rectangle 18">
            <a:hlinkClick r:id="" action="ppaction://customshow?id=12&amp;return=true"/>
            <a:extLst>
              <a:ext uri="{FF2B5EF4-FFF2-40B4-BE49-F238E27FC236}">
                <a16:creationId xmlns:a16="http://schemas.microsoft.com/office/drawing/2014/main" id="{7605BA7B-1B55-4B95-9465-1AC1DAECEF0A}"/>
              </a:ext>
            </a:extLst>
          </p:cNvPr>
          <p:cNvSpPr/>
          <p:nvPr/>
        </p:nvSpPr>
        <p:spPr>
          <a:xfrm>
            <a:off x="1609997" y="5125809"/>
            <a:ext cx="1612671" cy="980902"/>
          </a:xfrm>
          <a:prstGeom prst="roundRect">
            <a:avLst/>
          </a:prstGeom>
          <a:solidFill>
            <a:srgbClr val="FFFF0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Environment</a:t>
            </a:r>
          </a:p>
          <a:p>
            <a:pPr algn="ctr"/>
            <a:r>
              <a:rPr lang="en-US" sz="1400" dirty="0">
                <a:solidFill>
                  <a:schemeClr val="tx1"/>
                </a:solidFill>
              </a:rPr>
              <a:t>Building</a:t>
            </a:r>
          </a:p>
          <a:p>
            <a:pPr algn="ctr"/>
            <a:r>
              <a:rPr lang="en-US" sz="1400" dirty="0">
                <a:solidFill>
                  <a:schemeClr val="tx1"/>
                </a:solidFill>
              </a:rPr>
              <a:t>Errors</a:t>
            </a:r>
          </a:p>
        </p:txBody>
      </p:sp>
      <p:sp>
        <p:nvSpPr>
          <p:cNvPr id="12" name="Rounded Rectangle 8">
            <a:hlinkClick r:id="" action="ppaction://customshow?id=17&amp;return=true"/>
            <a:extLst>
              <a:ext uri="{FF2B5EF4-FFF2-40B4-BE49-F238E27FC236}">
                <a16:creationId xmlns:a16="http://schemas.microsoft.com/office/drawing/2014/main" id="{9512E87A-8F23-43C5-BF42-985469B8DC68}"/>
              </a:ext>
            </a:extLst>
          </p:cNvPr>
          <p:cNvSpPr/>
          <p:nvPr/>
        </p:nvSpPr>
        <p:spPr>
          <a:xfrm>
            <a:off x="3860154" y="5125809"/>
            <a:ext cx="1612671" cy="980902"/>
          </a:xfrm>
          <a:prstGeom prst="roundRect">
            <a:avLst/>
          </a:prstGeom>
          <a:solidFill>
            <a:srgbClr val="FFFF0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Code</a:t>
            </a:r>
          </a:p>
          <a:p>
            <a:pPr algn="ctr"/>
            <a:r>
              <a:rPr lang="en-US" sz="1400" dirty="0">
                <a:solidFill>
                  <a:schemeClr val="tx1"/>
                </a:solidFill>
              </a:rPr>
              <a:t>Coverage</a:t>
            </a:r>
          </a:p>
          <a:p>
            <a:pPr algn="ctr"/>
            <a:r>
              <a:rPr lang="en-US" sz="1400" dirty="0">
                <a:solidFill>
                  <a:schemeClr val="tx1"/>
                </a:solidFill>
              </a:rPr>
              <a:t>Options</a:t>
            </a:r>
          </a:p>
        </p:txBody>
      </p:sp>
      <p:sp>
        <p:nvSpPr>
          <p:cNvPr id="13" name="Rounded Rectangle 10">
            <a:hlinkClick r:id="" action="ppaction://customshow?id=16&amp;return=true"/>
            <a:extLst>
              <a:ext uri="{FF2B5EF4-FFF2-40B4-BE49-F238E27FC236}">
                <a16:creationId xmlns:a16="http://schemas.microsoft.com/office/drawing/2014/main" id="{7352A093-400D-4DEB-A6AD-E8248F3EB946}"/>
              </a:ext>
            </a:extLst>
          </p:cNvPr>
          <p:cNvSpPr/>
          <p:nvPr/>
        </p:nvSpPr>
        <p:spPr>
          <a:xfrm>
            <a:off x="6110308" y="3378621"/>
            <a:ext cx="1612671" cy="980902"/>
          </a:xfrm>
          <a:prstGeom prst="roundRect">
            <a:avLst>
              <a:gd name="adj" fmla="val 14765"/>
            </a:avLst>
          </a:prstGeom>
          <a:solidFill>
            <a:srgbClr val="FFFF0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Additional</a:t>
            </a:r>
          </a:p>
          <a:p>
            <a:pPr algn="ctr"/>
            <a:r>
              <a:rPr lang="en-US" sz="1400" dirty="0">
                <a:solidFill>
                  <a:schemeClr val="tx1"/>
                </a:solidFill>
              </a:rPr>
              <a:t>Test Case</a:t>
            </a:r>
          </a:p>
          <a:p>
            <a:pPr algn="ctr"/>
            <a:r>
              <a:rPr lang="en-US" sz="1400" dirty="0">
                <a:solidFill>
                  <a:schemeClr val="tx1"/>
                </a:solidFill>
              </a:rPr>
              <a:t>Options</a:t>
            </a:r>
          </a:p>
        </p:txBody>
      </p:sp>
      <p:sp>
        <p:nvSpPr>
          <p:cNvPr id="10" name="Rounded Rectangle 7">
            <a:hlinkClick r:id="" action="ppaction://customshow?id=21&amp;return=true"/>
            <a:extLst>
              <a:ext uri="{FF2B5EF4-FFF2-40B4-BE49-F238E27FC236}">
                <a16:creationId xmlns:a16="http://schemas.microsoft.com/office/drawing/2014/main" id="{19FFC748-D8C2-4DC7-B3F2-F795B035919C}"/>
              </a:ext>
            </a:extLst>
          </p:cNvPr>
          <p:cNvSpPr/>
          <p:nvPr/>
        </p:nvSpPr>
        <p:spPr>
          <a:xfrm>
            <a:off x="1636289" y="1709698"/>
            <a:ext cx="1586379" cy="980902"/>
          </a:xfrm>
          <a:prstGeom prst="roundRect">
            <a:avLst/>
          </a:prstGeom>
          <a:solidFill>
            <a:srgbClr val="FFFF0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Trouble Shooting the Build Process</a:t>
            </a:r>
          </a:p>
        </p:txBody>
      </p:sp>
      <p:sp>
        <p:nvSpPr>
          <p:cNvPr id="14" name="Rounded Rectangle 8">
            <a:hlinkClick r:id="" action="ppaction://customshow?id=22&amp;return=true"/>
            <a:extLst>
              <a:ext uri="{FF2B5EF4-FFF2-40B4-BE49-F238E27FC236}">
                <a16:creationId xmlns:a16="http://schemas.microsoft.com/office/drawing/2014/main" id="{AD8C95F2-1B16-497E-A3B9-6A6AD6809CB6}"/>
              </a:ext>
            </a:extLst>
          </p:cNvPr>
          <p:cNvSpPr/>
          <p:nvPr/>
        </p:nvSpPr>
        <p:spPr>
          <a:xfrm>
            <a:off x="3860154" y="1688808"/>
            <a:ext cx="1612671" cy="1022681"/>
          </a:xfrm>
          <a:prstGeom prst="roundRect">
            <a:avLst/>
          </a:prstGeom>
          <a:solidFill>
            <a:srgbClr val="FFFF0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Debugging Test Execution Problems</a:t>
            </a:r>
          </a:p>
        </p:txBody>
      </p:sp>
    </p:spTree>
    <p:extLst>
      <p:ext uri="{BB962C8B-B14F-4D97-AF65-F5344CB8AC3E}">
        <p14:creationId xmlns:p14="http://schemas.microsoft.com/office/powerpoint/2010/main" val="306665938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platzhalter 19">
            <a:extLst>
              <a:ext uri="{FF2B5EF4-FFF2-40B4-BE49-F238E27FC236}">
                <a16:creationId xmlns:a16="http://schemas.microsoft.com/office/drawing/2014/main" id="{B680BBC4-BDE4-4D77-8378-ADF3BBE94FFB}"/>
              </a:ext>
            </a:extLst>
          </p:cNvPr>
          <p:cNvSpPr>
            <a:spLocks noGrp="1"/>
          </p:cNvSpPr>
          <p:nvPr>
            <p:ph type="body" sz="quarter" idx="12"/>
          </p:nvPr>
        </p:nvSpPr>
        <p:spPr/>
        <p:txBody>
          <a:bodyPr/>
          <a:lstStyle/>
          <a:p>
            <a:r>
              <a:rPr lang="en-US" dirty="0"/>
              <a:t>Separation of Function from Control</a:t>
            </a:r>
          </a:p>
        </p:txBody>
      </p:sp>
      <p:sp>
        <p:nvSpPr>
          <p:cNvPr id="3" name="Title 2"/>
          <p:cNvSpPr>
            <a:spLocks noGrp="1"/>
          </p:cNvSpPr>
          <p:nvPr>
            <p:ph type="title"/>
          </p:nvPr>
        </p:nvSpPr>
        <p:spPr/>
        <p:txBody>
          <a:bodyPr/>
          <a:lstStyle/>
          <a:p>
            <a:r>
              <a:rPr lang="en-US"/>
              <a:t>Lecture:  Best Coding Practices</a:t>
            </a:r>
            <a:endParaRPr lang="en-US" dirty="0"/>
          </a:p>
        </p:txBody>
      </p:sp>
      <p:grpSp>
        <p:nvGrpSpPr>
          <p:cNvPr id="11" name="Group 10"/>
          <p:cNvGrpSpPr/>
          <p:nvPr/>
        </p:nvGrpSpPr>
        <p:grpSpPr>
          <a:xfrm>
            <a:off x="2260600" y="1617900"/>
            <a:ext cx="2451100" cy="4610100"/>
            <a:chOff x="736600" y="1384300"/>
            <a:chExt cx="1854200" cy="4610100"/>
          </a:xfrm>
        </p:grpSpPr>
        <p:sp>
          <p:nvSpPr>
            <p:cNvPr id="4" name="Oval 3"/>
            <p:cNvSpPr/>
            <p:nvPr/>
          </p:nvSpPr>
          <p:spPr>
            <a:xfrm>
              <a:off x="889000" y="5130800"/>
              <a:ext cx="1409700" cy="863600"/>
            </a:xfrm>
            <a:prstGeom prst="ellipse">
              <a:avLst/>
            </a:prstGeom>
            <a:solidFill>
              <a:srgbClr val="C00000"/>
            </a:solidFill>
            <a:ln>
              <a:solidFill>
                <a:srgbClr val="B7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Transmit Task</a:t>
              </a:r>
            </a:p>
          </p:txBody>
        </p:sp>
        <p:sp>
          <p:nvSpPr>
            <p:cNvPr id="5" name="Flowchart: Manual Operation 4"/>
            <p:cNvSpPr/>
            <p:nvPr/>
          </p:nvSpPr>
          <p:spPr>
            <a:xfrm>
              <a:off x="736600" y="1384300"/>
              <a:ext cx="1714500" cy="1295400"/>
            </a:xfrm>
            <a:prstGeom prst="flowChartManualOperation">
              <a:avLst/>
            </a:prstGeom>
            <a:solidFill>
              <a:srgbClr val="C00000"/>
            </a:solidFill>
            <a:ln>
              <a:solidFill>
                <a:srgbClr val="B7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Inbound</a:t>
              </a:r>
            </a:p>
            <a:p>
              <a:pPr algn="ctr"/>
              <a:r>
                <a:rPr lang="en-US" dirty="0"/>
                <a:t>Device</a:t>
              </a:r>
            </a:p>
            <a:p>
              <a:pPr algn="ctr"/>
              <a:endParaRPr lang="en-US" dirty="0"/>
            </a:p>
          </p:txBody>
        </p:sp>
        <p:sp>
          <p:nvSpPr>
            <p:cNvPr id="6" name="Rounded Rectangle 5"/>
            <p:cNvSpPr/>
            <p:nvPr/>
          </p:nvSpPr>
          <p:spPr>
            <a:xfrm>
              <a:off x="736600" y="3263900"/>
              <a:ext cx="1854200" cy="1339850"/>
            </a:xfrm>
            <a:prstGeom prst="roundRect">
              <a:avLst/>
            </a:prstGeom>
            <a:solidFill>
              <a:srgbClr val="C00000"/>
            </a:solidFill>
            <a:ln>
              <a:solidFill>
                <a:srgbClr val="B7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 Msg</a:t>
              </a:r>
            </a:p>
            <a:p>
              <a:pPr marL="285750" indent="-285750">
                <a:buFont typeface="Arial" panose="020B0604020202020204" pitchFamily="34" charset="0"/>
                <a:buChar char="•"/>
              </a:pPr>
              <a:r>
                <a:rPr lang="en-US" dirty="0">
                  <a:solidFill>
                    <a:srgbClr val="00B0F0"/>
                  </a:solidFill>
                </a:rPr>
                <a:t>Process Msg</a:t>
              </a:r>
            </a:p>
            <a:p>
              <a:pPr marL="285750" indent="-285750">
                <a:buFont typeface="Arial" panose="020B0604020202020204" pitchFamily="34" charset="0"/>
                <a:buChar char="•"/>
              </a:pPr>
              <a:r>
                <a:rPr lang="en-US" dirty="0"/>
                <a:t>Send Msg</a:t>
              </a:r>
            </a:p>
            <a:p>
              <a:pPr marL="285750" indent="-285750" algn="ctr">
                <a:buFontTx/>
                <a:buChar char="-"/>
              </a:pPr>
              <a:endParaRPr lang="en-US" dirty="0"/>
            </a:p>
          </p:txBody>
        </p:sp>
        <p:cxnSp>
          <p:nvCxnSpPr>
            <p:cNvPr id="8" name="Straight Arrow Connector 7"/>
            <p:cNvCxnSpPr>
              <a:stCxn id="5" idx="2"/>
            </p:cNvCxnSpPr>
            <p:nvPr/>
          </p:nvCxnSpPr>
          <p:spPr>
            <a:xfrm>
              <a:off x="1593850" y="2679700"/>
              <a:ext cx="0" cy="584200"/>
            </a:xfrm>
            <a:prstGeom prst="straightConnector1">
              <a:avLst/>
            </a:prstGeom>
            <a:ln w="19050">
              <a:solidFill>
                <a:srgbClr val="B70032"/>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4" idx="0"/>
            </p:cNvCxnSpPr>
            <p:nvPr/>
          </p:nvCxnSpPr>
          <p:spPr>
            <a:xfrm>
              <a:off x="1593850" y="4603750"/>
              <a:ext cx="0" cy="527050"/>
            </a:xfrm>
            <a:prstGeom prst="straightConnector1">
              <a:avLst/>
            </a:prstGeom>
            <a:ln w="19050">
              <a:solidFill>
                <a:srgbClr val="B70032"/>
              </a:solidFill>
              <a:tailEnd type="arrow" w="lg" len="lg"/>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2101590" y="1575275"/>
            <a:ext cx="9185652" cy="4610100"/>
            <a:chOff x="577590" y="1341675"/>
            <a:chExt cx="9185652" cy="4610100"/>
          </a:xfrm>
        </p:grpSpPr>
        <p:cxnSp>
          <p:nvCxnSpPr>
            <p:cNvPr id="19" name="Straight Arrow Connector 18"/>
            <p:cNvCxnSpPr>
              <a:cxnSpLocks/>
            </p:cNvCxnSpPr>
            <p:nvPr/>
          </p:nvCxnSpPr>
          <p:spPr>
            <a:xfrm>
              <a:off x="7188460" y="3891200"/>
              <a:ext cx="720582" cy="0"/>
            </a:xfrm>
            <a:prstGeom prst="straightConnector1">
              <a:avLst/>
            </a:prstGeom>
            <a:ln w="19050">
              <a:headEnd type="arrow" w="lg" len="lg"/>
              <a:tailEnd type="arrow" w="lg" len="lg"/>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577590" y="1341675"/>
              <a:ext cx="9185652" cy="4610100"/>
              <a:chOff x="577590" y="1341675"/>
              <a:chExt cx="9185652" cy="4610100"/>
            </a:xfrm>
          </p:grpSpPr>
          <p:grpSp>
            <p:nvGrpSpPr>
              <p:cNvPr id="25" name="Group 24"/>
              <p:cNvGrpSpPr/>
              <p:nvPr/>
            </p:nvGrpSpPr>
            <p:grpSpPr>
              <a:xfrm>
                <a:off x="5235574" y="1341675"/>
                <a:ext cx="4527668" cy="4610100"/>
                <a:chOff x="5235574" y="1341675"/>
                <a:chExt cx="4527668" cy="4610100"/>
              </a:xfrm>
            </p:grpSpPr>
            <p:grpSp>
              <p:nvGrpSpPr>
                <p:cNvPr id="24" name="Group 23"/>
                <p:cNvGrpSpPr/>
                <p:nvPr/>
              </p:nvGrpSpPr>
              <p:grpSpPr>
                <a:xfrm>
                  <a:off x="5235574" y="1341675"/>
                  <a:ext cx="2499040" cy="4610100"/>
                  <a:chOff x="5235574" y="1341675"/>
                  <a:chExt cx="2499040" cy="4610100"/>
                </a:xfrm>
              </p:grpSpPr>
              <p:sp>
                <p:nvSpPr>
                  <p:cNvPr id="13" name="Oval 12"/>
                  <p:cNvSpPr/>
                  <p:nvPr/>
                </p:nvSpPr>
                <p:spPr>
                  <a:xfrm>
                    <a:off x="5486660" y="5088175"/>
                    <a:ext cx="1701800" cy="863600"/>
                  </a:xfrm>
                  <a:prstGeom prst="ellipse">
                    <a:avLst/>
                  </a:prstGeom>
                  <a:solidFill>
                    <a:srgbClr val="C00000"/>
                  </a:solidFill>
                  <a:ln>
                    <a:solidFill>
                      <a:srgbClr val="B7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Transmit Task</a:t>
                    </a:r>
                  </a:p>
                </p:txBody>
              </p:sp>
              <p:sp>
                <p:nvSpPr>
                  <p:cNvPr id="14" name="Flowchart: Manual Operation 13"/>
                  <p:cNvSpPr/>
                  <p:nvPr/>
                </p:nvSpPr>
                <p:spPr>
                  <a:xfrm>
                    <a:off x="5235574" y="1341675"/>
                    <a:ext cx="2499040" cy="1295400"/>
                  </a:xfrm>
                  <a:prstGeom prst="flowChartManualOperation">
                    <a:avLst/>
                  </a:prstGeom>
                  <a:solidFill>
                    <a:srgbClr val="C00000"/>
                  </a:solidFill>
                  <a:ln>
                    <a:solidFill>
                      <a:srgbClr val="B7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Inbound</a:t>
                    </a:r>
                  </a:p>
                  <a:p>
                    <a:pPr algn="ctr"/>
                    <a:r>
                      <a:rPr lang="en-US" dirty="0"/>
                      <a:t>Device</a:t>
                    </a:r>
                  </a:p>
                  <a:p>
                    <a:pPr algn="ctr"/>
                    <a:endParaRPr lang="en-US" dirty="0"/>
                  </a:p>
                </p:txBody>
              </p:sp>
              <p:sp>
                <p:nvSpPr>
                  <p:cNvPr id="15" name="Rounded Rectangle 14"/>
                  <p:cNvSpPr/>
                  <p:nvPr/>
                </p:nvSpPr>
                <p:spPr>
                  <a:xfrm>
                    <a:off x="5334260" y="3330812"/>
                    <a:ext cx="2238404" cy="1028700"/>
                  </a:xfrm>
                  <a:prstGeom prst="roundRect">
                    <a:avLst/>
                  </a:prstGeom>
                  <a:solidFill>
                    <a:srgbClr val="C00000"/>
                  </a:solidFill>
                  <a:ln>
                    <a:solidFill>
                      <a:srgbClr val="B7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 Msg</a:t>
                    </a:r>
                  </a:p>
                  <a:p>
                    <a:pPr marL="285750" indent="-285750">
                      <a:buFont typeface="Arial" panose="020B0604020202020204" pitchFamily="34" charset="0"/>
                      <a:buChar char="•"/>
                    </a:pPr>
                    <a:r>
                      <a:rPr lang="en-US" dirty="0"/>
                      <a:t>Send Msg</a:t>
                    </a:r>
                  </a:p>
                  <a:p>
                    <a:pPr marL="285750" indent="-285750" algn="ctr">
                      <a:buFontTx/>
                      <a:buChar char="-"/>
                    </a:pPr>
                    <a:endParaRPr lang="en-US" dirty="0"/>
                  </a:p>
                </p:txBody>
              </p:sp>
              <p:cxnSp>
                <p:nvCxnSpPr>
                  <p:cNvPr id="16" name="Straight Arrow Connector 15"/>
                  <p:cNvCxnSpPr>
                    <a:cxnSpLocks/>
                    <a:stCxn id="14" idx="2"/>
                    <a:endCxn id="15" idx="0"/>
                  </p:cNvCxnSpPr>
                  <p:nvPr/>
                </p:nvCxnSpPr>
                <p:spPr>
                  <a:xfrm flipH="1">
                    <a:off x="6453462" y="2637075"/>
                    <a:ext cx="31632" cy="693737"/>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endCxn id="13" idx="0"/>
                  </p:cNvCxnSpPr>
                  <p:nvPr/>
                </p:nvCxnSpPr>
                <p:spPr>
                  <a:xfrm>
                    <a:off x="6191510" y="4359512"/>
                    <a:ext cx="146050" cy="728663"/>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grpSp>
            <p:sp>
              <p:nvSpPr>
                <p:cNvPr id="18" name="Rounded Rectangle 17"/>
                <p:cNvSpPr/>
                <p:nvPr/>
              </p:nvSpPr>
              <p:spPr>
                <a:xfrm>
                  <a:off x="7877464" y="3591400"/>
                  <a:ext cx="1885778" cy="555625"/>
                </a:xfrm>
                <a:prstGeom prst="roundRect">
                  <a:avLst/>
                </a:prstGeom>
                <a:solidFill>
                  <a:srgbClr val="028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Process Msg</a:t>
                  </a:r>
                </a:p>
              </p:txBody>
            </p:sp>
          </p:grpSp>
          <p:cxnSp>
            <p:nvCxnSpPr>
              <p:cNvPr id="27" name="Straight Connector 26"/>
              <p:cNvCxnSpPr/>
              <p:nvPr/>
            </p:nvCxnSpPr>
            <p:spPr>
              <a:xfrm>
                <a:off x="577590" y="1384300"/>
                <a:ext cx="2425700" cy="4508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1050665" y="1355725"/>
                <a:ext cx="2184400" cy="4508500"/>
              </a:xfrm>
              <a:prstGeom prst="line">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1503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8">
            <a:extLst>
              <a:ext uri="{FF2B5EF4-FFF2-40B4-BE49-F238E27FC236}">
                <a16:creationId xmlns:a16="http://schemas.microsoft.com/office/drawing/2014/main" id="{66581B83-1E84-4EF7-9E0B-B4921423E26F}"/>
              </a:ext>
            </a:extLst>
          </p:cNvPr>
          <p:cNvSpPr>
            <a:spLocks noGrp="1"/>
          </p:cNvSpPr>
          <p:nvPr>
            <p:ph sz="quarter" idx="14"/>
          </p:nvPr>
        </p:nvSpPr>
        <p:spPr>
          <a:xfrm>
            <a:off x="6204000" y="1260000"/>
            <a:ext cx="3960000" cy="5220000"/>
          </a:xfrm>
        </p:spPr>
        <p:txBody>
          <a:bodyPr/>
          <a:lstStyle/>
          <a:p>
            <a:pPr>
              <a:spcBef>
                <a:spcPts val="0"/>
              </a:spcBef>
            </a:pPr>
            <a:r>
              <a:rPr lang="en-US" sz="1100" dirty="0">
                <a:solidFill>
                  <a:srgbClr val="43BFDE"/>
                </a:solidFill>
              </a:rPr>
              <a:t>inline int forever(void) {return(1);}</a:t>
            </a:r>
          </a:p>
          <a:p>
            <a:pPr>
              <a:spcBef>
                <a:spcPts val="0"/>
              </a:spcBef>
            </a:pPr>
            <a:endParaRPr lang="en-US" sz="1100" dirty="0">
              <a:solidFill>
                <a:srgbClr val="43BFDE"/>
              </a:solidFill>
            </a:endParaRPr>
          </a:p>
          <a:p>
            <a:pPr>
              <a:spcBef>
                <a:spcPts val="0"/>
              </a:spcBef>
            </a:pPr>
            <a:r>
              <a:rPr lang="en-US" sz="1100" dirty="0">
                <a:solidFill>
                  <a:srgbClr val="43BFDE"/>
                </a:solidFill>
              </a:rPr>
              <a:t>void MotorControl_Task(void)</a:t>
            </a:r>
          </a:p>
          <a:p>
            <a:pPr>
              <a:spcBef>
                <a:spcPts val="0"/>
              </a:spcBef>
            </a:pPr>
            <a:r>
              <a:rPr lang="en-US" sz="1100" dirty="0">
                <a:solidFill>
                  <a:srgbClr val="43BFDE"/>
                </a:solidFill>
              </a:rPr>
              <a:t>{</a:t>
            </a:r>
          </a:p>
          <a:p>
            <a:pPr>
              <a:spcBef>
                <a:spcPts val="0"/>
              </a:spcBef>
            </a:pPr>
            <a:r>
              <a:rPr lang="en-US" sz="1100" dirty="0">
                <a:solidFill>
                  <a:srgbClr val="43BFDE"/>
                </a:solidFill>
              </a:rPr>
              <a:t>    t_cmd_msg  command_msg;</a:t>
            </a:r>
          </a:p>
          <a:p>
            <a:pPr>
              <a:spcBef>
                <a:spcPts val="0"/>
              </a:spcBef>
            </a:pPr>
            <a:endParaRPr lang="en-US" sz="1100" dirty="0">
              <a:solidFill>
                <a:srgbClr val="43BFDE"/>
              </a:solidFill>
            </a:endParaRPr>
          </a:p>
          <a:p>
            <a:pPr>
              <a:spcBef>
                <a:spcPts val="0"/>
              </a:spcBef>
            </a:pPr>
            <a:r>
              <a:rPr lang="en-US" sz="1100" dirty="0">
                <a:solidFill>
                  <a:srgbClr val="43BFDE"/>
                </a:solidFill>
              </a:rPr>
              <a:t>    while(forever())</a:t>
            </a:r>
          </a:p>
          <a:p>
            <a:pPr>
              <a:spcBef>
                <a:spcPts val="0"/>
              </a:spcBef>
            </a:pPr>
            <a:r>
              <a:rPr lang="en-US" sz="1100" dirty="0">
                <a:solidFill>
                  <a:srgbClr val="43BFDE"/>
                </a:solidFill>
              </a:rPr>
              <a:t>    {</a:t>
            </a:r>
          </a:p>
          <a:p>
            <a:pPr>
              <a:spcBef>
                <a:spcPts val="0"/>
              </a:spcBef>
            </a:pPr>
            <a:r>
              <a:rPr lang="en-US" sz="1100" dirty="0">
                <a:solidFill>
                  <a:srgbClr val="43BFDE"/>
                </a:solidFill>
              </a:rPr>
              <a:t>        OS_Wait_For_Msg(&amp;command_msg);</a:t>
            </a:r>
          </a:p>
          <a:p>
            <a:pPr>
              <a:spcBef>
                <a:spcPts val="0"/>
              </a:spcBef>
            </a:pPr>
            <a:r>
              <a:rPr lang="en-US" sz="1100" dirty="0">
                <a:solidFill>
                  <a:srgbClr val="43BFDE"/>
                </a:solidFill>
              </a:rPr>
              <a:t>        status = processEngineCm  (command_msg);</a:t>
            </a:r>
          </a:p>
          <a:p>
            <a:pPr>
              <a:spcBef>
                <a:spcPts val="0"/>
              </a:spcBef>
            </a:pPr>
            <a:r>
              <a:rPr lang="en-US" sz="1100" dirty="0">
                <a:solidFill>
                  <a:srgbClr val="43BFDE"/>
                </a:solidFill>
              </a:rPr>
              <a:t>        freeMsg( command_msg  );</a:t>
            </a:r>
          </a:p>
          <a:p>
            <a:pPr>
              <a:spcBef>
                <a:spcPts val="0"/>
              </a:spcBef>
            </a:pPr>
            <a:r>
              <a:rPr lang="en-US" sz="1100" dirty="0">
                <a:solidFill>
                  <a:srgbClr val="43BFDE"/>
                </a:solidFill>
              </a:rPr>
              <a:t>    }</a:t>
            </a:r>
          </a:p>
          <a:p>
            <a:pPr>
              <a:spcBef>
                <a:spcPts val="0"/>
              </a:spcBef>
            </a:pPr>
            <a:r>
              <a:rPr lang="en-US" sz="1100" dirty="0">
                <a:solidFill>
                  <a:srgbClr val="43BFDE"/>
                </a:solidFill>
              </a:rPr>
              <a:t>}</a:t>
            </a:r>
          </a:p>
          <a:p>
            <a:pPr>
              <a:spcBef>
                <a:spcPts val="0"/>
              </a:spcBef>
            </a:pPr>
            <a:endParaRPr lang="en-US" sz="1100" dirty="0"/>
          </a:p>
          <a:p>
            <a:pPr>
              <a:spcBef>
                <a:spcPts val="0"/>
              </a:spcBef>
            </a:pPr>
            <a:r>
              <a:rPr lang="en-US" sz="1100" dirty="0">
                <a:solidFill>
                  <a:srgbClr val="B70032"/>
                </a:solidFill>
              </a:rPr>
              <a:t>int processEngineCmd(msg)</a:t>
            </a:r>
          </a:p>
          <a:p>
            <a:pPr>
              <a:spcBef>
                <a:spcPts val="0"/>
              </a:spcBef>
            </a:pPr>
            <a:r>
              <a:rPr lang="en-US" sz="1100" dirty="0">
                <a:solidFill>
                  <a:srgbClr val="B70032"/>
                </a:solidFill>
              </a:rPr>
              <a:t>{	</a:t>
            </a:r>
          </a:p>
          <a:p>
            <a:pPr>
              <a:spcBef>
                <a:spcPts val="0"/>
              </a:spcBef>
            </a:pPr>
            <a:r>
              <a:rPr lang="en-US" sz="1100" dirty="0">
                <a:solidFill>
                  <a:srgbClr val="B70032"/>
                </a:solidFill>
              </a:rPr>
              <a:t>        switch (msg.msg_type)</a:t>
            </a:r>
          </a:p>
          <a:p>
            <a:pPr>
              <a:spcBef>
                <a:spcPts val="0"/>
              </a:spcBef>
            </a:pPr>
            <a:r>
              <a:rPr lang="en-US" sz="1100" dirty="0">
                <a:solidFill>
                  <a:srgbClr val="B70032"/>
                </a:solidFill>
              </a:rPr>
              <a:t>        {</a:t>
            </a:r>
          </a:p>
          <a:p>
            <a:pPr>
              <a:spcBef>
                <a:spcPts val="0"/>
              </a:spcBef>
            </a:pPr>
            <a:r>
              <a:rPr lang="en-US" sz="1100" dirty="0">
                <a:solidFill>
                  <a:srgbClr val="B70032"/>
                </a:solidFill>
              </a:rPr>
              <a:t>         case MT_RUN_DIAGNOSTICS:</a:t>
            </a:r>
          </a:p>
          <a:p>
            <a:pPr>
              <a:spcBef>
                <a:spcPts val="0"/>
              </a:spcBef>
            </a:pPr>
            <a:endParaRPr lang="en-US" sz="1100" dirty="0">
              <a:solidFill>
                <a:srgbClr val="B70032"/>
              </a:solidFill>
            </a:endParaRPr>
          </a:p>
          <a:p>
            <a:pPr>
              <a:spcBef>
                <a:spcPts val="0"/>
              </a:spcBef>
            </a:pPr>
            <a:r>
              <a:rPr lang="en-US" sz="1100" dirty="0">
                <a:solidFill>
                  <a:srgbClr val="B70032"/>
                </a:solidFill>
              </a:rPr>
              <a:t>          etc…</a:t>
            </a:r>
          </a:p>
          <a:p>
            <a:pPr>
              <a:spcBef>
                <a:spcPts val="0"/>
              </a:spcBef>
            </a:pPr>
            <a:r>
              <a:rPr lang="en-US" sz="1100" dirty="0">
                <a:solidFill>
                  <a:srgbClr val="B70032"/>
                </a:solidFill>
              </a:rPr>
              <a:t>        }</a:t>
            </a:r>
          </a:p>
          <a:p>
            <a:pPr>
              <a:spcBef>
                <a:spcPts val="0"/>
              </a:spcBef>
            </a:pPr>
            <a:r>
              <a:rPr lang="en-US" sz="1100" dirty="0">
                <a:solidFill>
                  <a:srgbClr val="B70032"/>
                </a:solidFill>
              </a:rPr>
              <a:t>}</a:t>
            </a:r>
          </a:p>
        </p:txBody>
      </p:sp>
      <p:sp>
        <p:nvSpPr>
          <p:cNvPr id="2" name="Content Placeholder 1"/>
          <p:cNvSpPr>
            <a:spLocks noGrp="1"/>
          </p:cNvSpPr>
          <p:nvPr>
            <p:ph sz="quarter" idx="13"/>
          </p:nvPr>
        </p:nvSpPr>
        <p:spPr/>
        <p:txBody>
          <a:bodyPr/>
          <a:lstStyle/>
          <a:p>
            <a:pPr>
              <a:spcBef>
                <a:spcPts val="0"/>
              </a:spcBef>
            </a:pPr>
            <a:r>
              <a:rPr lang="en-US" sz="1100" dirty="0">
                <a:solidFill>
                  <a:srgbClr val="43BFDE"/>
                </a:solidFill>
              </a:rPr>
              <a:t>void MotorControl_Task(void)</a:t>
            </a:r>
          </a:p>
          <a:p>
            <a:pPr>
              <a:spcBef>
                <a:spcPts val="0"/>
              </a:spcBef>
            </a:pPr>
            <a:r>
              <a:rPr lang="en-US" sz="1100" dirty="0">
                <a:solidFill>
                  <a:srgbClr val="43BFDE"/>
                </a:solidFill>
              </a:rPr>
              <a:t>{</a:t>
            </a:r>
          </a:p>
          <a:p>
            <a:pPr>
              <a:spcBef>
                <a:spcPts val="0"/>
              </a:spcBef>
            </a:pPr>
            <a:r>
              <a:rPr lang="en-US" sz="1100" dirty="0">
                <a:solidFill>
                  <a:srgbClr val="43BFDE"/>
                </a:solidFill>
              </a:rPr>
              <a:t>    t_cmd_msg  command_msg;</a:t>
            </a:r>
          </a:p>
          <a:p>
            <a:pPr>
              <a:spcBef>
                <a:spcPts val="0"/>
              </a:spcBef>
            </a:pPr>
            <a:endParaRPr lang="en-US" sz="1100" dirty="0">
              <a:solidFill>
                <a:srgbClr val="43BFDE"/>
              </a:solidFill>
            </a:endParaRPr>
          </a:p>
          <a:p>
            <a:pPr>
              <a:spcBef>
                <a:spcPts val="0"/>
              </a:spcBef>
            </a:pPr>
            <a:r>
              <a:rPr lang="en-US" sz="1100" dirty="0">
                <a:solidFill>
                  <a:srgbClr val="43BFDE"/>
                </a:solidFill>
              </a:rPr>
              <a:t>    while(1)</a:t>
            </a:r>
          </a:p>
          <a:p>
            <a:pPr>
              <a:spcBef>
                <a:spcPts val="0"/>
              </a:spcBef>
            </a:pPr>
            <a:r>
              <a:rPr lang="en-US" sz="1100" dirty="0">
                <a:solidFill>
                  <a:srgbClr val="43BFDE"/>
                </a:solidFill>
              </a:rPr>
              <a:t>    {</a:t>
            </a:r>
          </a:p>
          <a:p>
            <a:pPr>
              <a:spcBef>
                <a:spcPts val="0"/>
              </a:spcBef>
            </a:pPr>
            <a:r>
              <a:rPr lang="en-US" sz="1100" dirty="0">
                <a:solidFill>
                  <a:srgbClr val="43BFDE"/>
                </a:solidFill>
              </a:rPr>
              <a:t>        OS_Wait_For_Msg(&amp;command_msg);</a:t>
            </a:r>
          </a:p>
          <a:p>
            <a:pPr>
              <a:spcBef>
                <a:spcPts val="0"/>
              </a:spcBef>
            </a:pPr>
            <a:r>
              <a:rPr lang="en-US" sz="1100" dirty="0"/>
              <a:t>	</a:t>
            </a:r>
          </a:p>
          <a:p>
            <a:pPr>
              <a:spcBef>
                <a:spcPts val="0"/>
              </a:spcBef>
            </a:pPr>
            <a:r>
              <a:rPr lang="en-US" sz="1100" dirty="0">
                <a:solidFill>
                  <a:srgbClr val="B70032"/>
                </a:solidFill>
              </a:rPr>
              <a:t>        switch (command_msg.msg_type)</a:t>
            </a:r>
          </a:p>
          <a:p>
            <a:pPr>
              <a:spcBef>
                <a:spcPts val="0"/>
              </a:spcBef>
            </a:pPr>
            <a:r>
              <a:rPr lang="en-US" sz="1100" dirty="0">
                <a:solidFill>
                  <a:srgbClr val="B70032"/>
                </a:solidFill>
              </a:rPr>
              <a:t>        {</a:t>
            </a:r>
          </a:p>
          <a:p>
            <a:pPr>
              <a:spcBef>
                <a:spcPts val="0"/>
              </a:spcBef>
            </a:pPr>
            <a:r>
              <a:rPr lang="en-US" sz="1100" dirty="0">
                <a:solidFill>
                  <a:srgbClr val="B70032"/>
                </a:solidFill>
              </a:rPr>
              <a:t>         case MT_RUN_DIAGNOSTICS:</a:t>
            </a:r>
          </a:p>
          <a:p>
            <a:pPr>
              <a:spcBef>
                <a:spcPts val="0"/>
              </a:spcBef>
            </a:pPr>
            <a:r>
              <a:rPr lang="en-US" sz="1100" dirty="0">
                <a:solidFill>
                  <a:srgbClr val="B70032"/>
                </a:solidFill>
              </a:rPr>
              <a:t>            if (!engine_running) start_engine();</a:t>
            </a:r>
          </a:p>
          <a:p>
            <a:pPr>
              <a:spcBef>
                <a:spcPts val="0"/>
              </a:spcBef>
            </a:pPr>
            <a:r>
              <a:rPr lang="en-US" sz="1100" dirty="0">
                <a:solidFill>
                  <a:srgbClr val="B70032"/>
                </a:solidFill>
              </a:rPr>
              <a:t>            run_diagnostics();</a:t>
            </a:r>
          </a:p>
          <a:p>
            <a:pPr>
              <a:spcBef>
                <a:spcPts val="0"/>
              </a:spcBef>
            </a:pPr>
            <a:r>
              <a:rPr lang="en-US" sz="1100" dirty="0">
                <a:solidFill>
                  <a:srgbClr val="B70032"/>
                </a:solidFill>
              </a:rPr>
              <a:t>            engine_running = 1;  break;</a:t>
            </a:r>
          </a:p>
          <a:p>
            <a:pPr>
              <a:spcBef>
                <a:spcPts val="0"/>
              </a:spcBef>
            </a:pPr>
            <a:r>
              <a:rPr lang="en-US" sz="1100" dirty="0">
                <a:solidFill>
                  <a:srgbClr val="B70032"/>
                </a:solidFill>
              </a:rPr>
              <a:t>         case MT_START_ENGINE:</a:t>
            </a:r>
          </a:p>
          <a:p>
            <a:pPr>
              <a:spcBef>
                <a:spcPts val="0"/>
              </a:spcBef>
            </a:pPr>
            <a:r>
              <a:rPr lang="en-US" sz="1100" dirty="0">
                <a:solidFill>
                  <a:srgbClr val="B70032"/>
                </a:solidFill>
              </a:rPr>
              <a:t>            if (!engine_running) start_engine();</a:t>
            </a:r>
          </a:p>
          <a:p>
            <a:pPr>
              <a:spcBef>
                <a:spcPts val="0"/>
              </a:spcBef>
            </a:pPr>
            <a:r>
              <a:rPr lang="en-US" sz="1100" dirty="0">
                <a:solidFill>
                  <a:srgbClr val="B70032"/>
                </a:solidFill>
              </a:rPr>
              <a:t>            engine_running = 1;  break;</a:t>
            </a:r>
          </a:p>
          <a:p>
            <a:pPr>
              <a:spcBef>
                <a:spcPts val="0"/>
              </a:spcBef>
            </a:pPr>
            <a:r>
              <a:rPr lang="en-US" sz="1100" dirty="0">
                <a:solidFill>
                  <a:srgbClr val="B70032"/>
                </a:solidFill>
              </a:rPr>
              <a:t>        case MT_STOP_ENGINE:</a:t>
            </a:r>
          </a:p>
          <a:p>
            <a:pPr>
              <a:spcBef>
                <a:spcPts val="0"/>
              </a:spcBef>
            </a:pPr>
            <a:r>
              <a:rPr lang="en-US" sz="1100" dirty="0">
                <a:solidFill>
                  <a:srgbClr val="B70032"/>
                </a:solidFill>
              </a:rPr>
              <a:t>            if (engine_running) stop_engine();</a:t>
            </a:r>
          </a:p>
          <a:p>
            <a:pPr>
              <a:spcBef>
                <a:spcPts val="0"/>
              </a:spcBef>
            </a:pPr>
            <a:r>
              <a:rPr lang="en-US" sz="1100" dirty="0">
                <a:solidFill>
                  <a:srgbClr val="B70032"/>
                </a:solidFill>
              </a:rPr>
              <a:t>            engine_running = 0;  break;</a:t>
            </a:r>
          </a:p>
          <a:p>
            <a:pPr>
              <a:spcBef>
                <a:spcPts val="0"/>
              </a:spcBef>
            </a:pPr>
            <a:r>
              <a:rPr lang="en-US" sz="1100" dirty="0">
                <a:solidFill>
                  <a:srgbClr val="43BFDE"/>
                </a:solidFill>
              </a:rPr>
              <a:t>    }</a:t>
            </a:r>
          </a:p>
          <a:p>
            <a:pPr>
              <a:spcBef>
                <a:spcPts val="0"/>
              </a:spcBef>
            </a:pPr>
            <a:r>
              <a:rPr lang="en-US" sz="1100" dirty="0">
                <a:solidFill>
                  <a:srgbClr val="43BFDE"/>
                </a:solidFill>
              </a:rPr>
              <a:t>    freeMsg( command_msg  );</a:t>
            </a:r>
          </a:p>
          <a:p>
            <a:pPr>
              <a:spcBef>
                <a:spcPts val="0"/>
              </a:spcBef>
            </a:pPr>
            <a:r>
              <a:rPr lang="en-US" sz="1100" dirty="0">
                <a:solidFill>
                  <a:srgbClr val="43BFDE"/>
                </a:solidFill>
              </a:rPr>
              <a:t>}</a:t>
            </a:r>
          </a:p>
          <a:p>
            <a:pPr>
              <a:spcBef>
                <a:spcPts val="0"/>
              </a:spcBef>
            </a:pPr>
            <a:endParaRPr lang="en-US" sz="1100" dirty="0"/>
          </a:p>
          <a:p>
            <a:pPr>
              <a:spcBef>
                <a:spcPts val="0"/>
              </a:spcBef>
            </a:pPr>
            <a:endParaRPr lang="en-US" sz="1100" dirty="0"/>
          </a:p>
        </p:txBody>
      </p:sp>
      <p:sp>
        <p:nvSpPr>
          <p:cNvPr id="14" name="Textplatzhalter 13">
            <a:extLst>
              <a:ext uri="{FF2B5EF4-FFF2-40B4-BE49-F238E27FC236}">
                <a16:creationId xmlns:a16="http://schemas.microsoft.com/office/drawing/2014/main" id="{081892B8-CCE8-48BE-9E3F-6AE0BAA4B484}"/>
              </a:ext>
            </a:extLst>
          </p:cNvPr>
          <p:cNvSpPr>
            <a:spLocks noGrp="1"/>
          </p:cNvSpPr>
          <p:nvPr>
            <p:ph type="body" sz="quarter" idx="12"/>
          </p:nvPr>
        </p:nvSpPr>
        <p:spPr/>
        <p:txBody>
          <a:bodyPr/>
          <a:lstStyle/>
          <a:p>
            <a:r>
              <a:rPr lang="en-US" dirty="0"/>
              <a:t>Separation of Function from Control:  Coding Example</a:t>
            </a:r>
          </a:p>
        </p:txBody>
      </p:sp>
      <p:sp>
        <p:nvSpPr>
          <p:cNvPr id="3" name="Title 2"/>
          <p:cNvSpPr>
            <a:spLocks noGrp="1"/>
          </p:cNvSpPr>
          <p:nvPr>
            <p:ph type="title"/>
          </p:nvPr>
        </p:nvSpPr>
        <p:spPr/>
        <p:txBody>
          <a:bodyPr/>
          <a:lstStyle/>
          <a:p>
            <a:r>
              <a:rPr lang="en-US"/>
              <a:t>Lecture:  Best Coding Practices</a:t>
            </a:r>
            <a:endParaRPr lang="en-US" dirty="0"/>
          </a:p>
        </p:txBody>
      </p:sp>
      <p:grpSp>
        <p:nvGrpSpPr>
          <p:cNvPr id="10" name="Group 9"/>
          <p:cNvGrpSpPr/>
          <p:nvPr/>
        </p:nvGrpSpPr>
        <p:grpSpPr>
          <a:xfrm>
            <a:off x="862428" y="1260000"/>
            <a:ext cx="3289300" cy="4927600"/>
            <a:chOff x="254000" y="1092200"/>
            <a:chExt cx="3289300" cy="4927600"/>
          </a:xfrm>
        </p:grpSpPr>
        <p:cxnSp>
          <p:nvCxnSpPr>
            <p:cNvPr id="6" name="Straight Connector 5"/>
            <p:cNvCxnSpPr/>
            <p:nvPr/>
          </p:nvCxnSpPr>
          <p:spPr>
            <a:xfrm>
              <a:off x="254000" y="1092200"/>
              <a:ext cx="3289300" cy="4775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54000" y="1092200"/>
              <a:ext cx="3048000" cy="49276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139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E77404F7-A0DA-472B-A967-69F9F2A4F28C}"/>
              </a:ext>
            </a:extLst>
          </p:cNvPr>
          <p:cNvSpPr>
            <a:spLocks noGrp="1"/>
          </p:cNvSpPr>
          <p:nvPr>
            <p:ph type="body" sz="quarter" idx="12"/>
          </p:nvPr>
        </p:nvSpPr>
        <p:spPr>
          <a:solidFill>
            <a:schemeClr val="bg1"/>
          </a:solidFill>
        </p:spPr>
        <p:txBody>
          <a:bodyPr>
            <a:noAutofit/>
          </a:bodyPr>
          <a:lstStyle/>
          <a:p>
            <a:endParaRPr lang="en-US" dirty="0"/>
          </a:p>
        </p:txBody>
      </p:sp>
      <p:sp>
        <p:nvSpPr>
          <p:cNvPr id="3" name="Title 2"/>
          <p:cNvSpPr>
            <a:spLocks noGrp="1"/>
          </p:cNvSpPr>
          <p:nvPr>
            <p:ph type="title"/>
          </p:nvPr>
        </p:nvSpPr>
        <p:spPr>
          <a:solidFill>
            <a:schemeClr val="bg1"/>
          </a:solidFill>
        </p:spPr>
        <p:txBody>
          <a:bodyPr/>
          <a:lstStyle/>
          <a:p>
            <a:r>
              <a:rPr lang="en-US"/>
              <a:t>Lecture:  Best Coding Practices</a:t>
            </a:r>
            <a:endParaRPr lang="en-US" dirty="0"/>
          </a:p>
        </p:txBody>
      </p:sp>
      <p:sp>
        <p:nvSpPr>
          <p:cNvPr id="4" name="Flowchart: Manual Operation 3"/>
          <p:cNvSpPr/>
          <p:nvPr/>
        </p:nvSpPr>
        <p:spPr>
          <a:xfrm>
            <a:off x="4943474" y="1341350"/>
            <a:ext cx="2581275" cy="944651"/>
          </a:xfrm>
          <a:prstGeom prst="flowChartManualOperation">
            <a:avLst/>
          </a:prstGeom>
          <a:solidFill>
            <a:srgbClr val="028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Thermostat</a:t>
            </a:r>
          </a:p>
          <a:p>
            <a:pPr algn="ctr"/>
            <a:r>
              <a:rPr lang="en-US" dirty="0"/>
              <a:t>Device</a:t>
            </a:r>
          </a:p>
        </p:txBody>
      </p:sp>
      <p:sp>
        <p:nvSpPr>
          <p:cNvPr id="5" name="Flowchart: Magnetic Disk 4"/>
          <p:cNvSpPr/>
          <p:nvPr/>
        </p:nvSpPr>
        <p:spPr>
          <a:xfrm>
            <a:off x="5378450" y="2882900"/>
            <a:ext cx="1333500" cy="1130300"/>
          </a:xfrm>
          <a:prstGeom prst="flowChartMagneticDisk">
            <a:avLst/>
          </a:prstGeom>
          <a:solidFill>
            <a:srgbClr val="028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Global</a:t>
            </a:r>
          </a:p>
          <a:p>
            <a:pPr algn="ctr"/>
            <a:r>
              <a:rPr lang="en-US" dirty="0"/>
              <a:t>Data</a:t>
            </a:r>
          </a:p>
        </p:txBody>
      </p:sp>
      <p:sp>
        <p:nvSpPr>
          <p:cNvPr id="6" name="Oval 5"/>
          <p:cNvSpPr/>
          <p:nvPr/>
        </p:nvSpPr>
        <p:spPr>
          <a:xfrm>
            <a:off x="2463800" y="2882900"/>
            <a:ext cx="1600200" cy="1130300"/>
          </a:xfrm>
          <a:prstGeom prst="ellipse">
            <a:avLst/>
          </a:prstGeom>
          <a:solidFill>
            <a:srgbClr val="028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Monitor</a:t>
            </a:r>
          </a:p>
          <a:p>
            <a:pPr algn="ctr"/>
            <a:r>
              <a:rPr lang="en-US" dirty="0"/>
              <a:t>Task</a:t>
            </a:r>
          </a:p>
        </p:txBody>
      </p:sp>
      <p:sp>
        <p:nvSpPr>
          <p:cNvPr id="8" name="Bevel 7"/>
          <p:cNvSpPr/>
          <p:nvPr/>
        </p:nvSpPr>
        <p:spPr>
          <a:xfrm>
            <a:off x="5175250" y="4889500"/>
            <a:ext cx="1739900" cy="1193800"/>
          </a:xfrm>
          <a:prstGeom prst="bevel">
            <a:avLst/>
          </a:prstGeom>
          <a:solidFill>
            <a:srgbClr val="028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a:p>
            <a:pPr algn="ctr"/>
            <a:r>
              <a:rPr lang="en-US" dirty="0"/>
              <a:t>Display</a:t>
            </a:r>
          </a:p>
        </p:txBody>
      </p:sp>
      <p:sp>
        <p:nvSpPr>
          <p:cNvPr id="11" name="Oval 10"/>
          <p:cNvSpPr/>
          <p:nvPr/>
        </p:nvSpPr>
        <p:spPr>
          <a:xfrm>
            <a:off x="7962900" y="2882900"/>
            <a:ext cx="1600200" cy="1130300"/>
          </a:xfrm>
          <a:prstGeom prst="ellipse">
            <a:avLst/>
          </a:prstGeom>
          <a:solidFill>
            <a:srgbClr val="028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a:t>
            </a:r>
          </a:p>
          <a:p>
            <a:pPr algn="ctr"/>
            <a:r>
              <a:rPr lang="en-US" dirty="0"/>
              <a:t>Task</a:t>
            </a:r>
          </a:p>
        </p:txBody>
      </p:sp>
      <p:cxnSp>
        <p:nvCxnSpPr>
          <p:cNvPr id="13" name="Straight Arrow Connector 12"/>
          <p:cNvCxnSpPr>
            <a:stCxn id="6" idx="6"/>
            <a:endCxn id="5" idx="2"/>
          </p:cNvCxnSpPr>
          <p:nvPr/>
        </p:nvCxnSpPr>
        <p:spPr>
          <a:xfrm>
            <a:off x="4064000" y="3448050"/>
            <a:ext cx="1314450" cy="0"/>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1" idx="2"/>
          </p:cNvCxnSpPr>
          <p:nvPr/>
        </p:nvCxnSpPr>
        <p:spPr>
          <a:xfrm flipV="1">
            <a:off x="6711950" y="3448050"/>
            <a:ext cx="1250950" cy="19050"/>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210300" y="4013200"/>
            <a:ext cx="0" cy="876300"/>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892800" y="4013200"/>
            <a:ext cx="0" cy="876300"/>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3683000" y="1587500"/>
            <a:ext cx="1492250" cy="1473200"/>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endCxn id="4" idx="3"/>
          </p:cNvCxnSpPr>
          <p:nvPr/>
        </p:nvCxnSpPr>
        <p:spPr>
          <a:xfrm flipH="1" flipV="1">
            <a:off x="7266622" y="1813676"/>
            <a:ext cx="1077278" cy="1069224"/>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27638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18EE2B55-EE29-4E98-A6CA-C11A4C16A418}"/>
              </a:ext>
            </a:extLst>
          </p:cNvPr>
          <p:cNvSpPr>
            <a:spLocks noGrp="1"/>
          </p:cNvSpPr>
          <p:nvPr>
            <p:ph type="body" sz="quarter" idx="12"/>
          </p:nvPr>
        </p:nvSpPr>
        <p:spPr/>
        <p:txBody>
          <a:bodyPr>
            <a:noAutofit/>
          </a:bodyPr>
          <a:lstStyle/>
          <a:p>
            <a:endParaRPr lang="en-US" dirty="0"/>
          </a:p>
        </p:txBody>
      </p:sp>
      <p:sp>
        <p:nvSpPr>
          <p:cNvPr id="3" name="Title 2"/>
          <p:cNvSpPr>
            <a:spLocks noGrp="1"/>
          </p:cNvSpPr>
          <p:nvPr>
            <p:ph type="title"/>
          </p:nvPr>
        </p:nvSpPr>
        <p:spPr/>
        <p:txBody>
          <a:bodyPr/>
          <a:lstStyle/>
          <a:p>
            <a:r>
              <a:rPr lang="en-US"/>
              <a:t>Lecture:  Best Coding Practices</a:t>
            </a:r>
            <a:endParaRPr lang="en-US" dirty="0"/>
          </a:p>
        </p:txBody>
      </p:sp>
      <p:sp>
        <p:nvSpPr>
          <p:cNvPr id="8" name="Bevel 7"/>
          <p:cNvSpPr/>
          <p:nvPr/>
        </p:nvSpPr>
        <p:spPr>
          <a:xfrm>
            <a:off x="4654550" y="4289105"/>
            <a:ext cx="3143250" cy="1854200"/>
          </a:xfrm>
          <a:prstGeom prst="bevel">
            <a:avLst/>
          </a:prstGeom>
          <a:solidFill>
            <a:srgbClr val="028FC3"/>
          </a:solidFill>
          <a:ln>
            <a:solidFill>
              <a:srgbClr val="028F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User Display</a:t>
            </a:r>
          </a:p>
        </p:txBody>
      </p:sp>
      <p:cxnSp>
        <p:nvCxnSpPr>
          <p:cNvPr id="16" name="Straight Arrow Connector 15"/>
          <p:cNvCxnSpPr>
            <a:endCxn id="11" idx="3"/>
          </p:cNvCxnSpPr>
          <p:nvPr/>
        </p:nvCxnSpPr>
        <p:spPr>
          <a:xfrm flipV="1">
            <a:off x="6731000" y="3155307"/>
            <a:ext cx="1202198" cy="1124594"/>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5"/>
          </p:cNvCxnSpPr>
          <p:nvPr/>
        </p:nvCxnSpPr>
        <p:spPr>
          <a:xfrm>
            <a:off x="4519186" y="3155307"/>
            <a:ext cx="1195817" cy="1124594"/>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2508856" y="1708150"/>
            <a:ext cx="2355244" cy="1695450"/>
            <a:chOff x="984856" y="2222500"/>
            <a:chExt cx="2145694" cy="1695450"/>
          </a:xfrm>
        </p:grpSpPr>
        <p:sp>
          <p:nvSpPr>
            <p:cNvPr id="6" name="Oval 5"/>
            <p:cNvSpPr/>
            <p:nvPr/>
          </p:nvSpPr>
          <p:spPr>
            <a:xfrm>
              <a:off x="984856" y="2222500"/>
              <a:ext cx="2145694" cy="1695450"/>
            </a:xfrm>
            <a:prstGeom prst="ellipse">
              <a:avLst/>
            </a:prstGeom>
            <a:solidFill>
              <a:srgbClr val="028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Monitor</a:t>
              </a:r>
            </a:p>
            <a:p>
              <a:pPr algn="ctr"/>
              <a:r>
                <a:rPr lang="en-US" dirty="0"/>
                <a:t>Task</a:t>
              </a:r>
            </a:p>
          </p:txBody>
        </p:sp>
        <p:sp>
          <p:nvSpPr>
            <p:cNvPr id="15" name="Flowchart: Magnetic Disk 14"/>
            <p:cNvSpPr/>
            <p:nvPr/>
          </p:nvSpPr>
          <p:spPr>
            <a:xfrm>
              <a:off x="2689320" y="2867025"/>
              <a:ext cx="254000" cy="406400"/>
            </a:xfrm>
            <a:prstGeom prst="flowChartMagneticDisk">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lowchart: Manual Operation 16"/>
            <p:cNvSpPr/>
            <p:nvPr/>
          </p:nvSpPr>
          <p:spPr>
            <a:xfrm>
              <a:off x="1847578" y="2374899"/>
              <a:ext cx="334254" cy="393253"/>
            </a:xfrm>
            <a:prstGeom prst="flowChartManualOperation">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p:cNvGrpSpPr/>
          <p:nvPr/>
        </p:nvGrpSpPr>
        <p:grpSpPr>
          <a:xfrm>
            <a:off x="7607300" y="1708150"/>
            <a:ext cx="2225372" cy="1695450"/>
            <a:chOff x="6438900" y="2222500"/>
            <a:chExt cx="1993900" cy="1695450"/>
          </a:xfrm>
        </p:grpSpPr>
        <p:sp>
          <p:nvSpPr>
            <p:cNvPr id="11" name="Oval 10"/>
            <p:cNvSpPr/>
            <p:nvPr/>
          </p:nvSpPr>
          <p:spPr>
            <a:xfrm>
              <a:off x="6438900" y="2222500"/>
              <a:ext cx="1993900" cy="1695450"/>
            </a:xfrm>
            <a:prstGeom prst="ellipse">
              <a:avLst/>
            </a:prstGeom>
            <a:solidFill>
              <a:srgbClr val="028FC3"/>
            </a:solidFill>
            <a:ln>
              <a:solidFill>
                <a:srgbClr val="B7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Control</a:t>
              </a:r>
            </a:p>
            <a:p>
              <a:pPr algn="ctr"/>
              <a:r>
                <a:rPr lang="en-US" dirty="0"/>
                <a:t>Task</a:t>
              </a:r>
            </a:p>
          </p:txBody>
        </p:sp>
        <p:sp>
          <p:nvSpPr>
            <p:cNvPr id="20" name="Flowchart: Magnetic Disk 19"/>
            <p:cNvSpPr/>
            <p:nvPr/>
          </p:nvSpPr>
          <p:spPr>
            <a:xfrm>
              <a:off x="6603900" y="2867025"/>
              <a:ext cx="254000" cy="406400"/>
            </a:xfrm>
            <a:prstGeom prst="flowChartMagneticDisk">
              <a:avLst/>
            </a:prstGeom>
            <a:solidFill>
              <a:srgbClr val="B70032"/>
            </a:solidFill>
            <a:ln>
              <a:solidFill>
                <a:srgbClr val="B7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Flowchart: Magnetic Disk 22"/>
          <p:cNvSpPr/>
          <p:nvPr/>
        </p:nvSpPr>
        <p:spPr>
          <a:xfrm>
            <a:off x="6084434" y="4595973"/>
            <a:ext cx="283487" cy="406400"/>
          </a:xfrm>
          <a:prstGeom prst="flowChartMagneticDisk">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lowchart: Manual Operation 24"/>
          <p:cNvSpPr/>
          <p:nvPr/>
        </p:nvSpPr>
        <p:spPr>
          <a:xfrm>
            <a:off x="8536540" y="1829603"/>
            <a:ext cx="366897" cy="393253"/>
          </a:xfrm>
          <a:prstGeom prst="flowChartManualOperation">
            <a:avLst/>
          </a:prstGeom>
          <a:solidFill>
            <a:srgbClr val="C00000"/>
          </a:solidFill>
          <a:ln>
            <a:solidFill>
              <a:srgbClr val="B7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17503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2"/>
          </p:nvPr>
        </p:nvSpPr>
        <p:spPr/>
        <p:txBody>
          <a:bodyPr>
            <a:noAutofit/>
          </a:bodyPr>
          <a:lstStyle/>
          <a:p>
            <a:endParaRPr lang="en-US" dirty="0"/>
          </a:p>
        </p:txBody>
      </p:sp>
      <p:sp>
        <p:nvSpPr>
          <p:cNvPr id="3" name="Title 2"/>
          <p:cNvSpPr>
            <a:spLocks noGrp="1"/>
          </p:cNvSpPr>
          <p:nvPr>
            <p:ph type="title"/>
          </p:nvPr>
        </p:nvSpPr>
        <p:spPr/>
        <p:txBody>
          <a:bodyPr/>
          <a:lstStyle/>
          <a:p>
            <a:r>
              <a:rPr lang="en-US"/>
              <a:t>Lecture:  Best Coding Practices</a:t>
            </a:r>
            <a:endParaRPr lang="en-US" dirty="0"/>
          </a:p>
        </p:txBody>
      </p:sp>
      <p:sp>
        <p:nvSpPr>
          <p:cNvPr id="5" name="TextBox 4"/>
          <p:cNvSpPr txBox="1"/>
          <p:nvPr/>
        </p:nvSpPr>
        <p:spPr>
          <a:xfrm>
            <a:off x="3298482" y="1196339"/>
            <a:ext cx="1726940" cy="369332"/>
          </a:xfrm>
          <a:prstGeom prst="rect">
            <a:avLst/>
          </a:prstGeom>
          <a:noFill/>
        </p:spPr>
        <p:txBody>
          <a:bodyPr wrap="square" rtlCol="0">
            <a:spAutoFit/>
          </a:bodyPr>
          <a:lstStyle/>
          <a:p>
            <a:r>
              <a:rPr lang="en-US" dirty="0"/>
              <a:t>GlobalData.c</a:t>
            </a:r>
          </a:p>
        </p:txBody>
      </p:sp>
      <p:sp>
        <p:nvSpPr>
          <p:cNvPr id="6" name="Content Placeholder 1"/>
          <p:cNvSpPr txBox="1">
            <a:spLocks/>
          </p:cNvSpPr>
          <p:nvPr/>
        </p:nvSpPr>
        <p:spPr>
          <a:xfrm>
            <a:off x="2150535" y="4346624"/>
            <a:ext cx="2716107" cy="1981198"/>
          </a:xfrm>
          <a:prstGeom prst="rect">
            <a:avLst/>
          </a:prstGeom>
          <a:ln>
            <a:solidFill>
              <a:schemeClr val="accent1"/>
            </a:solidFill>
          </a:ln>
        </p:spPr>
        <p:txBody>
          <a:bodyPr vert="horz" lIns="91440" tIns="45720" rIns="91440" bIns="45720" rtlCol="0">
            <a:normAutofit lnSpcReduction="10000"/>
          </a:bodyPr>
          <a:lstStyle>
            <a:lvl1pPr marL="342900" indent="-342900" algn="l" defTabSz="914400" rtl="0" eaLnBrk="1" latinLnBrk="0" hangingPunct="1">
              <a:spcBef>
                <a:spcPts val="0"/>
              </a:spcBef>
              <a:spcAft>
                <a:spcPts val="300"/>
              </a:spcAft>
              <a:buClr>
                <a:srgbClr val="992B2E"/>
              </a:buClr>
              <a:buFont typeface="Calibri" pitchFamily="34" charset="0"/>
              <a:buChar char="&gt;"/>
              <a:defRPr sz="2400" kern="1200">
                <a:solidFill>
                  <a:srgbClr val="000000"/>
                </a:solidFill>
                <a:latin typeface="+mn-lt"/>
                <a:ea typeface="+mn-ea"/>
                <a:cs typeface="+mn-cs"/>
              </a:defRPr>
            </a:lvl1pPr>
            <a:lvl2pPr marL="742950" indent="-285750" algn="l" defTabSz="914400" rtl="0" eaLnBrk="1" latinLnBrk="0" hangingPunct="1">
              <a:spcBef>
                <a:spcPts val="0"/>
              </a:spcBef>
              <a:spcAft>
                <a:spcPts val="300"/>
              </a:spcAft>
              <a:buClr>
                <a:srgbClr val="992B2E"/>
              </a:buClr>
              <a:buFont typeface="Calibri" pitchFamily="34" charset="0"/>
              <a:buChar char="&gt;"/>
              <a:defRPr sz="1600" kern="1200">
                <a:solidFill>
                  <a:srgbClr val="002060"/>
                </a:solidFill>
                <a:latin typeface="+mn-lt"/>
                <a:ea typeface="+mn-ea"/>
                <a:cs typeface="+mn-cs"/>
              </a:defRPr>
            </a:lvl2pPr>
            <a:lvl3pPr marL="1143000" indent="-228600" algn="l" defTabSz="914400" rtl="0" eaLnBrk="1" latinLnBrk="0" hangingPunct="1">
              <a:spcBef>
                <a:spcPts val="0"/>
              </a:spcBef>
              <a:spcAft>
                <a:spcPts val="300"/>
              </a:spcAft>
              <a:buClr>
                <a:srgbClr val="992B2E"/>
              </a:buClr>
              <a:buFont typeface="Calibri" pitchFamily="34" charset="0"/>
              <a:buChar char="&gt;"/>
              <a:defRPr sz="1600" i="1" kern="1200">
                <a:solidFill>
                  <a:schemeClr val="accent5"/>
                </a:solidFill>
                <a:latin typeface="+mn-lt"/>
                <a:ea typeface="+mn-ea"/>
                <a:cs typeface="+mn-cs"/>
              </a:defRPr>
            </a:lvl3pPr>
            <a:lvl4pPr marL="1600200" indent="-228600" algn="l" defTabSz="914400" rtl="0" eaLnBrk="1" latinLnBrk="0" hangingPunct="1">
              <a:spcBef>
                <a:spcPts val="0"/>
              </a:spcBef>
              <a:spcAft>
                <a:spcPts val="300"/>
              </a:spcAft>
              <a:buClr>
                <a:srgbClr val="992B2E"/>
              </a:buClr>
              <a:buFont typeface="Calibri" pitchFamily="34" charset="0"/>
              <a:buChar char="&gt;"/>
              <a:defRPr sz="1600" i="1" kern="1200">
                <a:solidFill>
                  <a:schemeClr val="accent5"/>
                </a:solidFill>
                <a:latin typeface="+mn-lt"/>
                <a:ea typeface="+mn-ea"/>
                <a:cs typeface="+mn-cs"/>
              </a:defRPr>
            </a:lvl4pPr>
            <a:lvl5pPr marL="2057400" indent="-228600" algn="l" defTabSz="914400" rtl="0" eaLnBrk="1" latinLnBrk="0" hangingPunct="1">
              <a:spcBef>
                <a:spcPts val="0"/>
              </a:spcBef>
              <a:spcAft>
                <a:spcPts val="300"/>
              </a:spcAft>
              <a:buClr>
                <a:srgbClr val="992B2E"/>
              </a:buClr>
              <a:buFont typeface="Calibri" pitchFamily="34" charset="0"/>
              <a:buChar char="&gt;"/>
              <a:defRPr sz="1600" i="1" kern="1200">
                <a:solidFill>
                  <a:schemeClr val="accent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t>extern emp_data[];</a:t>
            </a:r>
          </a:p>
          <a:p>
            <a:pPr marL="0" indent="0">
              <a:buNone/>
            </a:pPr>
            <a:r>
              <a:rPr lang="en-US" sz="1400" dirty="0"/>
              <a:t>…</a:t>
            </a:r>
          </a:p>
          <a:p>
            <a:pPr marL="0" indent="0">
              <a:buNone/>
            </a:pPr>
            <a:endParaRPr lang="en-US" sz="1400" dirty="0"/>
          </a:p>
          <a:p>
            <a:pPr marL="0" indent="0">
              <a:buNone/>
            </a:pPr>
            <a:r>
              <a:rPr lang="en-US" sz="1400" dirty="0"/>
              <a:t>If (emp_data[n].age &gt; 50 )</a:t>
            </a:r>
          </a:p>
          <a:p>
            <a:pPr marL="0" indent="0">
              <a:buNone/>
            </a:pPr>
            <a:r>
              <a:rPr lang="en-US" sz="1400" dirty="0"/>
              <a:t>   adjust_ira_contributions();</a:t>
            </a:r>
          </a:p>
          <a:p>
            <a:pPr marL="0" indent="0">
              <a:buNone/>
            </a:pPr>
            <a:r>
              <a:rPr lang="en-US" sz="1400" dirty="0"/>
              <a:t>else</a:t>
            </a:r>
          </a:p>
          <a:p>
            <a:pPr marL="0" indent="0">
              <a:buNone/>
            </a:pPr>
            <a:r>
              <a:rPr lang="en-US" sz="1400" dirty="0"/>
              <a:t>  …</a:t>
            </a:r>
          </a:p>
          <a:p>
            <a:pPr marL="0" indent="0">
              <a:buNone/>
            </a:pPr>
            <a:endParaRPr lang="en-US" sz="4800" dirty="0"/>
          </a:p>
        </p:txBody>
      </p:sp>
      <p:sp>
        <p:nvSpPr>
          <p:cNvPr id="7" name="Content Placeholder 1"/>
          <p:cNvSpPr txBox="1">
            <a:spLocks/>
          </p:cNvSpPr>
          <p:nvPr/>
        </p:nvSpPr>
        <p:spPr>
          <a:xfrm>
            <a:off x="6980177" y="1824266"/>
            <a:ext cx="2902375" cy="1461068"/>
          </a:xfrm>
          <a:prstGeom prst="rect">
            <a:avLst/>
          </a:prstGeom>
          <a:ln>
            <a:solidFill>
              <a:schemeClr val="accent1"/>
            </a:solidFill>
          </a:ln>
        </p:spPr>
        <p:txBody>
          <a:bodyPr vert="horz" lIns="91440" tIns="45720" rIns="91440" bIns="45720" rtlCol="0">
            <a:normAutofit/>
          </a:bodyPr>
          <a:lstStyle>
            <a:lvl1pPr marL="342900" indent="-342900" algn="l" defTabSz="914400" rtl="0" eaLnBrk="1" latinLnBrk="0" hangingPunct="1">
              <a:spcBef>
                <a:spcPts val="0"/>
              </a:spcBef>
              <a:spcAft>
                <a:spcPts val="300"/>
              </a:spcAft>
              <a:buClr>
                <a:srgbClr val="992B2E"/>
              </a:buClr>
              <a:buFont typeface="Calibri" pitchFamily="34" charset="0"/>
              <a:buChar char="&gt;"/>
              <a:defRPr sz="2400" kern="1200">
                <a:solidFill>
                  <a:srgbClr val="000000"/>
                </a:solidFill>
                <a:latin typeface="+mn-lt"/>
                <a:ea typeface="+mn-ea"/>
                <a:cs typeface="+mn-cs"/>
              </a:defRPr>
            </a:lvl1pPr>
            <a:lvl2pPr marL="742950" indent="-285750" algn="l" defTabSz="914400" rtl="0" eaLnBrk="1" latinLnBrk="0" hangingPunct="1">
              <a:spcBef>
                <a:spcPts val="0"/>
              </a:spcBef>
              <a:spcAft>
                <a:spcPts val="300"/>
              </a:spcAft>
              <a:buClr>
                <a:srgbClr val="992B2E"/>
              </a:buClr>
              <a:buFont typeface="Calibri" pitchFamily="34" charset="0"/>
              <a:buChar char="&gt;"/>
              <a:defRPr sz="1600" kern="1200">
                <a:solidFill>
                  <a:srgbClr val="002060"/>
                </a:solidFill>
                <a:latin typeface="+mn-lt"/>
                <a:ea typeface="+mn-ea"/>
                <a:cs typeface="+mn-cs"/>
              </a:defRPr>
            </a:lvl2pPr>
            <a:lvl3pPr marL="1143000" indent="-228600" algn="l" defTabSz="914400" rtl="0" eaLnBrk="1" latinLnBrk="0" hangingPunct="1">
              <a:spcBef>
                <a:spcPts val="0"/>
              </a:spcBef>
              <a:spcAft>
                <a:spcPts val="300"/>
              </a:spcAft>
              <a:buClr>
                <a:srgbClr val="992B2E"/>
              </a:buClr>
              <a:buFont typeface="Calibri" pitchFamily="34" charset="0"/>
              <a:buChar char="&gt;"/>
              <a:defRPr sz="1600" i="1" kern="1200">
                <a:solidFill>
                  <a:schemeClr val="accent5"/>
                </a:solidFill>
                <a:latin typeface="+mn-lt"/>
                <a:ea typeface="+mn-ea"/>
                <a:cs typeface="+mn-cs"/>
              </a:defRPr>
            </a:lvl3pPr>
            <a:lvl4pPr marL="1600200" indent="-228600" algn="l" defTabSz="914400" rtl="0" eaLnBrk="1" latinLnBrk="0" hangingPunct="1">
              <a:spcBef>
                <a:spcPts val="0"/>
              </a:spcBef>
              <a:spcAft>
                <a:spcPts val="300"/>
              </a:spcAft>
              <a:buClr>
                <a:srgbClr val="992B2E"/>
              </a:buClr>
              <a:buFont typeface="Calibri" pitchFamily="34" charset="0"/>
              <a:buChar char="&gt;"/>
              <a:defRPr sz="1600" i="1" kern="1200">
                <a:solidFill>
                  <a:schemeClr val="accent5"/>
                </a:solidFill>
                <a:latin typeface="+mn-lt"/>
                <a:ea typeface="+mn-ea"/>
                <a:cs typeface="+mn-cs"/>
              </a:defRPr>
            </a:lvl4pPr>
            <a:lvl5pPr marL="2057400" indent="-228600" algn="l" defTabSz="914400" rtl="0" eaLnBrk="1" latinLnBrk="0" hangingPunct="1">
              <a:spcBef>
                <a:spcPts val="0"/>
              </a:spcBef>
              <a:spcAft>
                <a:spcPts val="300"/>
              </a:spcAft>
              <a:buClr>
                <a:srgbClr val="992B2E"/>
              </a:buClr>
              <a:buFont typeface="Calibri" pitchFamily="34" charset="0"/>
              <a:buChar char="&gt;"/>
              <a:defRPr sz="1600" i="1" kern="1200">
                <a:solidFill>
                  <a:schemeClr val="accent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t>extern emp_data[];</a:t>
            </a:r>
          </a:p>
          <a:p>
            <a:pPr marL="0" indent="0">
              <a:buNone/>
            </a:pPr>
            <a:r>
              <a:rPr lang="en-US" sz="1400" dirty="0"/>
              <a:t>…</a:t>
            </a:r>
          </a:p>
          <a:p>
            <a:pPr marL="0" indent="0">
              <a:buNone/>
            </a:pPr>
            <a:endParaRPr lang="en-US" sz="1400" dirty="0"/>
          </a:p>
          <a:p>
            <a:pPr marL="0" indent="0">
              <a:buNone/>
            </a:pPr>
            <a:r>
              <a:rPr lang="en-US" sz="1400" dirty="0"/>
              <a:t>emp_data[n].salary = 0;</a:t>
            </a:r>
          </a:p>
          <a:p>
            <a:pPr marL="0" indent="0">
              <a:buNone/>
            </a:pPr>
            <a:endParaRPr lang="en-US" sz="1400" dirty="0"/>
          </a:p>
        </p:txBody>
      </p:sp>
      <p:sp>
        <p:nvSpPr>
          <p:cNvPr id="8" name="Content Placeholder 1"/>
          <p:cNvSpPr txBox="1">
            <a:spLocks/>
          </p:cNvSpPr>
          <p:nvPr/>
        </p:nvSpPr>
        <p:spPr>
          <a:xfrm>
            <a:off x="6834295" y="4197871"/>
            <a:ext cx="2716107" cy="1611865"/>
          </a:xfrm>
          <a:prstGeom prst="rect">
            <a:avLst/>
          </a:prstGeom>
          <a:ln>
            <a:solidFill>
              <a:schemeClr val="accent1"/>
            </a:solidFill>
          </a:ln>
        </p:spPr>
        <p:txBody>
          <a:bodyPr vert="horz" lIns="91440" tIns="45720" rIns="91440" bIns="45720" rtlCol="0">
            <a:normAutofit/>
          </a:bodyPr>
          <a:lstStyle>
            <a:lvl1pPr marL="342900" indent="-342900" algn="l" defTabSz="914400" rtl="0" eaLnBrk="1" latinLnBrk="0" hangingPunct="1">
              <a:spcBef>
                <a:spcPts val="0"/>
              </a:spcBef>
              <a:spcAft>
                <a:spcPts val="300"/>
              </a:spcAft>
              <a:buClr>
                <a:srgbClr val="992B2E"/>
              </a:buClr>
              <a:buFont typeface="Calibri" pitchFamily="34" charset="0"/>
              <a:buChar char="&gt;"/>
              <a:defRPr sz="2400" kern="1200">
                <a:solidFill>
                  <a:srgbClr val="000000"/>
                </a:solidFill>
                <a:latin typeface="+mn-lt"/>
                <a:ea typeface="+mn-ea"/>
                <a:cs typeface="+mn-cs"/>
              </a:defRPr>
            </a:lvl1pPr>
            <a:lvl2pPr marL="742950" indent="-285750" algn="l" defTabSz="914400" rtl="0" eaLnBrk="1" latinLnBrk="0" hangingPunct="1">
              <a:spcBef>
                <a:spcPts val="0"/>
              </a:spcBef>
              <a:spcAft>
                <a:spcPts val="300"/>
              </a:spcAft>
              <a:buClr>
                <a:srgbClr val="992B2E"/>
              </a:buClr>
              <a:buFont typeface="Calibri" pitchFamily="34" charset="0"/>
              <a:buChar char="&gt;"/>
              <a:defRPr sz="1600" kern="1200">
                <a:solidFill>
                  <a:srgbClr val="002060"/>
                </a:solidFill>
                <a:latin typeface="+mn-lt"/>
                <a:ea typeface="+mn-ea"/>
                <a:cs typeface="+mn-cs"/>
              </a:defRPr>
            </a:lvl2pPr>
            <a:lvl3pPr marL="1143000" indent="-228600" algn="l" defTabSz="914400" rtl="0" eaLnBrk="1" latinLnBrk="0" hangingPunct="1">
              <a:spcBef>
                <a:spcPts val="0"/>
              </a:spcBef>
              <a:spcAft>
                <a:spcPts val="300"/>
              </a:spcAft>
              <a:buClr>
                <a:srgbClr val="992B2E"/>
              </a:buClr>
              <a:buFont typeface="Calibri" pitchFamily="34" charset="0"/>
              <a:buChar char="&gt;"/>
              <a:defRPr sz="1600" i="1" kern="1200">
                <a:solidFill>
                  <a:schemeClr val="accent5"/>
                </a:solidFill>
                <a:latin typeface="+mn-lt"/>
                <a:ea typeface="+mn-ea"/>
                <a:cs typeface="+mn-cs"/>
              </a:defRPr>
            </a:lvl3pPr>
            <a:lvl4pPr marL="1600200" indent="-228600" algn="l" defTabSz="914400" rtl="0" eaLnBrk="1" latinLnBrk="0" hangingPunct="1">
              <a:spcBef>
                <a:spcPts val="0"/>
              </a:spcBef>
              <a:spcAft>
                <a:spcPts val="300"/>
              </a:spcAft>
              <a:buClr>
                <a:srgbClr val="992B2E"/>
              </a:buClr>
              <a:buFont typeface="Calibri" pitchFamily="34" charset="0"/>
              <a:buChar char="&gt;"/>
              <a:defRPr sz="1600" i="1" kern="1200">
                <a:solidFill>
                  <a:schemeClr val="accent5"/>
                </a:solidFill>
                <a:latin typeface="+mn-lt"/>
                <a:ea typeface="+mn-ea"/>
                <a:cs typeface="+mn-cs"/>
              </a:defRPr>
            </a:lvl4pPr>
            <a:lvl5pPr marL="2057400" indent="-228600" algn="l" defTabSz="914400" rtl="0" eaLnBrk="1" latinLnBrk="0" hangingPunct="1">
              <a:spcBef>
                <a:spcPts val="0"/>
              </a:spcBef>
              <a:spcAft>
                <a:spcPts val="300"/>
              </a:spcAft>
              <a:buClr>
                <a:srgbClr val="992B2E"/>
              </a:buClr>
              <a:buFont typeface="Calibri" pitchFamily="34" charset="0"/>
              <a:buChar char="&gt;"/>
              <a:defRPr sz="1600" i="1" kern="1200">
                <a:solidFill>
                  <a:schemeClr val="accent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t>extern emp_data[];</a:t>
            </a:r>
          </a:p>
          <a:p>
            <a:pPr marL="0" indent="0">
              <a:buNone/>
            </a:pPr>
            <a:r>
              <a:rPr lang="en-US" sz="1400" dirty="0"/>
              <a:t>…</a:t>
            </a:r>
          </a:p>
          <a:p>
            <a:pPr marL="0" indent="0">
              <a:buNone/>
            </a:pPr>
            <a:endParaRPr lang="en-US" sz="1400" dirty="0"/>
          </a:p>
          <a:p>
            <a:pPr marL="0" indent="0">
              <a:buNone/>
            </a:pPr>
            <a:r>
              <a:rPr lang="en-US" sz="1400" dirty="0" err="1"/>
              <a:t>this_ssn</a:t>
            </a:r>
            <a:r>
              <a:rPr lang="en-US" sz="1400" dirty="0"/>
              <a:t>  = emp_data[n].ssn;</a:t>
            </a:r>
          </a:p>
          <a:p>
            <a:pPr marL="0" indent="0">
              <a:buNone/>
            </a:pPr>
            <a:endParaRPr lang="en-US" sz="1400" dirty="0"/>
          </a:p>
        </p:txBody>
      </p:sp>
      <p:cxnSp>
        <p:nvCxnSpPr>
          <p:cNvPr id="9" name="Straight Arrow Connector 8"/>
          <p:cNvCxnSpPr/>
          <p:nvPr/>
        </p:nvCxnSpPr>
        <p:spPr>
          <a:xfrm flipV="1">
            <a:off x="3356186" y="3420536"/>
            <a:ext cx="606214" cy="777335"/>
          </a:xfrm>
          <a:prstGeom prst="straightConnector1">
            <a:avLst/>
          </a:prstGeom>
          <a:ln w="15875">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5300133" y="3063330"/>
            <a:ext cx="2285998" cy="1116806"/>
          </a:xfrm>
          <a:prstGeom prst="straightConnector1">
            <a:avLst/>
          </a:prstGeom>
          <a:ln w="15875">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5300136" y="2257400"/>
            <a:ext cx="1681479" cy="1"/>
          </a:xfrm>
          <a:prstGeom prst="straightConnector1">
            <a:avLst/>
          </a:prstGeom>
          <a:ln w="15875">
            <a:tailEnd type="stealth"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967656" y="3995470"/>
            <a:ext cx="1540933" cy="369332"/>
          </a:xfrm>
          <a:prstGeom prst="rect">
            <a:avLst/>
          </a:prstGeom>
          <a:noFill/>
        </p:spPr>
        <p:txBody>
          <a:bodyPr wrap="square" rtlCol="0">
            <a:spAutoFit/>
          </a:bodyPr>
          <a:lstStyle/>
          <a:p>
            <a:r>
              <a:rPr lang="en-US" dirty="0"/>
              <a:t>Module1.c</a:t>
            </a:r>
          </a:p>
        </p:txBody>
      </p:sp>
      <p:sp>
        <p:nvSpPr>
          <p:cNvPr id="14" name="TextBox 13"/>
          <p:cNvSpPr txBox="1"/>
          <p:nvPr/>
        </p:nvSpPr>
        <p:spPr>
          <a:xfrm>
            <a:off x="8009469" y="3776934"/>
            <a:ext cx="1540933" cy="369332"/>
          </a:xfrm>
          <a:prstGeom prst="rect">
            <a:avLst/>
          </a:prstGeom>
          <a:noFill/>
        </p:spPr>
        <p:txBody>
          <a:bodyPr wrap="square" rtlCol="0">
            <a:spAutoFit/>
          </a:bodyPr>
          <a:lstStyle/>
          <a:p>
            <a:r>
              <a:rPr lang="en-US" dirty="0"/>
              <a:t>Module3.c</a:t>
            </a:r>
          </a:p>
        </p:txBody>
      </p:sp>
      <p:sp>
        <p:nvSpPr>
          <p:cNvPr id="15" name="TextBox 14"/>
          <p:cNvSpPr txBox="1"/>
          <p:nvPr/>
        </p:nvSpPr>
        <p:spPr>
          <a:xfrm>
            <a:off x="7627067" y="1329995"/>
            <a:ext cx="1540933" cy="369332"/>
          </a:xfrm>
          <a:prstGeom prst="rect">
            <a:avLst/>
          </a:prstGeom>
          <a:noFill/>
        </p:spPr>
        <p:txBody>
          <a:bodyPr wrap="square" rtlCol="0">
            <a:spAutoFit/>
          </a:bodyPr>
          <a:lstStyle/>
          <a:p>
            <a:r>
              <a:rPr lang="en-US" dirty="0"/>
              <a:t>Module2.c</a:t>
            </a:r>
          </a:p>
        </p:txBody>
      </p:sp>
      <p:sp>
        <p:nvSpPr>
          <p:cNvPr id="19" name="Content Placeholder 1">
            <a:extLst>
              <a:ext uri="{FF2B5EF4-FFF2-40B4-BE49-F238E27FC236}">
                <a16:creationId xmlns:a16="http://schemas.microsoft.com/office/drawing/2014/main" id="{D2C23CC6-4D8A-4538-B7F8-700C12F0E97B}"/>
              </a:ext>
            </a:extLst>
          </p:cNvPr>
          <p:cNvSpPr txBox="1">
            <a:spLocks/>
          </p:cNvSpPr>
          <p:nvPr/>
        </p:nvSpPr>
        <p:spPr>
          <a:xfrm>
            <a:off x="3003712" y="1576633"/>
            <a:ext cx="2316480" cy="2167466"/>
          </a:xfrm>
          <a:prstGeom prst="rect">
            <a:avLst/>
          </a:prstGeom>
          <a:ln>
            <a:solidFill>
              <a:schemeClr val="accent1"/>
            </a:solidFill>
          </a:ln>
        </p:spPr>
        <p:txBody>
          <a:bodyPr>
            <a:normAutofit fontScale="92500" lnSpcReduction="20000"/>
          </a:bodyPr>
          <a:lstStyle>
            <a:lvl1pPr marL="0" indent="0" algn="l" defTabSz="914400" rtl="0" eaLnBrk="1" latinLnBrk="0" hangingPunct="1">
              <a:lnSpc>
                <a:spcPct val="100000"/>
              </a:lnSpc>
              <a:spcBef>
                <a:spcPts val="800"/>
              </a:spcBef>
              <a:buClr>
                <a:srgbClr val="B70032"/>
              </a:buClr>
              <a:buSzPct val="7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a:lstStyle>
          <a:p>
            <a:pPr>
              <a:buFont typeface="Calibri" panose="020F0502020204030204" pitchFamily="34" charset="0"/>
              <a:buNone/>
            </a:pPr>
            <a:r>
              <a:rPr lang="en-US" sz="1400" dirty="0"/>
              <a:t>struct</a:t>
            </a:r>
          </a:p>
          <a:p>
            <a:pPr>
              <a:buFont typeface="Calibri" panose="020F0502020204030204" pitchFamily="34" charset="0"/>
              <a:buNone/>
            </a:pPr>
            <a:r>
              <a:rPr lang="en-US" sz="1400" dirty="0"/>
              <a:t>{</a:t>
            </a:r>
          </a:p>
          <a:p>
            <a:pPr>
              <a:buFont typeface="Calibri" panose="020F0502020204030204" pitchFamily="34" charset="0"/>
              <a:buNone/>
            </a:pPr>
            <a:r>
              <a:rPr lang="en-US" sz="1400" dirty="0"/>
              <a:t>  char   *name;</a:t>
            </a:r>
          </a:p>
          <a:p>
            <a:pPr>
              <a:buFont typeface="Calibri" panose="020F0502020204030204" pitchFamily="34" charset="0"/>
              <a:buNone/>
            </a:pPr>
            <a:r>
              <a:rPr lang="en-US" sz="1400" dirty="0"/>
              <a:t>  int         age;</a:t>
            </a:r>
          </a:p>
          <a:p>
            <a:pPr>
              <a:buFont typeface="Calibri" panose="020F0502020204030204" pitchFamily="34" charset="0"/>
              <a:buNone/>
            </a:pPr>
            <a:r>
              <a:rPr lang="en-US" sz="1400" dirty="0"/>
              <a:t>  int         salary;</a:t>
            </a:r>
          </a:p>
          <a:p>
            <a:pPr>
              <a:buFont typeface="Calibri" panose="020F0502020204030204" pitchFamily="34" charset="0"/>
              <a:buNone/>
            </a:pPr>
            <a:r>
              <a:rPr lang="en-US" sz="1400" dirty="0"/>
              <a:t>  int         ssn;</a:t>
            </a:r>
          </a:p>
          <a:p>
            <a:pPr>
              <a:buFont typeface="Calibri" panose="020F0502020204030204" pitchFamily="34" charset="0"/>
              <a:buNone/>
            </a:pPr>
            <a:r>
              <a:rPr lang="en-US" sz="1400" dirty="0"/>
              <a:t>}</a:t>
            </a:r>
          </a:p>
          <a:p>
            <a:pPr>
              <a:buFont typeface="Calibri" panose="020F0502020204030204" pitchFamily="34" charset="0"/>
              <a:buNone/>
            </a:pPr>
            <a:r>
              <a:rPr lang="en-US" sz="1400" dirty="0"/>
              <a:t>     emp_data[100]; </a:t>
            </a:r>
          </a:p>
          <a:p>
            <a:pPr>
              <a:buFont typeface="Calibri" panose="020F0502020204030204" pitchFamily="34" charset="0"/>
              <a:buNone/>
            </a:pPr>
            <a:endParaRPr lang="en-US" sz="4800" dirty="0"/>
          </a:p>
        </p:txBody>
      </p:sp>
    </p:spTree>
    <p:extLst>
      <p:ext uri="{BB962C8B-B14F-4D97-AF65-F5344CB8AC3E}">
        <p14:creationId xmlns:p14="http://schemas.microsoft.com/office/powerpoint/2010/main" val="50280893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2"/>
          </p:nvPr>
        </p:nvSpPr>
        <p:spPr/>
        <p:txBody>
          <a:bodyPr/>
          <a:lstStyle/>
          <a:p>
            <a:r>
              <a:rPr lang="en-US" dirty="0"/>
              <a:t>Accessing Global Data Through Interfaces</a:t>
            </a:r>
          </a:p>
        </p:txBody>
      </p:sp>
      <p:sp>
        <p:nvSpPr>
          <p:cNvPr id="3" name="Title 2"/>
          <p:cNvSpPr>
            <a:spLocks noGrp="1"/>
          </p:cNvSpPr>
          <p:nvPr>
            <p:ph type="title"/>
          </p:nvPr>
        </p:nvSpPr>
        <p:spPr/>
        <p:txBody>
          <a:bodyPr/>
          <a:lstStyle/>
          <a:p>
            <a:r>
              <a:rPr lang="en-US"/>
              <a:t>Lecture:  Best Coding Practices</a:t>
            </a:r>
            <a:endParaRPr lang="en-US" dirty="0"/>
          </a:p>
        </p:txBody>
      </p:sp>
      <p:sp>
        <p:nvSpPr>
          <p:cNvPr id="5" name="TextBox 4"/>
          <p:cNvSpPr txBox="1"/>
          <p:nvPr/>
        </p:nvSpPr>
        <p:spPr>
          <a:xfrm>
            <a:off x="2126407" y="1212165"/>
            <a:ext cx="1692942" cy="369332"/>
          </a:xfrm>
          <a:prstGeom prst="rect">
            <a:avLst/>
          </a:prstGeom>
          <a:noFill/>
        </p:spPr>
        <p:txBody>
          <a:bodyPr wrap="square" rtlCol="0">
            <a:spAutoFit/>
          </a:bodyPr>
          <a:lstStyle/>
          <a:p>
            <a:r>
              <a:rPr lang="en-US" dirty="0"/>
              <a:t>GlobalData.c</a:t>
            </a:r>
          </a:p>
        </p:txBody>
      </p:sp>
      <p:sp>
        <p:nvSpPr>
          <p:cNvPr id="6" name="Content Placeholder 1"/>
          <p:cNvSpPr txBox="1">
            <a:spLocks/>
          </p:cNvSpPr>
          <p:nvPr/>
        </p:nvSpPr>
        <p:spPr>
          <a:xfrm>
            <a:off x="4168989" y="4695006"/>
            <a:ext cx="3050961" cy="1486139"/>
          </a:xfrm>
          <a:prstGeom prst="rect">
            <a:avLst/>
          </a:prstGeom>
          <a:ln>
            <a:solidFill>
              <a:schemeClr val="accent1"/>
            </a:solidFill>
          </a:ln>
        </p:spPr>
        <p:txBody>
          <a:bodyPr vert="horz" lIns="91440" tIns="45720" rIns="91440" bIns="45720" rtlCol="0">
            <a:normAutofit/>
          </a:bodyPr>
          <a:lstStyle>
            <a:lvl1pPr marL="342900" indent="-342900" algn="l" defTabSz="914400" rtl="0" eaLnBrk="1" latinLnBrk="0" hangingPunct="1">
              <a:spcBef>
                <a:spcPts val="0"/>
              </a:spcBef>
              <a:spcAft>
                <a:spcPts val="300"/>
              </a:spcAft>
              <a:buClr>
                <a:srgbClr val="992B2E"/>
              </a:buClr>
              <a:buFont typeface="Calibri" pitchFamily="34" charset="0"/>
              <a:buChar char="&gt;"/>
              <a:defRPr sz="2400" kern="1200">
                <a:solidFill>
                  <a:srgbClr val="000000"/>
                </a:solidFill>
                <a:latin typeface="+mn-lt"/>
                <a:ea typeface="+mn-ea"/>
                <a:cs typeface="+mn-cs"/>
              </a:defRPr>
            </a:lvl1pPr>
            <a:lvl2pPr marL="742950" indent="-285750" algn="l" defTabSz="914400" rtl="0" eaLnBrk="1" latinLnBrk="0" hangingPunct="1">
              <a:spcBef>
                <a:spcPts val="0"/>
              </a:spcBef>
              <a:spcAft>
                <a:spcPts val="300"/>
              </a:spcAft>
              <a:buClr>
                <a:srgbClr val="992B2E"/>
              </a:buClr>
              <a:buFont typeface="Calibri" pitchFamily="34" charset="0"/>
              <a:buChar char="&gt;"/>
              <a:defRPr sz="1600" kern="1200">
                <a:solidFill>
                  <a:srgbClr val="002060"/>
                </a:solidFill>
                <a:latin typeface="+mn-lt"/>
                <a:ea typeface="+mn-ea"/>
                <a:cs typeface="+mn-cs"/>
              </a:defRPr>
            </a:lvl2pPr>
            <a:lvl3pPr marL="1143000" indent="-228600" algn="l" defTabSz="914400" rtl="0" eaLnBrk="1" latinLnBrk="0" hangingPunct="1">
              <a:spcBef>
                <a:spcPts val="0"/>
              </a:spcBef>
              <a:spcAft>
                <a:spcPts val="300"/>
              </a:spcAft>
              <a:buClr>
                <a:srgbClr val="992B2E"/>
              </a:buClr>
              <a:buFont typeface="Calibri" pitchFamily="34" charset="0"/>
              <a:buChar char="&gt;"/>
              <a:defRPr sz="1600" i="1" kern="1200">
                <a:solidFill>
                  <a:schemeClr val="accent5"/>
                </a:solidFill>
                <a:latin typeface="+mn-lt"/>
                <a:ea typeface="+mn-ea"/>
                <a:cs typeface="+mn-cs"/>
              </a:defRPr>
            </a:lvl3pPr>
            <a:lvl4pPr marL="1600200" indent="-228600" algn="l" defTabSz="914400" rtl="0" eaLnBrk="1" latinLnBrk="0" hangingPunct="1">
              <a:spcBef>
                <a:spcPts val="0"/>
              </a:spcBef>
              <a:spcAft>
                <a:spcPts val="300"/>
              </a:spcAft>
              <a:buClr>
                <a:srgbClr val="992B2E"/>
              </a:buClr>
              <a:buFont typeface="Calibri" pitchFamily="34" charset="0"/>
              <a:buChar char="&gt;"/>
              <a:defRPr sz="1600" i="1" kern="1200">
                <a:solidFill>
                  <a:schemeClr val="accent5"/>
                </a:solidFill>
                <a:latin typeface="+mn-lt"/>
                <a:ea typeface="+mn-ea"/>
                <a:cs typeface="+mn-cs"/>
              </a:defRPr>
            </a:lvl4pPr>
            <a:lvl5pPr marL="2057400" indent="-228600" algn="l" defTabSz="914400" rtl="0" eaLnBrk="1" latinLnBrk="0" hangingPunct="1">
              <a:spcBef>
                <a:spcPts val="0"/>
              </a:spcBef>
              <a:spcAft>
                <a:spcPts val="300"/>
              </a:spcAft>
              <a:buClr>
                <a:srgbClr val="992B2E"/>
              </a:buClr>
              <a:buFont typeface="Calibri" pitchFamily="34" charset="0"/>
              <a:buChar char="&gt;"/>
              <a:defRPr sz="1600" i="1" kern="1200">
                <a:solidFill>
                  <a:schemeClr val="accent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t>#include “GlobalData.h”</a:t>
            </a:r>
          </a:p>
          <a:p>
            <a:pPr marL="0" indent="0">
              <a:buNone/>
            </a:pPr>
            <a:r>
              <a:rPr lang="en-US" sz="1400" dirty="0"/>
              <a:t>…</a:t>
            </a:r>
          </a:p>
          <a:p>
            <a:pPr marL="0" indent="0">
              <a:buNone/>
            </a:pPr>
            <a:r>
              <a:rPr lang="en-US" sz="1400" dirty="0"/>
              <a:t>If (get_age(id) &gt; 50 )</a:t>
            </a:r>
          </a:p>
          <a:p>
            <a:pPr marL="0" indent="0">
              <a:buNone/>
            </a:pPr>
            <a:r>
              <a:rPr lang="en-US" sz="1400" dirty="0"/>
              <a:t>   adjust_ira_contributions();</a:t>
            </a:r>
          </a:p>
          <a:p>
            <a:pPr marL="0" indent="0">
              <a:buNone/>
            </a:pPr>
            <a:r>
              <a:rPr lang="en-US" sz="1400" dirty="0"/>
              <a:t>else</a:t>
            </a:r>
          </a:p>
        </p:txBody>
      </p:sp>
      <p:sp>
        <p:nvSpPr>
          <p:cNvPr id="7" name="Content Placeholder 1"/>
          <p:cNvSpPr txBox="1">
            <a:spLocks/>
          </p:cNvSpPr>
          <p:nvPr/>
        </p:nvSpPr>
        <p:spPr>
          <a:xfrm>
            <a:off x="7570892" y="3972545"/>
            <a:ext cx="2902375" cy="1611865"/>
          </a:xfrm>
          <a:prstGeom prst="rect">
            <a:avLst/>
          </a:prstGeom>
          <a:ln>
            <a:solidFill>
              <a:schemeClr val="accent1"/>
            </a:solidFill>
          </a:ln>
        </p:spPr>
        <p:txBody>
          <a:bodyPr vert="horz" lIns="91440" tIns="45720" rIns="91440" bIns="45720" rtlCol="0">
            <a:normAutofit/>
          </a:bodyPr>
          <a:lstStyle>
            <a:lvl1pPr marL="342900" indent="-342900" algn="l" defTabSz="914400" rtl="0" eaLnBrk="1" latinLnBrk="0" hangingPunct="1">
              <a:spcBef>
                <a:spcPts val="0"/>
              </a:spcBef>
              <a:spcAft>
                <a:spcPts val="300"/>
              </a:spcAft>
              <a:buClr>
                <a:srgbClr val="992B2E"/>
              </a:buClr>
              <a:buFont typeface="Calibri" pitchFamily="34" charset="0"/>
              <a:buChar char="&gt;"/>
              <a:defRPr sz="2400" kern="1200">
                <a:solidFill>
                  <a:srgbClr val="000000"/>
                </a:solidFill>
                <a:latin typeface="+mn-lt"/>
                <a:ea typeface="+mn-ea"/>
                <a:cs typeface="+mn-cs"/>
              </a:defRPr>
            </a:lvl1pPr>
            <a:lvl2pPr marL="742950" indent="-285750" algn="l" defTabSz="914400" rtl="0" eaLnBrk="1" latinLnBrk="0" hangingPunct="1">
              <a:spcBef>
                <a:spcPts val="0"/>
              </a:spcBef>
              <a:spcAft>
                <a:spcPts val="300"/>
              </a:spcAft>
              <a:buClr>
                <a:srgbClr val="992B2E"/>
              </a:buClr>
              <a:buFont typeface="Calibri" pitchFamily="34" charset="0"/>
              <a:buChar char="&gt;"/>
              <a:defRPr sz="1600" kern="1200">
                <a:solidFill>
                  <a:srgbClr val="002060"/>
                </a:solidFill>
                <a:latin typeface="+mn-lt"/>
                <a:ea typeface="+mn-ea"/>
                <a:cs typeface="+mn-cs"/>
              </a:defRPr>
            </a:lvl2pPr>
            <a:lvl3pPr marL="1143000" indent="-228600" algn="l" defTabSz="914400" rtl="0" eaLnBrk="1" latinLnBrk="0" hangingPunct="1">
              <a:spcBef>
                <a:spcPts val="0"/>
              </a:spcBef>
              <a:spcAft>
                <a:spcPts val="300"/>
              </a:spcAft>
              <a:buClr>
                <a:srgbClr val="992B2E"/>
              </a:buClr>
              <a:buFont typeface="Calibri" pitchFamily="34" charset="0"/>
              <a:buChar char="&gt;"/>
              <a:defRPr sz="1600" i="1" kern="1200">
                <a:solidFill>
                  <a:schemeClr val="accent5"/>
                </a:solidFill>
                <a:latin typeface="+mn-lt"/>
                <a:ea typeface="+mn-ea"/>
                <a:cs typeface="+mn-cs"/>
              </a:defRPr>
            </a:lvl3pPr>
            <a:lvl4pPr marL="1600200" indent="-228600" algn="l" defTabSz="914400" rtl="0" eaLnBrk="1" latinLnBrk="0" hangingPunct="1">
              <a:spcBef>
                <a:spcPts val="0"/>
              </a:spcBef>
              <a:spcAft>
                <a:spcPts val="300"/>
              </a:spcAft>
              <a:buClr>
                <a:srgbClr val="992B2E"/>
              </a:buClr>
              <a:buFont typeface="Calibri" pitchFamily="34" charset="0"/>
              <a:buChar char="&gt;"/>
              <a:defRPr sz="1600" i="1" kern="1200">
                <a:solidFill>
                  <a:schemeClr val="accent5"/>
                </a:solidFill>
                <a:latin typeface="+mn-lt"/>
                <a:ea typeface="+mn-ea"/>
                <a:cs typeface="+mn-cs"/>
              </a:defRPr>
            </a:lvl4pPr>
            <a:lvl5pPr marL="2057400" indent="-228600" algn="l" defTabSz="914400" rtl="0" eaLnBrk="1" latinLnBrk="0" hangingPunct="1">
              <a:spcBef>
                <a:spcPts val="0"/>
              </a:spcBef>
              <a:spcAft>
                <a:spcPts val="300"/>
              </a:spcAft>
              <a:buClr>
                <a:srgbClr val="992B2E"/>
              </a:buClr>
              <a:buFont typeface="Calibri" pitchFamily="34" charset="0"/>
              <a:buChar char="&gt;"/>
              <a:defRPr sz="1600" i="1" kern="1200">
                <a:solidFill>
                  <a:schemeClr val="accent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t>#include “GlobalData.h”</a:t>
            </a:r>
          </a:p>
          <a:p>
            <a:pPr marL="0" indent="0">
              <a:buNone/>
            </a:pPr>
            <a:r>
              <a:rPr lang="en-US" sz="1400" dirty="0"/>
              <a:t>…</a:t>
            </a:r>
          </a:p>
          <a:p>
            <a:pPr marL="0" indent="0">
              <a:buNone/>
            </a:pPr>
            <a:r>
              <a:rPr lang="en-US" sz="1400" dirty="0"/>
              <a:t>set_salary(id,0);</a:t>
            </a:r>
          </a:p>
          <a:p>
            <a:pPr marL="0" indent="0">
              <a:buNone/>
            </a:pPr>
            <a:endParaRPr lang="en-US" sz="1400" dirty="0"/>
          </a:p>
        </p:txBody>
      </p:sp>
      <p:sp>
        <p:nvSpPr>
          <p:cNvPr id="8" name="Content Placeholder 1"/>
          <p:cNvSpPr txBox="1">
            <a:spLocks/>
          </p:cNvSpPr>
          <p:nvPr/>
        </p:nvSpPr>
        <p:spPr>
          <a:xfrm>
            <a:off x="1492674" y="4500929"/>
            <a:ext cx="2201335" cy="1364336"/>
          </a:xfrm>
          <a:prstGeom prst="rect">
            <a:avLst/>
          </a:prstGeom>
          <a:ln>
            <a:solidFill>
              <a:schemeClr val="accent1"/>
            </a:solidFill>
          </a:ln>
        </p:spPr>
        <p:txBody>
          <a:bodyPr vert="horz" lIns="91440" tIns="45720" rIns="91440" bIns="45720" rtlCol="0">
            <a:normAutofit fontScale="92500"/>
          </a:bodyPr>
          <a:lstStyle>
            <a:lvl1pPr marL="342900" indent="-342900" algn="l" defTabSz="914400" rtl="0" eaLnBrk="1" latinLnBrk="0" hangingPunct="1">
              <a:spcBef>
                <a:spcPts val="0"/>
              </a:spcBef>
              <a:spcAft>
                <a:spcPts val="300"/>
              </a:spcAft>
              <a:buClr>
                <a:srgbClr val="992B2E"/>
              </a:buClr>
              <a:buFont typeface="Calibri" pitchFamily="34" charset="0"/>
              <a:buChar char="&gt;"/>
              <a:defRPr sz="2400" kern="1200">
                <a:solidFill>
                  <a:srgbClr val="000000"/>
                </a:solidFill>
                <a:latin typeface="+mn-lt"/>
                <a:ea typeface="+mn-ea"/>
                <a:cs typeface="+mn-cs"/>
              </a:defRPr>
            </a:lvl1pPr>
            <a:lvl2pPr marL="742950" indent="-285750" algn="l" defTabSz="914400" rtl="0" eaLnBrk="1" latinLnBrk="0" hangingPunct="1">
              <a:spcBef>
                <a:spcPts val="0"/>
              </a:spcBef>
              <a:spcAft>
                <a:spcPts val="300"/>
              </a:spcAft>
              <a:buClr>
                <a:srgbClr val="992B2E"/>
              </a:buClr>
              <a:buFont typeface="Calibri" pitchFamily="34" charset="0"/>
              <a:buChar char="&gt;"/>
              <a:defRPr sz="1600" kern="1200">
                <a:solidFill>
                  <a:srgbClr val="002060"/>
                </a:solidFill>
                <a:latin typeface="+mn-lt"/>
                <a:ea typeface="+mn-ea"/>
                <a:cs typeface="+mn-cs"/>
              </a:defRPr>
            </a:lvl2pPr>
            <a:lvl3pPr marL="1143000" indent="-228600" algn="l" defTabSz="914400" rtl="0" eaLnBrk="1" latinLnBrk="0" hangingPunct="1">
              <a:spcBef>
                <a:spcPts val="0"/>
              </a:spcBef>
              <a:spcAft>
                <a:spcPts val="300"/>
              </a:spcAft>
              <a:buClr>
                <a:srgbClr val="992B2E"/>
              </a:buClr>
              <a:buFont typeface="Calibri" pitchFamily="34" charset="0"/>
              <a:buChar char="&gt;"/>
              <a:defRPr sz="1600" i="1" kern="1200">
                <a:solidFill>
                  <a:schemeClr val="accent5"/>
                </a:solidFill>
                <a:latin typeface="+mn-lt"/>
                <a:ea typeface="+mn-ea"/>
                <a:cs typeface="+mn-cs"/>
              </a:defRPr>
            </a:lvl3pPr>
            <a:lvl4pPr marL="1600200" indent="-228600" algn="l" defTabSz="914400" rtl="0" eaLnBrk="1" latinLnBrk="0" hangingPunct="1">
              <a:spcBef>
                <a:spcPts val="0"/>
              </a:spcBef>
              <a:spcAft>
                <a:spcPts val="300"/>
              </a:spcAft>
              <a:buClr>
                <a:srgbClr val="992B2E"/>
              </a:buClr>
              <a:buFont typeface="Calibri" pitchFamily="34" charset="0"/>
              <a:buChar char="&gt;"/>
              <a:defRPr sz="1600" i="1" kern="1200">
                <a:solidFill>
                  <a:schemeClr val="accent5"/>
                </a:solidFill>
                <a:latin typeface="+mn-lt"/>
                <a:ea typeface="+mn-ea"/>
                <a:cs typeface="+mn-cs"/>
              </a:defRPr>
            </a:lvl4pPr>
            <a:lvl5pPr marL="2057400" indent="-228600" algn="l" defTabSz="914400" rtl="0" eaLnBrk="1" latinLnBrk="0" hangingPunct="1">
              <a:spcBef>
                <a:spcPts val="0"/>
              </a:spcBef>
              <a:spcAft>
                <a:spcPts val="300"/>
              </a:spcAft>
              <a:buClr>
                <a:srgbClr val="992B2E"/>
              </a:buClr>
              <a:buFont typeface="Calibri" pitchFamily="34" charset="0"/>
              <a:buChar char="&gt;"/>
              <a:defRPr sz="1600" i="1" kern="1200">
                <a:solidFill>
                  <a:schemeClr val="accent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t>#include “GlobalData.h”</a:t>
            </a:r>
          </a:p>
          <a:p>
            <a:pPr marL="0" indent="0">
              <a:buNone/>
            </a:pPr>
            <a:r>
              <a:rPr lang="en-US" sz="1400" dirty="0"/>
              <a:t>…</a:t>
            </a:r>
          </a:p>
          <a:p>
            <a:pPr marL="0" indent="0">
              <a:buNone/>
            </a:pPr>
            <a:endParaRPr lang="en-US" sz="1400" dirty="0"/>
          </a:p>
          <a:p>
            <a:pPr marL="0" indent="0">
              <a:buNone/>
            </a:pPr>
            <a:r>
              <a:rPr lang="en-US" sz="1400" dirty="0"/>
              <a:t>this_ssn  = get_ssn(id);</a:t>
            </a:r>
          </a:p>
          <a:p>
            <a:pPr marL="0" indent="0">
              <a:buNone/>
            </a:pPr>
            <a:endParaRPr lang="en-US" sz="1400" dirty="0"/>
          </a:p>
        </p:txBody>
      </p:sp>
      <p:cxnSp>
        <p:nvCxnSpPr>
          <p:cNvPr id="9" name="Straight Arrow Connector 8"/>
          <p:cNvCxnSpPr>
            <a:cxnSpLocks/>
            <a:endCxn id="11" idx="2"/>
          </p:cNvCxnSpPr>
          <p:nvPr/>
        </p:nvCxnSpPr>
        <p:spPr>
          <a:xfrm flipV="1">
            <a:off x="3242102" y="3386566"/>
            <a:ext cx="3566791" cy="1114362"/>
          </a:xfrm>
          <a:prstGeom prst="straightConnector1">
            <a:avLst/>
          </a:prstGeom>
          <a:ln w="15875">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a:endCxn id="11" idx="2"/>
          </p:cNvCxnSpPr>
          <p:nvPr/>
        </p:nvCxnSpPr>
        <p:spPr>
          <a:xfrm flipV="1">
            <a:off x="5709922" y="3386566"/>
            <a:ext cx="1098971" cy="1231841"/>
          </a:xfrm>
          <a:prstGeom prst="straightConnector1">
            <a:avLst/>
          </a:prstGeom>
          <a:ln w="15875">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a:endCxn id="11" idx="2"/>
          </p:cNvCxnSpPr>
          <p:nvPr/>
        </p:nvCxnSpPr>
        <p:spPr>
          <a:xfrm flipH="1" flipV="1">
            <a:off x="6808893" y="3386566"/>
            <a:ext cx="1949029" cy="535880"/>
          </a:xfrm>
          <a:prstGeom prst="straightConnector1">
            <a:avLst/>
          </a:prstGeom>
          <a:ln w="15875">
            <a:tailEnd type="stealth" w="lg" len="lg"/>
          </a:ln>
        </p:spPr>
        <p:style>
          <a:lnRef idx="1">
            <a:schemeClr val="accent1"/>
          </a:lnRef>
          <a:fillRef idx="0">
            <a:schemeClr val="accent1"/>
          </a:fillRef>
          <a:effectRef idx="0">
            <a:schemeClr val="accent1"/>
          </a:effectRef>
          <a:fontRef idx="minor">
            <a:schemeClr val="tx1"/>
          </a:fontRef>
        </p:style>
      </p:cxnSp>
      <p:sp>
        <p:nvSpPr>
          <p:cNvPr id="11" name="Content Placeholder 1"/>
          <p:cNvSpPr txBox="1">
            <a:spLocks/>
          </p:cNvSpPr>
          <p:nvPr/>
        </p:nvSpPr>
        <p:spPr>
          <a:xfrm>
            <a:off x="5284893" y="1573100"/>
            <a:ext cx="3048000" cy="1813466"/>
          </a:xfrm>
          <a:prstGeom prst="rect">
            <a:avLst/>
          </a:prstGeom>
          <a:ln>
            <a:solidFill>
              <a:schemeClr val="accent1"/>
            </a:solidFill>
          </a:ln>
        </p:spPr>
        <p:txBody>
          <a:bodyPr vert="horz" lIns="91440" tIns="45720" rIns="91440" bIns="45720" rtlCol="0">
            <a:normAutofit fontScale="85000" lnSpcReduction="20000"/>
          </a:bodyPr>
          <a:lstStyle>
            <a:lvl1pPr marL="342900" indent="-342900" algn="l" defTabSz="914400" rtl="0" eaLnBrk="1" latinLnBrk="0" hangingPunct="1">
              <a:spcBef>
                <a:spcPts val="0"/>
              </a:spcBef>
              <a:spcAft>
                <a:spcPts val="300"/>
              </a:spcAft>
              <a:buClr>
                <a:srgbClr val="992B2E"/>
              </a:buClr>
              <a:buFont typeface="Calibri" pitchFamily="34" charset="0"/>
              <a:buChar char="&gt;"/>
              <a:defRPr sz="2400" kern="1200">
                <a:solidFill>
                  <a:srgbClr val="000000"/>
                </a:solidFill>
                <a:latin typeface="+mn-lt"/>
                <a:ea typeface="+mn-ea"/>
                <a:cs typeface="+mn-cs"/>
              </a:defRPr>
            </a:lvl1pPr>
            <a:lvl2pPr marL="742950" indent="-285750" algn="l" defTabSz="914400" rtl="0" eaLnBrk="1" latinLnBrk="0" hangingPunct="1">
              <a:spcBef>
                <a:spcPts val="0"/>
              </a:spcBef>
              <a:spcAft>
                <a:spcPts val="300"/>
              </a:spcAft>
              <a:buClr>
                <a:srgbClr val="992B2E"/>
              </a:buClr>
              <a:buFont typeface="Calibri" pitchFamily="34" charset="0"/>
              <a:buChar char="&gt;"/>
              <a:defRPr sz="1600" kern="1200">
                <a:solidFill>
                  <a:srgbClr val="002060"/>
                </a:solidFill>
                <a:latin typeface="+mn-lt"/>
                <a:ea typeface="+mn-ea"/>
                <a:cs typeface="+mn-cs"/>
              </a:defRPr>
            </a:lvl2pPr>
            <a:lvl3pPr marL="1143000" indent="-228600" algn="l" defTabSz="914400" rtl="0" eaLnBrk="1" latinLnBrk="0" hangingPunct="1">
              <a:spcBef>
                <a:spcPts val="0"/>
              </a:spcBef>
              <a:spcAft>
                <a:spcPts val="300"/>
              </a:spcAft>
              <a:buClr>
                <a:srgbClr val="992B2E"/>
              </a:buClr>
              <a:buFont typeface="Calibri" pitchFamily="34" charset="0"/>
              <a:buChar char="&gt;"/>
              <a:defRPr sz="1600" i="1" kern="1200">
                <a:solidFill>
                  <a:schemeClr val="accent5"/>
                </a:solidFill>
                <a:latin typeface="+mn-lt"/>
                <a:ea typeface="+mn-ea"/>
                <a:cs typeface="+mn-cs"/>
              </a:defRPr>
            </a:lvl3pPr>
            <a:lvl4pPr marL="1600200" indent="-228600" algn="l" defTabSz="914400" rtl="0" eaLnBrk="1" latinLnBrk="0" hangingPunct="1">
              <a:spcBef>
                <a:spcPts val="0"/>
              </a:spcBef>
              <a:spcAft>
                <a:spcPts val="300"/>
              </a:spcAft>
              <a:buClr>
                <a:srgbClr val="992B2E"/>
              </a:buClr>
              <a:buFont typeface="Calibri" pitchFamily="34" charset="0"/>
              <a:buChar char="&gt;"/>
              <a:defRPr sz="1600" i="1" kern="1200">
                <a:solidFill>
                  <a:schemeClr val="accent5"/>
                </a:solidFill>
                <a:latin typeface="+mn-lt"/>
                <a:ea typeface="+mn-ea"/>
                <a:cs typeface="+mn-cs"/>
              </a:defRPr>
            </a:lvl4pPr>
            <a:lvl5pPr marL="2057400" indent="-228600" algn="l" defTabSz="914400" rtl="0" eaLnBrk="1" latinLnBrk="0" hangingPunct="1">
              <a:spcBef>
                <a:spcPts val="0"/>
              </a:spcBef>
              <a:spcAft>
                <a:spcPts val="300"/>
              </a:spcAft>
              <a:buClr>
                <a:srgbClr val="992B2E"/>
              </a:buClr>
              <a:buFont typeface="Calibri" pitchFamily="34" charset="0"/>
              <a:buChar char="&gt;"/>
              <a:defRPr sz="1600" i="1" kern="1200">
                <a:solidFill>
                  <a:schemeClr val="accent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t>inline int get_age(int id)</a:t>
            </a:r>
          </a:p>
          <a:p>
            <a:pPr marL="0" indent="0">
              <a:buNone/>
            </a:pPr>
            <a:r>
              <a:rPr lang="en-US" sz="1400" dirty="0"/>
              <a:t>  {return(emp_data[id].age;}</a:t>
            </a:r>
          </a:p>
          <a:p>
            <a:pPr marL="0" indent="0">
              <a:buNone/>
            </a:pPr>
            <a:r>
              <a:rPr lang="en-US" sz="1400" dirty="0"/>
              <a:t>inline void set_age(int id, int  new_age)</a:t>
            </a:r>
          </a:p>
          <a:p>
            <a:pPr marL="0" indent="0">
              <a:buNone/>
            </a:pPr>
            <a:r>
              <a:rPr lang="en-US" sz="1400" dirty="0"/>
              <a:t>  {emp_data[id].age = new_age;}</a:t>
            </a:r>
          </a:p>
          <a:p>
            <a:pPr marL="0" indent="0">
              <a:buNone/>
            </a:pPr>
            <a:r>
              <a:rPr lang="en-US" sz="1400" dirty="0"/>
              <a:t>inline get_ssn(…);</a:t>
            </a:r>
          </a:p>
          <a:p>
            <a:pPr marL="0" indent="0">
              <a:buNone/>
            </a:pPr>
            <a:r>
              <a:rPr lang="en-US" sz="1400" dirty="0"/>
              <a:t>inline set_ssn(…);</a:t>
            </a:r>
          </a:p>
          <a:p>
            <a:pPr marL="0" indent="0">
              <a:buNone/>
            </a:pPr>
            <a:endParaRPr lang="en-US" sz="1400" dirty="0"/>
          </a:p>
          <a:p>
            <a:pPr marL="0" indent="0">
              <a:buNone/>
            </a:pPr>
            <a:r>
              <a:rPr lang="en-US" sz="1400" dirty="0"/>
              <a:t>Etc…</a:t>
            </a:r>
          </a:p>
        </p:txBody>
      </p:sp>
      <p:sp>
        <p:nvSpPr>
          <p:cNvPr id="13" name="TextBox 12"/>
          <p:cNvSpPr txBox="1"/>
          <p:nvPr/>
        </p:nvSpPr>
        <p:spPr>
          <a:xfrm>
            <a:off x="5844862" y="1212165"/>
            <a:ext cx="1726030" cy="369332"/>
          </a:xfrm>
          <a:prstGeom prst="rect">
            <a:avLst/>
          </a:prstGeom>
          <a:noFill/>
        </p:spPr>
        <p:txBody>
          <a:bodyPr wrap="square" rtlCol="0">
            <a:spAutoFit/>
          </a:bodyPr>
          <a:lstStyle/>
          <a:p>
            <a:r>
              <a:rPr lang="en-US" dirty="0"/>
              <a:t>GlobalData.h</a:t>
            </a:r>
          </a:p>
        </p:txBody>
      </p:sp>
      <p:sp>
        <p:nvSpPr>
          <p:cNvPr id="19" name="TextBox 18"/>
          <p:cNvSpPr txBox="1"/>
          <p:nvPr/>
        </p:nvSpPr>
        <p:spPr>
          <a:xfrm>
            <a:off x="1620100" y="3994774"/>
            <a:ext cx="1540933" cy="369332"/>
          </a:xfrm>
          <a:prstGeom prst="rect">
            <a:avLst/>
          </a:prstGeom>
          <a:noFill/>
        </p:spPr>
        <p:txBody>
          <a:bodyPr wrap="square" rtlCol="0">
            <a:spAutoFit/>
          </a:bodyPr>
          <a:lstStyle/>
          <a:p>
            <a:r>
              <a:rPr lang="en-US" dirty="0"/>
              <a:t>Module1.c</a:t>
            </a:r>
          </a:p>
        </p:txBody>
      </p:sp>
      <p:sp>
        <p:nvSpPr>
          <p:cNvPr id="20" name="TextBox 19"/>
          <p:cNvSpPr txBox="1"/>
          <p:nvPr/>
        </p:nvSpPr>
        <p:spPr>
          <a:xfrm>
            <a:off x="4168989" y="4324871"/>
            <a:ext cx="1540933" cy="369332"/>
          </a:xfrm>
          <a:prstGeom prst="rect">
            <a:avLst/>
          </a:prstGeom>
          <a:noFill/>
        </p:spPr>
        <p:txBody>
          <a:bodyPr wrap="square" rtlCol="0">
            <a:spAutoFit/>
          </a:bodyPr>
          <a:lstStyle/>
          <a:p>
            <a:r>
              <a:rPr lang="en-US" dirty="0"/>
              <a:t>Module2.c</a:t>
            </a:r>
          </a:p>
        </p:txBody>
      </p:sp>
      <p:sp>
        <p:nvSpPr>
          <p:cNvPr id="21" name="TextBox 20"/>
          <p:cNvSpPr txBox="1"/>
          <p:nvPr/>
        </p:nvSpPr>
        <p:spPr>
          <a:xfrm>
            <a:off x="9127070" y="3581007"/>
            <a:ext cx="1540933" cy="369332"/>
          </a:xfrm>
          <a:prstGeom prst="rect">
            <a:avLst/>
          </a:prstGeom>
          <a:noFill/>
        </p:spPr>
        <p:txBody>
          <a:bodyPr wrap="square" rtlCol="0">
            <a:spAutoFit/>
          </a:bodyPr>
          <a:lstStyle/>
          <a:p>
            <a:r>
              <a:rPr lang="en-US" dirty="0"/>
              <a:t>Module3.c</a:t>
            </a:r>
          </a:p>
        </p:txBody>
      </p:sp>
      <p:sp>
        <p:nvSpPr>
          <p:cNvPr id="22" name="Content Placeholder 1">
            <a:extLst>
              <a:ext uri="{FF2B5EF4-FFF2-40B4-BE49-F238E27FC236}">
                <a16:creationId xmlns:a16="http://schemas.microsoft.com/office/drawing/2014/main" id="{A548B8F4-5AEE-41F0-BBE4-FBD981910094}"/>
              </a:ext>
            </a:extLst>
          </p:cNvPr>
          <p:cNvSpPr txBox="1">
            <a:spLocks/>
          </p:cNvSpPr>
          <p:nvPr/>
        </p:nvSpPr>
        <p:spPr>
          <a:xfrm>
            <a:off x="2070948" y="1643731"/>
            <a:ext cx="2316480" cy="2167466"/>
          </a:xfrm>
          <a:prstGeom prst="rect">
            <a:avLst/>
          </a:prstGeom>
          <a:ln>
            <a:solidFill>
              <a:schemeClr val="accent1"/>
            </a:solidFill>
          </a:ln>
        </p:spPr>
        <p:txBody>
          <a:bodyPr>
            <a:normAutofit fontScale="92500" lnSpcReduction="20000"/>
          </a:bodyPr>
          <a:lstStyle>
            <a:lvl1pPr marL="0" indent="0" algn="l" defTabSz="914400" rtl="0" eaLnBrk="1" latinLnBrk="0" hangingPunct="1">
              <a:lnSpc>
                <a:spcPct val="100000"/>
              </a:lnSpc>
              <a:spcBef>
                <a:spcPts val="800"/>
              </a:spcBef>
              <a:buClr>
                <a:srgbClr val="B70032"/>
              </a:buClr>
              <a:buSzPct val="7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a:lstStyle>
          <a:p>
            <a:pPr>
              <a:buFont typeface="Calibri" panose="020F0502020204030204" pitchFamily="34" charset="0"/>
              <a:buNone/>
            </a:pPr>
            <a:r>
              <a:rPr lang="en-US" sz="1400" dirty="0"/>
              <a:t>static struct</a:t>
            </a:r>
          </a:p>
          <a:p>
            <a:pPr>
              <a:buFont typeface="Calibri" panose="020F0502020204030204" pitchFamily="34" charset="0"/>
              <a:buNone/>
            </a:pPr>
            <a:r>
              <a:rPr lang="en-US" sz="1400" dirty="0"/>
              <a:t>{</a:t>
            </a:r>
          </a:p>
          <a:p>
            <a:pPr>
              <a:buFont typeface="Calibri" panose="020F0502020204030204" pitchFamily="34" charset="0"/>
              <a:buNone/>
            </a:pPr>
            <a:r>
              <a:rPr lang="en-US" sz="1400" dirty="0"/>
              <a:t>  char   *name;</a:t>
            </a:r>
          </a:p>
          <a:p>
            <a:pPr>
              <a:buFont typeface="Calibri" panose="020F0502020204030204" pitchFamily="34" charset="0"/>
              <a:buNone/>
            </a:pPr>
            <a:r>
              <a:rPr lang="en-US" sz="1400" dirty="0"/>
              <a:t>  int         age;</a:t>
            </a:r>
          </a:p>
          <a:p>
            <a:pPr>
              <a:buFont typeface="Calibri" panose="020F0502020204030204" pitchFamily="34" charset="0"/>
              <a:buNone/>
            </a:pPr>
            <a:r>
              <a:rPr lang="en-US" sz="1400" dirty="0"/>
              <a:t>  int         salary;</a:t>
            </a:r>
          </a:p>
          <a:p>
            <a:pPr>
              <a:buFont typeface="Calibri" panose="020F0502020204030204" pitchFamily="34" charset="0"/>
              <a:buNone/>
            </a:pPr>
            <a:r>
              <a:rPr lang="en-US" sz="1400" dirty="0"/>
              <a:t>  int         ssn;</a:t>
            </a:r>
          </a:p>
          <a:p>
            <a:pPr>
              <a:buFont typeface="Calibri" panose="020F0502020204030204" pitchFamily="34" charset="0"/>
              <a:buNone/>
            </a:pPr>
            <a:r>
              <a:rPr lang="en-US" sz="1400" dirty="0"/>
              <a:t>}</a:t>
            </a:r>
          </a:p>
          <a:p>
            <a:pPr>
              <a:buFont typeface="Calibri" panose="020F0502020204030204" pitchFamily="34" charset="0"/>
              <a:buNone/>
            </a:pPr>
            <a:r>
              <a:rPr lang="en-US" sz="1400" dirty="0"/>
              <a:t>     emp_data[100]; </a:t>
            </a:r>
          </a:p>
          <a:p>
            <a:pPr>
              <a:buFont typeface="Calibri" panose="020F0502020204030204" pitchFamily="34" charset="0"/>
              <a:buNone/>
            </a:pPr>
            <a:endParaRPr lang="en-US" sz="4800" dirty="0"/>
          </a:p>
        </p:txBody>
      </p:sp>
    </p:spTree>
    <p:extLst>
      <p:ext uri="{BB962C8B-B14F-4D97-AF65-F5344CB8AC3E}">
        <p14:creationId xmlns:p14="http://schemas.microsoft.com/office/powerpoint/2010/main" val="292624989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 What are some typical problems with pointer arguments?</a:t>
            </a:r>
          </a:p>
          <a:p>
            <a:pPr lvl="2"/>
            <a:r>
              <a:rPr lang="en-US" dirty="0"/>
              <a:t>Pointers are usually not tested for correctness</a:t>
            </a:r>
          </a:p>
          <a:p>
            <a:pPr lvl="3"/>
            <a:r>
              <a:rPr lang="en-US" dirty="0"/>
              <a:t>Other than a Null Pointer</a:t>
            </a:r>
          </a:p>
          <a:p>
            <a:pPr lvl="2"/>
            <a:r>
              <a:rPr lang="en-US" dirty="0"/>
              <a:t>Passing pointer values tightly couples the underlying data between caller/callee</a:t>
            </a:r>
          </a:p>
          <a:p>
            <a:pPr lvl="1"/>
            <a:endParaRPr lang="en-US" dirty="0"/>
          </a:p>
          <a:p>
            <a:pPr lvl="1"/>
            <a:r>
              <a:rPr lang="en-US" dirty="0"/>
              <a:t>Potential Alternative Solutions</a:t>
            </a:r>
          </a:p>
          <a:p>
            <a:pPr lvl="2"/>
            <a:endParaRPr lang="en-US" dirty="0"/>
          </a:p>
          <a:p>
            <a:pPr lvl="2"/>
            <a:r>
              <a:rPr lang="en-US" dirty="0"/>
              <a:t>Integer IDs</a:t>
            </a:r>
          </a:p>
          <a:p>
            <a:pPr lvl="2"/>
            <a:r>
              <a:rPr lang="en-US" dirty="0"/>
              <a:t>Array Indexes</a:t>
            </a:r>
          </a:p>
          <a:p>
            <a:pPr lvl="2"/>
            <a:r>
              <a:rPr lang="en-US" dirty="0"/>
              <a:t>Handles (hidden pointers)</a:t>
            </a:r>
          </a:p>
        </p:txBody>
      </p:sp>
      <p:sp>
        <p:nvSpPr>
          <p:cNvPr id="7" name="Textplatzhalter 6">
            <a:extLst>
              <a:ext uri="{FF2B5EF4-FFF2-40B4-BE49-F238E27FC236}">
                <a16:creationId xmlns:a16="http://schemas.microsoft.com/office/drawing/2014/main" id="{787897C0-5C41-4CC9-903F-D97B56B7EABE}"/>
              </a:ext>
            </a:extLst>
          </p:cNvPr>
          <p:cNvSpPr>
            <a:spLocks noGrp="1"/>
          </p:cNvSpPr>
          <p:nvPr>
            <p:ph type="body" sz="quarter" idx="12"/>
          </p:nvPr>
        </p:nvSpPr>
        <p:spPr/>
        <p:txBody>
          <a:bodyPr/>
          <a:lstStyle/>
          <a:p>
            <a:r>
              <a:rPr lang="en-US" dirty="0"/>
              <a:t>Testing with Pointer Arguments</a:t>
            </a:r>
          </a:p>
        </p:txBody>
      </p:sp>
      <p:sp>
        <p:nvSpPr>
          <p:cNvPr id="3" name="Title 2"/>
          <p:cNvSpPr>
            <a:spLocks noGrp="1"/>
          </p:cNvSpPr>
          <p:nvPr>
            <p:ph type="title"/>
          </p:nvPr>
        </p:nvSpPr>
        <p:spPr/>
        <p:txBody>
          <a:bodyPr/>
          <a:lstStyle/>
          <a:p>
            <a:r>
              <a:rPr lang="en-US"/>
              <a:t>Lecture:  Best Coding Practices</a:t>
            </a:r>
            <a:endParaRPr lang="en-US" dirty="0"/>
          </a:p>
        </p:txBody>
      </p:sp>
    </p:spTree>
    <p:extLst>
      <p:ext uri="{BB962C8B-B14F-4D97-AF65-F5344CB8AC3E}">
        <p14:creationId xmlns:p14="http://schemas.microsoft.com/office/powerpoint/2010/main" val="36801109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platzhalter 11">
            <a:extLst>
              <a:ext uri="{FF2B5EF4-FFF2-40B4-BE49-F238E27FC236}">
                <a16:creationId xmlns:a16="http://schemas.microsoft.com/office/drawing/2014/main" id="{D074E865-5206-41AB-B70C-024E4076B9DC}"/>
              </a:ext>
            </a:extLst>
          </p:cNvPr>
          <p:cNvSpPr>
            <a:spLocks noGrp="1"/>
          </p:cNvSpPr>
          <p:nvPr>
            <p:ph type="body" sz="quarter" idx="12"/>
          </p:nvPr>
        </p:nvSpPr>
        <p:spPr/>
        <p:txBody>
          <a:bodyPr/>
          <a:lstStyle/>
          <a:p>
            <a:r>
              <a:rPr lang="en-US" dirty="0"/>
              <a:t>Using Pointer Handles:  Coding Example</a:t>
            </a:r>
          </a:p>
        </p:txBody>
      </p:sp>
      <p:sp>
        <p:nvSpPr>
          <p:cNvPr id="3" name="Title 2"/>
          <p:cNvSpPr>
            <a:spLocks noGrp="1"/>
          </p:cNvSpPr>
          <p:nvPr>
            <p:ph type="title"/>
          </p:nvPr>
        </p:nvSpPr>
        <p:spPr/>
        <p:txBody>
          <a:bodyPr/>
          <a:lstStyle/>
          <a:p>
            <a:r>
              <a:rPr lang="en-US"/>
              <a:t>Lecture:  Best Coding Practices</a:t>
            </a:r>
            <a:endParaRPr lang="en-US" dirty="0"/>
          </a:p>
        </p:txBody>
      </p:sp>
      <p:sp>
        <p:nvSpPr>
          <p:cNvPr id="5" name="TextBox 4"/>
          <p:cNvSpPr txBox="1"/>
          <p:nvPr/>
        </p:nvSpPr>
        <p:spPr>
          <a:xfrm>
            <a:off x="2018880" y="1307825"/>
            <a:ext cx="1540933" cy="369332"/>
          </a:xfrm>
          <a:prstGeom prst="rect">
            <a:avLst/>
          </a:prstGeom>
          <a:noFill/>
        </p:spPr>
        <p:txBody>
          <a:bodyPr wrap="square" rtlCol="0">
            <a:spAutoFit/>
          </a:bodyPr>
          <a:lstStyle/>
          <a:p>
            <a:r>
              <a:rPr lang="en-US" dirty="0"/>
              <a:t>Provider.c</a:t>
            </a:r>
          </a:p>
        </p:txBody>
      </p:sp>
      <p:sp>
        <p:nvSpPr>
          <p:cNvPr id="8" name="Content Placeholder 1"/>
          <p:cNvSpPr txBox="1">
            <a:spLocks/>
          </p:cNvSpPr>
          <p:nvPr/>
        </p:nvSpPr>
        <p:spPr>
          <a:xfrm>
            <a:off x="6877050" y="4566583"/>
            <a:ext cx="3318508" cy="1364336"/>
          </a:xfrm>
          <a:prstGeom prst="rect">
            <a:avLst/>
          </a:prstGeom>
          <a:ln>
            <a:solidFill>
              <a:schemeClr val="accent1"/>
            </a:solidFill>
          </a:ln>
        </p:spPr>
        <p:txBody>
          <a:bodyPr vert="horz" lIns="91440" tIns="45720" rIns="91440" bIns="45720" rtlCol="0">
            <a:normAutofit/>
          </a:bodyPr>
          <a:lstStyle>
            <a:lvl1pPr marL="342900" indent="-342900" algn="l" defTabSz="914400" rtl="0" eaLnBrk="1" latinLnBrk="0" hangingPunct="1">
              <a:spcBef>
                <a:spcPts val="0"/>
              </a:spcBef>
              <a:spcAft>
                <a:spcPts val="300"/>
              </a:spcAft>
              <a:buClr>
                <a:srgbClr val="992B2E"/>
              </a:buClr>
              <a:buFont typeface="Calibri" pitchFamily="34" charset="0"/>
              <a:buChar char="&gt;"/>
              <a:defRPr sz="2400" kern="1200">
                <a:solidFill>
                  <a:srgbClr val="000000"/>
                </a:solidFill>
                <a:latin typeface="+mn-lt"/>
                <a:ea typeface="+mn-ea"/>
                <a:cs typeface="+mn-cs"/>
              </a:defRPr>
            </a:lvl1pPr>
            <a:lvl2pPr marL="742950" indent="-285750" algn="l" defTabSz="914400" rtl="0" eaLnBrk="1" latinLnBrk="0" hangingPunct="1">
              <a:spcBef>
                <a:spcPts val="0"/>
              </a:spcBef>
              <a:spcAft>
                <a:spcPts val="300"/>
              </a:spcAft>
              <a:buClr>
                <a:srgbClr val="992B2E"/>
              </a:buClr>
              <a:buFont typeface="Calibri" pitchFamily="34" charset="0"/>
              <a:buChar char="&gt;"/>
              <a:defRPr sz="1600" kern="1200">
                <a:solidFill>
                  <a:srgbClr val="002060"/>
                </a:solidFill>
                <a:latin typeface="+mn-lt"/>
                <a:ea typeface="+mn-ea"/>
                <a:cs typeface="+mn-cs"/>
              </a:defRPr>
            </a:lvl2pPr>
            <a:lvl3pPr marL="1143000" indent="-228600" algn="l" defTabSz="914400" rtl="0" eaLnBrk="1" latinLnBrk="0" hangingPunct="1">
              <a:spcBef>
                <a:spcPts val="0"/>
              </a:spcBef>
              <a:spcAft>
                <a:spcPts val="300"/>
              </a:spcAft>
              <a:buClr>
                <a:srgbClr val="992B2E"/>
              </a:buClr>
              <a:buFont typeface="Calibri" pitchFamily="34" charset="0"/>
              <a:buChar char="&gt;"/>
              <a:defRPr sz="1600" i="1" kern="1200">
                <a:solidFill>
                  <a:schemeClr val="accent5"/>
                </a:solidFill>
                <a:latin typeface="+mn-lt"/>
                <a:ea typeface="+mn-ea"/>
                <a:cs typeface="+mn-cs"/>
              </a:defRPr>
            </a:lvl3pPr>
            <a:lvl4pPr marL="1600200" indent="-228600" algn="l" defTabSz="914400" rtl="0" eaLnBrk="1" latinLnBrk="0" hangingPunct="1">
              <a:spcBef>
                <a:spcPts val="0"/>
              </a:spcBef>
              <a:spcAft>
                <a:spcPts val="300"/>
              </a:spcAft>
              <a:buClr>
                <a:srgbClr val="992B2E"/>
              </a:buClr>
              <a:buFont typeface="Calibri" pitchFamily="34" charset="0"/>
              <a:buChar char="&gt;"/>
              <a:defRPr sz="1600" i="1" kern="1200">
                <a:solidFill>
                  <a:schemeClr val="accent5"/>
                </a:solidFill>
                <a:latin typeface="+mn-lt"/>
                <a:ea typeface="+mn-ea"/>
                <a:cs typeface="+mn-cs"/>
              </a:defRPr>
            </a:lvl4pPr>
            <a:lvl5pPr marL="2057400" indent="-228600" algn="l" defTabSz="914400" rtl="0" eaLnBrk="1" latinLnBrk="0" hangingPunct="1">
              <a:spcBef>
                <a:spcPts val="0"/>
              </a:spcBef>
              <a:spcAft>
                <a:spcPts val="300"/>
              </a:spcAft>
              <a:buClr>
                <a:srgbClr val="992B2E"/>
              </a:buClr>
              <a:buFont typeface="Calibri" pitchFamily="34" charset="0"/>
              <a:buChar char="&gt;"/>
              <a:defRPr sz="1600" i="1" kern="1200">
                <a:solidFill>
                  <a:schemeClr val="accent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t>#include “Provider.h”</a:t>
            </a:r>
          </a:p>
          <a:p>
            <a:pPr marL="0" indent="0">
              <a:buNone/>
            </a:pPr>
            <a:r>
              <a:rPr lang="en-US" sz="1400" dirty="0"/>
              <a:t>…</a:t>
            </a:r>
          </a:p>
          <a:p>
            <a:pPr marL="0" indent="0">
              <a:buNone/>
            </a:pPr>
            <a:r>
              <a:rPr lang="en-US" sz="1400" dirty="0" err="1"/>
              <a:t>eHandle</a:t>
            </a:r>
            <a:r>
              <a:rPr lang="en-US" sz="1400" dirty="0"/>
              <a:t>  = GetEmployee(“Tom”);</a:t>
            </a:r>
          </a:p>
          <a:p>
            <a:pPr marL="0" indent="0">
              <a:buNone/>
            </a:pPr>
            <a:endParaRPr lang="en-US" sz="1400" dirty="0"/>
          </a:p>
          <a:p>
            <a:pPr marL="0" indent="0">
              <a:buNone/>
            </a:pPr>
            <a:r>
              <a:rPr lang="en-US" sz="1400" dirty="0"/>
              <a:t>SetSalary(</a:t>
            </a:r>
            <a:r>
              <a:rPr lang="en-US" sz="1400" dirty="0" err="1"/>
              <a:t>eHandle</a:t>
            </a:r>
            <a:r>
              <a:rPr lang="en-US" sz="1400" dirty="0"/>
              <a:t>, 50000 );</a:t>
            </a:r>
          </a:p>
          <a:p>
            <a:pPr marL="0" indent="0">
              <a:buNone/>
            </a:pPr>
            <a:endParaRPr lang="en-US" sz="1400" dirty="0"/>
          </a:p>
        </p:txBody>
      </p:sp>
      <p:cxnSp>
        <p:nvCxnSpPr>
          <p:cNvPr id="9" name="Straight Arrow Connector 8"/>
          <p:cNvCxnSpPr>
            <a:cxnSpLocks/>
            <a:endCxn id="11" idx="2"/>
          </p:cNvCxnSpPr>
          <p:nvPr/>
        </p:nvCxnSpPr>
        <p:spPr>
          <a:xfrm flipH="1" flipV="1">
            <a:off x="8780992" y="3906648"/>
            <a:ext cx="346076" cy="659935"/>
          </a:xfrm>
          <a:prstGeom prst="straightConnector1">
            <a:avLst/>
          </a:prstGeom>
          <a:ln w="15875">
            <a:tailEnd type="stealth" w="lg" len="lg"/>
          </a:ln>
        </p:spPr>
        <p:style>
          <a:lnRef idx="1">
            <a:schemeClr val="accent1"/>
          </a:lnRef>
          <a:fillRef idx="0">
            <a:schemeClr val="accent1"/>
          </a:fillRef>
          <a:effectRef idx="0">
            <a:schemeClr val="accent1"/>
          </a:effectRef>
          <a:fontRef idx="minor">
            <a:schemeClr val="tx1"/>
          </a:fontRef>
        </p:style>
      </p:cxnSp>
      <p:sp>
        <p:nvSpPr>
          <p:cNvPr id="11" name="Content Placeholder 1"/>
          <p:cNvSpPr txBox="1">
            <a:spLocks/>
          </p:cNvSpPr>
          <p:nvPr/>
        </p:nvSpPr>
        <p:spPr>
          <a:xfrm>
            <a:off x="6570134" y="2093182"/>
            <a:ext cx="4421716" cy="1813466"/>
          </a:xfrm>
          <a:prstGeom prst="rect">
            <a:avLst/>
          </a:prstGeom>
          <a:ln>
            <a:solidFill>
              <a:schemeClr val="accent1"/>
            </a:solidFill>
          </a:ln>
        </p:spPr>
        <p:txBody>
          <a:bodyPr vert="horz" lIns="91440" tIns="45720" rIns="91440" bIns="45720" rtlCol="0">
            <a:normAutofit/>
          </a:bodyPr>
          <a:lstStyle>
            <a:lvl1pPr marL="342900" indent="-342900" algn="l" defTabSz="914400" rtl="0" eaLnBrk="1" latinLnBrk="0" hangingPunct="1">
              <a:spcBef>
                <a:spcPts val="0"/>
              </a:spcBef>
              <a:spcAft>
                <a:spcPts val="300"/>
              </a:spcAft>
              <a:buClr>
                <a:srgbClr val="992B2E"/>
              </a:buClr>
              <a:buFont typeface="Calibri" pitchFamily="34" charset="0"/>
              <a:buChar char="&gt;"/>
              <a:defRPr sz="2400" kern="1200">
                <a:solidFill>
                  <a:srgbClr val="000000"/>
                </a:solidFill>
                <a:latin typeface="+mn-lt"/>
                <a:ea typeface="+mn-ea"/>
                <a:cs typeface="+mn-cs"/>
              </a:defRPr>
            </a:lvl1pPr>
            <a:lvl2pPr marL="742950" indent="-285750" algn="l" defTabSz="914400" rtl="0" eaLnBrk="1" latinLnBrk="0" hangingPunct="1">
              <a:spcBef>
                <a:spcPts val="0"/>
              </a:spcBef>
              <a:spcAft>
                <a:spcPts val="300"/>
              </a:spcAft>
              <a:buClr>
                <a:srgbClr val="992B2E"/>
              </a:buClr>
              <a:buFont typeface="Calibri" pitchFamily="34" charset="0"/>
              <a:buChar char="&gt;"/>
              <a:defRPr sz="1600" kern="1200">
                <a:solidFill>
                  <a:srgbClr val="002060"/>
                </a:solidFill>
                <a:latin typeface="+mn-lt"/>
                <a:ea typeface="+mn-ea"/>
                <a:cs typeface="+mn-cs"/>
              </a:defRPr>
            </a:lvl2pPr>
            <a:lvl3pPr marL="1143000" indent="-228600" algn="l" defTabSz="914400" rtl="0" eaLnBrk="1" latinLnBrk="0" hangingPunct="1">
              <a:spcBef>
                <a:spcPts val="0"/>
              </a:spcBef>
              <a:spcAft>
                <a:spcPts val="300"/>
              </a:spcAft>
              <a:buClr>
                <a:srgbClr val="992B2E"/>
              </a:buClr>
              <a:buFont typeface="Calibri" pitchFamily="34" charset="0"/>
              <a:buChar char="&gt;"/>
              <a:defRPr sz="1600" i="1" kern="1200">
                <a:solidFill>
                  <a:schemeClr val="accent5"/>
                </a:solidFill>
                <a:latin typeface="+mn-lt"/>
                <a:ea typeface="+mn-ea"/>
                <a:cs typeface="+mn-cs"/>
              </a:defRPr>
            </a:lvl3pPr>
            <a:lvl4pPr marL="1600200" indent="-228600" algn="l" defTabSz="914400" rtl="0" eaLnBrk="1" latinLnBrk="0" hangingPunct="1">
              <a:spcBef>
                <a:spcPts val="0"/>
              </a:spcBef>
              <a:spcAft>
                <a:spcPts val="300"/>
              </a:spcAft>
              <a:buClr>
                <a:srgbClr val="992B2E"/>
              </a:buClr>
              <a:buFont typeface="Calibri" pitchFamily="34" charset="0"/>
              <a:buChar char="&gt;"/>
              <a:defRPr sz="1600" i="1" kern="1200">
                <a:solidFill>
                  <a:schemeClr val="accent5"/>
                </a:solidFill>
                <a:latin typeface="+mn-lt"/>
                <a:ea typeface="+mn-ea"/>
                <a:cs typeface="+mn-cs"/>
              </a:defRPr>
            </a:lvl4pPr>
            <a:lvl5pPr marL="2057400" indent="-228600" algn="l" defTabSz="914400" rtl="0" eaLnBrk="1" latinLnBrk="0" hangingPunct="1">
              <a:spcBef>
                <a:spcPts val="0"/>
              </a:spcBef>
              <a:spcAft>
                <a:spcPts val="300"/>
              </a:spcAft>
              <a:buClr>
                <a:srgbClr val="992B2E"/>
              </a:buClr>
              <a:buFont typeface="Calibri" pitchFamily="34" charset="0"/>
              <a:buChar char="&gt;"/>
              <a:defRPr sz="1600" i="1" kern="1200">
                <a:solidFill>
                  <a:schemeClr val="accent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t>typedef struct  s_emp  *t_emp_handle;</a:t>
            </a:r>
          </a:p>
          <a:p>
            <a:endParaRPr lang="en-US" sz="1400" dirty="0"/>
          </a:p>
          <a:p>
            <a:pPr marL="0" indent="0">
              <a:buNone/>
            </a:pPr>
            <a:r>
              <a:rPr lang="en-US" sz="1400" dirty="0"/>
              <a:t>t_emp_handle GetEmployee( char *name);</a:t>
            </a:r>
          </a:p>
          <a:p>
            <a:endParaRPr lang="en-US" sz="1400" dirty="0"/>
          </a:p>
          <a:p>
            <a:pPr marL="0" indent="0">
              <a:buNone/>
            </a:pPr>
            <a:r>
              <a:rPr lang="en-US" sz="1400" dirty="0"/>
              <a:t>SetSalary( t_emp_handle, int  salary);</a:t>
            </a:r>
          </a:p>
        </p:txBody>
      </p:sp>
      <p:sp>
        <p:nvSpPr>
          <p:cNvPr id="13" name="TextBox 12"/>
          <p:cNvSpPr txBox="1"/>
          <p:nvPr/>
        </p:nvSpPr>
        <p:spPr>
          <a:xfrm>
            <a:off x="7626352" y="1481485"/>
            <a:ext cx="1540933" cy="369332"/>
          </a:xfrm>
          <a:prstGeom prst="rect">
            <a:avLst/>
          </a:prstGeom>
          <a:noFill/>
        </p:spPr>
        <p:txBody>
          <a:bodyPr wrap="square" rtlCol="0">
            <a:spAutoFit/>
          </a:bodyPr>
          <a:lstStyle/>
          <a:p>
            <a:r>
              <a:rPr lang="en-US" dirty="0"/>
              <a:t>Provider.h</a:t>
            </a:r>
          </a:p>
        </p:txBody>
      </p:sp>
      <p:sp>
        <p:nvSpPr>
          <p:cNvPr id="19" name="TextBox 18"/>
          <p:cNvSpPr txBox="1"/>
          <p:nvPr/>
        </p:nvSpPr>
        <p:spPr>
          <a:xfrm>
            <a:off x="7176345" y="4119632"/>
            <a:ext cx="1540933" cy="369332"/>
          </a:xfrm>
          <a:prstGeom prst="rect">
            <a:avLst/>
          </a:prstGeom>
          <a:noFill/>
        </p:spPr>
        <p:txBody>
          <a:bodyPr wrap="square" rtlCol="0">
            <a:spAutoFit/>
          </a:bodyPr>
          <a:lstStyle/>
          <a:p>
            <a:r>
              <a:rPr lang="en-US" dirty="0"/>
              <a:t>Consumer.c</a:t>
            </a:r>
          </a:p>
        </p:txBody>
      </p:sp>
      <p:sp>
        <p:nvSpPr>
          <p:cNvPr id="15" name="Content Placeholder 1">
            <a:extLst>
              <a:ext uri="{FF2B5EF4-FFF2-40B4-BE49-F238E27FC236}">
                <a16:creationId xmlns:a16="http://schemas.microsoft.com/office/drawing/2014/main" id="{EBA11F1F-BAF7-4DBC-AC3D-F18694DA9C34}"/>
              </a:ext>
            </a:extLst>
          </p:cNvPr>
          <p:cNvSpPr txBox="1">
            <a:spLocks/>
          </p:cNvSpPr>
          <p:nvPr/>
        </p:nvSpPr>
        <p:spPr>
          <a:xfrm>
            <a:off x="1597078" y="1691825"/>
            <a:ext cx="4192170" cy="4578667"/>
          </a:xfrm>
          <a:prstGeom prst="rect">
            <a:avLst/>
          </a:prstGeom>
          <a:ln>
            <a:solidFill>
              <a:schemeClr val="accent1"/>
            </a:solidFill>
          </a:ln>
        </p:spPr>
        <p:txBody>
          <a:bodyPr>
            <a:normAutofit fontScale="62500" lnSpcReduction="20000"/>
          </a:bodyPr>
          <a:lstStyle>
            <a:lvl1pPr marL="0" indent="0" algn="l" defTabSz="914400" rtl="0" eaLnBrk="1" latinLnBrk="0" hangingPunct="1">
              <a:lnSpc>
                <a:spcPct val="100000"/>
              </a:lnSpc>
              <a:spcBef>
                <a:spcPts val="800"/>
              </a:spcBef>
              <a:buClr>
                <a:srgbClr val="B70032"/>
              </a:buClr>
              <a:buSzPct val="7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a:lstStyle>
          <a:p>
            <a:pPr>
              <a:buFont typeface="Calibri" panose="020F0502020204030204" pitchFamily="34" charset="0"/>
              <a:buNone/>
            </a:pPr>
            <a:r>
              <a:rPr lang="en-US" sz="1400" dirty="0"/>
              <a:t>#include “Provider.h”</a:t>
            </a:r>
          </a:p>
          <a:p>
            <a:pPr>
              <a:buFont typeface="Calibri" panose="020F0502020204030204" pitchFamily="34" charset="0"/>
              <a:buNone/>
            </a:pPr>
            <a:endParaRPr lang="en-US" sz="1400" dirty="0"/>
          </a:p>
          <a:p>
            <a:pPr>
              <a:buFont typeface="Calibri" panose="020F0502020204030204" pitchFamily="34" charset="0"/>
              <a:buNone/>
            </a:pPr>
            <a:r>
              <a:rPr lang="en-US" sz="1400" dirty="0"/>
              <a:t>struct s_emp  {</a:t>
            </a:r>
          </a:p>
          <a:p>
            <a:pPr>
              <a:buFont typeface="Calibri" panose="020F0502020204030204" pitchFamily="34" charset="0"/>
              <a:buNone/>
            </a:pPr>
            <a:r>
              <a:rPr lang="en-US" sz="1400" dirty="0"/>
              <a:t>  char *name;</a:t>
            </a:r>
          </a:p>
          <a:p>
            <a:pPr>
              <a:buFont typeface="Calibri" panose="020F0502020204030204" pitchFamily="34" charset="0"/>
              <a:buNone/>
            </a:pPr>
            <a:r>
              <a:rPr lang="en-US" sz="1400" dirty="0"/>
              <a:t>  int       age;</a:t>
            </a:r>
          </a:p>
          <a:p>
            <a:pPr>
              <a:buFont typeface="Calibri" panose="020F0502020204030204" pitchFamily="34" charset="0"/>
              <a:buNone/>
            </a:pPr>
            <a:r>
              <a:rPr lang="en-US" sz="1400" dirty="0"/>
              <a:t>  int       salary;</a:t>
            </a:r>
          </a:p>
          <a:p>
            <a:pPr>
              <a:buFont typeface="Calibri" panose="020F0502020204030204" pitchFamily="34" charset="0"/>
              <a:buNone/>
            </a:pPr>
            <a:r>
              <a:rPr lang="en-US" sz="1400" dirty="0"/>
              <a:t>  int       ssn;</a:t>
            </a:r>
          </a:p>
          <a:p>
            <a:pPr>
              <a:buFont typeface="Calibri" panose="020F0502020204030204" pitchFamily="34" charset="0"/>
              <a:buNone/>
            </a:pPr>
            <a:r>
              <a:rPr lang="en-US" sz="1400" dirty="0"/>
              <a:t>};</a:t>
            </a:r>
          </a:p>
          <a:p>
            <a:endParaRPr lang="en-US" sz="1400" dirty="0"/>
          </a:p>
          <a:p>
            <a:pPr>
              <a:buFont typeface="Calibri" panose="020F0502020204030204" pitchFamily="34" charset="0"/>
              <a:buNone/>
            </a:pPr>
            <a:r>
              <a:rPr lang="en-US" sz="1400" dirty="0"/>
              <a:t>struct s_emp  employee_data[100];</a:t>
            </a:r>
          </a:p>
          <a:p>
            <a:endParaRPr lang="en-US" sz="1400" dirty="0"/>
          </a:p>
          <a:p>
            <a:pPr>
              <a:buFont typeface="Calibri" panose="020F0502020204030204" pitchFamily="34" charset="0"/>
              <a:buNone/>
            </a:pPr>
            <a:r>
              <a:rPr lang="en-US" sz="1400" dirty="0"/>
              <a:t>t_emp_handle GetEmployee(char *name)</a:t>
            </a:r>
          </a:p>
          <a:p>
            <a:pPr>
              <a:buFont typeface="Calibri" panose="020F0502020204030204" pitchFamily="34" charset="0"/>
              <a:buNone/>
            </a:pPr>
            <a:r>
              <a:rPr lang="en-US" sz="1400" dirty="0"/>
              <a:t>{</a:t>
            </a:r>
          </a:p>
          <a:p>
            <a:pPr>
              <a:buFont typeface="Calibri" panose="020F0502020204030204" pitchFamily="34" charset="0"/>
              <a:buNone/>
            </a:pPr>
            <a:r>
              <a:rPr lang="en-US" sz="1400" dirty="0"/>
              <a:t>    …</a:t>
            </a:r>
          </a:p>
          <a:p>
            <a:pPr>
              <a:buFont typeface="Calibri" panose="020F0502020204030204" pitchFamily="34" charset="0"/>
              <a:buNone/>
            </a:pPr>
            <a:r>
              <a:rPr lang="en-US" sz="1400" dirty="0"/>
              <a:t>    return(&amp;employee_data[n]);</a:t>
            </a:r>
          </a:p>
          <a:p>
            <a:pPr>
              <a:buFont typeface="Calibri" panose="020F0502020204030204" pitchFamily="34" charset="0"/>
              <a:buNone/>
            </a:pPr>
            <a:r>
              <a:rPr lang="en-US" sz="1400" dirty="0"/>
              <a:t>}</a:t>
            </a:r>
          </a:p>
          <a:p>
            <a:pPr>
              <a:buFont typeface="Calibri" panose="020F0502020204030204" pitchFamily="34" charset="0"/>
              <a:buNone/>
            </a:pPr>
            <a:endParaRPr lang="en-US" sz="1400" dirty="0"/>
          </a:p>
          <a:p>
            <a:pPr>
              <a:buFont typeface="Calibri" panose="020F0502020204030204" pitchFamily="34" charset="0"/>
              <a:buNone/>
            </a:pPr>
            <a:r>
              <a:rPr lang="en-US" sz="1400" dirty="0"/>
              <a:t>void SetSalary (t_emp_handle ehandle, int new_salary)</a:t>
            </a:r>
          </a:p>
          <a:p>
            <a:pPr>
              <a:buFont typeface="Calibri" panose="020F0502020204030204" pitchFamily="34" charset="0"/>
              <a:buNone/>
            </a:pPr>
            <a:r>
              <a:rPr lang="en-US" sz="1400" dirty="0"/>
              <a:t>{</a:t>
            </a:r>
          </a:p>
          <a:p>
            <a:pPr>
              <a:buFont typeface="Calibri" panose="020F0502020204030204" pitchFamily="34" charset="0"/>
              <a:buNone/>
            </a:pPr>
            <a:r>
              <a:rPr lang="en-US" sz="1400" dirty="0"/>
              <a:t>    ehandle-&gt;salary = new_salary;</a:t>
            </a:r>
          </a:p>
          <a:p>
            <a:pPr>
              <a:buFont typeface="Calibri" panose="020F0502020204030204" pitchFamily="34" charset="0"/>
              <a:buNone/>
            </a:pPr>
            <a:r>
              <a:rPr lang="en-US" sz="1400" dirty="0"/>
              <a:t>}</a:t>
            </a:r>
          </a:p>
          <a:p>
            <a:pPr>
              <a:buFont typeface="Calibri" panose="020F0502020204030204" pitchFamily="34" charset="0"/>
              <a:buNone/>
            </a:pPr>
            <a:endParaRPr lang="en-US" sz="4800" dirty="0"/>
          </a:p>
        </p:txBody>
      </p:sp>
    </p:spTree>
    <p:extLst>
      <p:ext uri="{BB962C8B-B14F-4D97-AF65-F5344CB8AC3E}">
        <p14:creationId xmlns:p14="http://schemas.microsoft.com/office/powerpoint/2010/main" val="364006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5" grpId="0" animBg="1"/>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hlinkClick r:id="" action="ppaction://customshow?id=45&amp;return=true"/>
              </a:rPr>
              <a:t>Link to Lab:  Best Coding Practices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98C9AA76-BDD2-4A69-B519-8D91736EA18C}"/>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EDDDFA98-D4A3-4BB7-A20C-18F71BAC0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80608331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Separation of System from Application</a:t>
            </a:r>
          </a:p>
          <a:p>
            <a:pPr lvl="2"/>
            <a:r>
              <a:rPr lang="en-US" dirty="0"/>
              <a:t>Can you replace your Application with “Hello, World”?</a:t>
            </a:r>
          </a:p>
          <a:p>
            <a:pPr lvl="2"/>
            <a:r>
              <a:rPr lang="en-US" dirty="0"/>
              <a:t>Make sure System Files don’t depend on Application Files</a:t>
            </a:r>
          </a:p>
          <a:p>
            <a:pPr lvl="2"/>
            <a:r>
              <a:rPr lang="en-US" dirty="0"/>
              <a:t>Adding Applications &amp; Peripherals should be consistent</a:t>
            </a:r>
          </a:p>
          <a:p>
            <a:pPr lvl="1"/>
            <a:r>
              <a:rPr lang="en-US" dirty="0"/>
              <a:t> </a:t>
            </a:r>
          </a:p>
          <a:p>
            <a:pPr lvl="1"/>
            <a:r>
              <a:rPr lang="en-US" dirty="0"/>
              <a:t>Separation of Control from Function</a:t>
            </a:r>
          </a:p>
          <a:p>
            <a:pPr lvl="2"/>
            <a:r>
              <a:rPr lang="en-US" dirty="0"/>
              <a:t>Control:  Timing, Looping, OS/Tasking Dependencies</a:t>
            </a:r>
          </a:p>
          <a:p>
            <a:pPr lvl="2"/>
            <a:r>
              <a:rPr lang="en-US" dirty="0"/>
              <a:t>Function:  Algorithms, Data Processing, etc…</a:t>
            </a:r>
          </a:p>
          <a:p>
            <a:pPr lvl="1"/>
            <a:r>
              <a:rPr lang="en-US" dirty="0"/>
              <a:t> </a:t>
            </a:r>
          </a:p>
          <a:p>
            <a:pPr lvl="1"/>
            <a:r>
              <a:rPr lang="en-US" dirty="0"/>
              <a:t>Abstraction of External Interfaces</a:t>
            </a:r>
          </a:p>
          <a:p>
            <a:pPr lvl="2"/>
            <a:r>
              <a:rPr lang="en-US" dirty="0"/>
              <a:t>With Well Defined, Non-Overloaded, Logical Interfaces</a:t>
            </a:r>
          </a:p>
          <a:p>
            <a:pPr lvl="1"/>
            <a:endParaRPr lang="en-US" dirty="0"/>
          </a:p>
          <a:p>
            <a:pPr lvl="1"/>
            <a:r>
              <a:rPr lang="en-US" dirty="0"/>
              <a:t>Testing with Pointer Arguments</a:t>
            </a:r>
          </a:p>
        </p:txBody>
      </p:sp>
      <p:sp>
        <p:nvSpPr>
          <p:cNvPr id="7" name="Textplatzhalter 6">
            <a:extLst>
              <a:ext uri="{FF2B5EF4-FFF2-40B4-BE49-F238E27FC236}">
                <a16:creationId xmlns:a16="http://schemas.microsoft.com/office/drawing/2014/main" id="{86C7D02F-EE57-48E3-AD63-10AC95FA7092}"/>
              </a:ext>
            </a:extLst>
          </p:cNvPr>
          <p:cNvSpPr>
            <a:spLocks noGrp="1"/>
          </p:cNvSpPr>
          <p:nvPr>
            <p:ph type="body" sz="quarter" idx="12"/>
          </p:nvPr>
        </p:nvSpPr>
        <p:spPr/>
        <p:txBody>
          <a:bodyPr/>
          <a:lstStyle/>
          <a:p>
            <a:r>
              <a:rPr lang="en-US" dirty="0"/>
              <a:t>Best Coding Practices:  Review</a:t>
            </a:r>
          </a:p>
        </p:txBody>
      </p:sp>
      <p:sp>
        <p:nvSpPr>
          <p:cNvPr id="3" name="Title 2"/>
          <p:cNvSpPr>
            <a:spLocks noGrp="1"/>
          </p:cNvSpPr>
          <p:nvPr>
            <p:ph type="title"/>
          </p:nvPr>
        </p:nvSpPr>
        <p:spPr/>
        <p:txBody>
          <a:bodyPr/>
          <a:lstStyle/>
          <a:p>
            <a:r>
              <a:rPr lang="en-US"/>
              <a:t>Lecture:  Best Coding Practices</a:t>
            </a:r>
            <a:endParaRPr lang="en-US" dirty="0"/>
          </a:p>
        </p:txBody>
      </p:sp>
    </p:spTree>
    <p:extLst>
      <p:ext uri="{BB962C8B-B14F-4D97-AF65-F5344CB8AC3E}">
        <p14:creationId xmlns:p14="http://schemas.microsoft.com/office/powerpoint/2010/main" val="3951801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526096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Trouble Shooting the Build Process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80453A3B-64A1-4C48-83C9-BAE7DF3B9809}"/>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3369CAED-9481-4463-94A2-10A71E585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77460151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8">
            <a:extLst>
              <a:ext uri="{FF2B5EF4-FFF2-40B4-BE49-F238E27FC236}">
                <a16:creationId xmlns:a16="http://schemas.microsoft.com/office/drawing/2014/main" id="{079F0F0F-82AD-4023-B436-E70D4FDE2FB6}"/>
              </a:ext>
            </a:extLst>
          </p:cNvPr>
          <p:cNvSpPr>
            <a:spLocks noGrp="1"/>
          </p:cNvSpPr>
          <p:nvPr>
            <p:ph sz="quarter" idx="13"/>
          </p:nvPr>
        </p:nvSpPr>
        <p:spPr/>
        <p:txBody>
          <a:bodyPr/>
          <a:lstStyle/>
          <a:p>
            <a:pPr lvl="1"/>
            <a:r>
              <a:rPr lang="en-US" dirty="0"/>
              <a:t>Topics Covered in this Section</a:t>
            </a:r>
          </a:p>
          <a:p>
            <a:pPr lvl="2"/>
            <a:r>
              <a:rPr lang="en-US" dirty="0"/>
              <a:t>Code Coverage &amp; Range Test Options</a:t>
            </a:r>
          </a:p>
          <a:p>
            <a:pPr lvl="2"/>
            <a:r>
              <a:rPr lang="en-US" dirty="0"/>
              <a:t>Log Messages Window</a:t>
            </a:r>
          </a:p>
          <a:p>
            <a:pPr lvl="2"/>
            <a:r>
              <a:rPr lang="en-US" dirty="0"/>
              <a:t>The Jobs Window</a:t>
            </a:r>
          </a:p>
          <a:p>
            <a:pPr lvl="2"/>
            <a:r>
              <a:rPr lang="en-US" dirty="0"/>
              <a:t>The Job Status Window</a:t>
            </a:r>
          </a:p>
          <a:p>
            <a:pPr lvl="2"/>
            <a:r>
              <a:rPr lang="en-US" dirty="0"/>
              <a:t>Running commands outside of VectorCAST</a:t>
            </a:r>
          </a:p>
          <a:p>
            <a:pPr lvl="2"/>
            <a:r>
              <a:rPr lang="en-US" dirty="0"/>
              <a:t>Searching the Harness Directory</a:t>
            </a:r>
          </a:p>
        </p:txBody>
      </p:sp>
      <p:sp>
        <p:nvSpPr>
          <p:cNvPr id="13" name="Textplatzhalter 12">
            <a:extLst>
              <a:ext uri="{FF2B5EF4-FFF2-40B4-BE49-F238E27FC236}">
                <a16:creationId xmlns:a16="http://schemas.microsoft.com/office/drawing/2014/main" id="{DE3695D4-D4DA-4F81-873A-621EDF893B7C}"/>
              </a:ext>
            </a:extLst>
          </p:cNvPr>
          <p:cNvSpPr>
            <a:spLocks noGrp="1"/>
          </p:cNvSpPr>
          <p:nvPr>
            <p:ph type="body" sz="quarter" idx="12"/>
          </p:nvPr>
        </p:nvSpPr>
        <p:spPr/>
        <p:txBody>
          <a:bodyPr/>
          <a:lstStyle/>
          <a:p>
            <a:r>
              <a:rPr lang="en-US" dirty="0"/>
              <a:t>Module Overview</a:t>
            </a:r>
          </a:p>
        </p:txBody>
      </p:sp>
      <p:sp>
        <p:nvSpPr>
          <p:cNvPr id="3" name="Title 2"/>
          <p:cNvSpPr>
            <a:spLocks noGrp="1"/>
          </p:cNvSpPr>
          <p:nvPr>
            <p:ph type="title"/>
          </p:nvPr>
        </p:nvSpPr>
        <p:spPr/>
        <p:txBody>
          <a:bodyPr/>
          <a:lstStyle/>
          <a:p>
            <a:r>
              <a:rPr lang="en-US"/>
              <a:t>Lecture:  Trouble Shooting the Build Process</a:t>
            </a:r>
            <a:endParaRPr lang="en-US" dirty="0"/>
          </a:p>
        </p:txBody>
      </p:sp>
    </p:spTree>
    <p:extLst>
      <p:ext uri="{BB962C8B-B14F-4D97-AF65-F5344CB8AC3E}">
        <p14:creationId xmlns:p14="http://schemas.microsoft.com/office/powerpoint/2010/main" val="21169222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8">
            <a:extLst>
              <a:ext uri="{FF2B5EF4-FFF2-40B4-BE49-F238E27FC236}">
                <a16:creationId xmlns:a16="http://schemas.microsoft.com/office/drawing/2014/main" id="{7D7768EC-5F2B-4C66-A792-48884B868C50}"/>
              </a:ext>
            </a:extLst>
          </p:cNvPr>
          <p:cNvSpPr>
            <a:spLocks noGrp="1"/>
          </p:cNvSpPr>
          <p:nvPr>
            <p:ph sz="quarter" idx="13"/>
          </p:nvPr>
        </p:nvSpPr>
        <p:spPr/>
        <p:txBody>
          <a:bodyPr/>
          <a:lstStyle/>
          <a:p>
            <a:r>
              <a:rPr lang="en-US" dirty="0"/>
              <a:t>When Diagnosing Build problems, you may find that you have to do multiple rebuilds.  Disabling these options can speed up the process and reduce the number of variables related to the problem.</a:t>
            </a:r>
          </a:p>
          <a:p>
            <a:endParaRPr lang="en-US" dirty="0"/>
          </a:p>
          <a:p>
            <a:pPr lvl="1"/>
            <a:r>
              <a:rPr lang="en-US" dirty="0"/>
              <a:t>Disable Range Check</a:t>
            </a:r>
          </a:p>
          <a:p>
            <a:pPr lvl="2"/>
            <a:r>
              <a:rPr lang="en-US" dirty="0"/>
              <a:t>Tools-&gt;Options-&gt;Execute-&gt;RangeCheck-&gt;None</a:t>
            </a:r>
          </a:p>
          <a:p>
            <a:pPr lvl="1"/>
            <a:r>
              <a:rPr lang="en-US" dirty="0"/>
              <a:t>Disable Code Coverage</a:t>
            </a:r>
          </a:p>
          <a:p>
            <a:pPr lvl="2"/>
            <a:r>
              <a:rPr lang="en-US" dirty="0"/>
              <a:t>Environment-&gt;UpdateEnvironment</a:t>
            </a:r>
          </a:p>
          <a:p>
            <a:pPr lvl="2"/>
            <a:r>
              <a:rPr lang="en-US" dirty="0"/>
              <a:t>Go to step # 4 and set Coverage Type to None</a:t>
            </a:r>
          </a:p>
          <a:p>
            <a:pPr lvl="2"/>
            <a:r>
              <a:rPr lang="en-US" dirty="0"/>
              <a:t>Select Update</a:t>
            </a:r>
          </a:p>
          <a:p>
            <a:endParaRPr lang="en-US" dirty="0"/>
          </a:p>
          <a:p>
            <a:pPr lvl="1"/>
            <a:r>
              <a:rPr lang="en-US" dirty="0"/>
              <a:t>Note 1:  Disabling Code Coverage typically does not affect the underlying build problem.  However, if it does, it is a clue that instrumenting the code is related to the problem.</a:t>
            </a:r>
          </a:p>
          <a:p>
            <a:pPr lvl="1"/>
            <a:r>
              <a:rPr lang="en-US" dirty="0"/>
              <a:t>Note 2:  Make sure to re-enable these options after resolving the build problem.</a:t>
            </a:r>
          </a:p>
        </p:txBody>
      </p:sp>
      <p:sp>
        <p:nvSpPr>
          <p:cNvPr id="13" name="Textplatzhalter 12">
            <a:extLst>
              <a:ext uri="{FF2B5EF4-FFF2-40B4-BE49-F238E27FC236}">
                <a16:creationId xmlns:a16="http://schemas.microsoft.com/office/drawing/2014/main" id="{98B32695-9FE4-4135-A678-0FDBF26EA43A}"/>
              </a:ext>
            </a:extLst>
          </p:cNvPr>
          <p:cNvSpPr>
            <a:spLocks noGrp="1"/>
          </p:cNvSpPr>
          <p:nvPr>
            <p:ph type="body" sz="quarter" idx="12"/>
          </p:nvPr>
        </p:nvSpPr>
        <p:spPr/>
        <p:txBody>
          <a:bodyPr/>
          <a:lstStyle/>
          <a:p>
            <a:r>
              <a:rPr lang="en-US" dirty="0">
                <a:solidFill>
                  <a:schemeClr val="tx1"/>
                </a:solidFill>
              </a:rPr>
              <a:t>Speeding up the Build Process</a:t>
            </a:r>
          </a:p>
        </p:txBody>
      </p:sp>
      <p:sp>
        <p:nvSpPr>
          <p:cNvPr id="3" name="Title 2"/>
          <p:cNvSpPr>
            <a:spLocks noGrp="1"/>
          </p:cNvSpPr>
          <p:nvPr>
            <p:ph type="title"/>
          </p:nvPr>
        </p:nvSpPr>
        <p:spPr/>
        <p:txBody>
          <a:bodyPr/>
          <a:lstStyle/>
          <a:p>
            <a:r>
              <a:rPr lang="en-US"/>
              <a:t>Lecture:  Trouble Shooting the Build Process</a:t>
            </a:r>
            <a:endParaRPr lang="en-US" dirty="0"/>
          </a:p>
        </p:txBody>
      </p:sp>
    </p:spTree>
    <p:extLst>
      <p:ext uri="{BB962C8B-B14F-4D97-AF65-F5344CB8AC3E}">
        <p14:creationId xmlns:p14="http://schemas.microsoft.com/office/powerpoint/2010/main" val="317033185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Inhaltsplatzhalter 16">
            <a:extLst>
              <a:ext uri="{FF2B5EF4-FFF2-40B4-BE49-F238E27FC236}">
                <a16:creationId xmlns:a16="http://schemas.microsoft.com/office/drawing/2014/main" id="{5F453716-6AFF-4F55-8F83-9F51DDC8F0CE}"/>
              </a:ext>
            </a:extLst>
          </p:cNvPr>
          <p:cNvSpPr>
            <a:spLocks noGrp="1"/>
          </p:cNvSpPr>
          <p:nvPr>
            <p:ph sz="quarter" idx="13"/>
          </p:nvPr>
        </p:nvSpPr>
        <p:spPr/>
        <p:txBody>
          <a:bodyPr/>
          <a:lstStyle/>
          <a:p>
            <a:pPr lvl="1"/>
            <a:r>
              <a:rPr lang="en-US" dirty="0"/>
              <a:t>The Log Messages Window shows a report of the functional operations that VectorCAST is performing</a:t>
            </a:r>
          </a:p>
          <a:p>
            <a:pPr lvl="1"/>
            <a:r>
              <a:rPr lang="en-US" dirty="0"/>
              <a:t>To see the window, press the Log Messages button at the bottom left of the GUI:</a:t>
            </a:r>
          </a:p>
        </p:txBody>
      </p:sp>
      <p:sp>
        <p:nvSpPr>
          <p:cNvPr id="20" name="Textplatzhalter 19">
            <a:extLst>
              <a:ext uri="{FF2B5EF4-FFF2-40B4-BE49-F238E27FC236}">
                <a16:creationId xmlns:a16="http://schemas.microsoft.com/office/drawing/2014/main" id="{3690530C-73AB-4A72-A758-5AF2F2699726}"/>
              </a:ext>
            </a:extLst>
          </p:cNvPr>
          <p:cNvSpPr>
            <a:spLocks noGrp="1"/>
          </p:cNvSpPr>
          <p:nvPr>
            <p:ph type="body" sz="quarter" idx="12"/>
          </p:nvPr>
        </p:nvSpPr>
        <p:spPr/>
        <p:txBody>
          <a:bodyPr/>
          <a:lstStyle/>
          <a:p>
            <a:r>
              <a:rPr lang="en-US" dirty="0"/>
              <a:t>Log Messages Window</a:t>
            </a:r>
          </a:p>
        </p:txBody>
      </p:sp>
      <p:sp>
        <p:nvSpPr>
          <p:cNvPr id="3" name="Title 2"/>
          <p:cNvSpPr>
            <a:spLocks noGrp="1"/>
          </p:cNvSpPr>
          <p:nvPr>
            <p:ph type="title"/>
          </p:nvPr>
        </p:nvSpPr>
        <p:spPr/>
        <p:txBody>
          <a:bodyPr/>
          <a:lstStyle/>
          <a:p>
            <a:r>
              <a:rPr lang="en-US"/>
              <a:t>Lecture:  Trouble Shooting the Build Process</a:t>
            </a:r>
            <a:endParaRPr lang="en-US" dirty="0"/>
          </a:p>
        </p:txBody>
      </p:sp>
      <p:pic>
        <p:nvPicPr>
          <p:cNvPr id="7" name="Picture 6"/>
          <p:cNvPicPr>
            <a:picLocks noChangeAspect="1"/>
          </p:cNvPicPr>
          <p:nvPr/>
        </p:nvPicPr>
        <p:blipFill>
          <a:blip r:embed="rId3"/>
          <a:stretch>
            <a:fillRect/>
          </a:stretch>
        </p:blipFill>
        <p:spPr>
          <a:xfrm>
            <a:off x="2559424" y="2996401"/>
            <a:ext cx="6858000" cy="2828925"/>
          </a:xfrm>
          <a:prstGeom prst="rect">
            <a:avLst/>
          </a:prstGeom>
        </p:spPr>
      </p:pic>
    </p:spTree>
    <p:extLst>
      <p:ext uri="{BB962C8B-B14F-4D97-AF65-F5344CB8AC3E}">
        <p14:creationId xmlns:p14="http://schemas.microsoft.com/office/powerpoint/2010/main" val="322533377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nhaltsplatzhalter 7">
            <a:extLst>
              <a:ext uri="{FF2B5EF4-FFF2-40B4-BE49-F238E27FC236}">
                <a16:creationId xmlns:a16="http://schemas.microsoft.com/office/drawing/2014/main" id="{E16871A1-2E80-408E-82B2-2982B5121D93}"/>
              </a:ext>
            </a:extLst>
          </p:cNvPr>
          <p:cNvSpPr>
            <a:spLocks noGrp="1"/>
          </p:cNvSpPr>
          <p:nvPr>
            <p:ph sz="quarter" idx="13"/>
          </p:nvPr>
        </p:nvSpPr>
        <p:spPr/>
        <p:txBody>
          <a:bodyPr/>
          <a:lstStyle/>
          <a:p>
            <a:pPr lvl="1"/>
            <a:r>
              <a:rPr lang="en-US" dirty="0"/>
              <a:t>The Jobs Window shows the exact commands that VectorCAST runs at the shell</a:t>
            </a:r>
          </a:p>
          <a:p>
            <a:pPr lvl="1"/>
            <a:r>
              <a:rPr lang="en-US" dirty="0"/>
              <a:t>Find the Jobs tab at the bottom left of the GUI and pin it open</a:t>
            </a:r>
          </a:p>
          <a:p>
            <a:pPr lvl="1"/>
            <a:r>
              <a:rPr lang="en-US" dirty="0"/>
              <a:t>Double click on the last line to get the detailed command line and its output in a larger window</a:t>
            </a:r>
          </a:p>
        </p:txBody>
      </p:sp>
      <p:sp>
        <p:nvSpPr>
          <p:cNvPr id="12" name="Textplatzhalter 11">
            <a:extLst>
              <a:ext uri="{FF2B5EF4-FFF2-40B4-BE49-F238E27FC236}">
                <a16:creationId xmlns:a16="http://schemas.microsoft.com/office/drawing/2014/main" id="{16D26EA9-AB44-4941-B574-BC8971DE5E8F}"/>
              </a:ext>
            </a:extLst>
          </p:cNvPr>
          <p:cNvSpPr>
            <a:spLocks noGrp="1"/>
          </p:cNvSpPr>
          <p:nvPr>
            <p:ph type="body" sz="quarter" idx="12"/>
          </p:nvPr>
        </p:nvSpPr>
        <p:spPr/>
        <p:txBody>
          <a:bodyPr/>
          <a:lstStyle/>
          <a:p>
            <a:r>
              <a:rPr lang="en-US" dirty="0"/>
              <a:t>The Jobs Window</a:t>
            </a:r>
          </a:p>
        </p:txBody>
      </p:sp>
      <p:sp>
        <p:nvSpPr>
          <p:cNvPr id="3" name="Title 2"/>
          <p:cNvSpPr>
            <a:spLocks noGrp="1"/>
          </p:cNvSpPr>
          <p:nvPr>
            <p:ph type="title"/>
          </p:nvPr>
        </p:nvSpPr>
        <p:spPr/>
        <p:txBody>
          <a:bodyPr/>
          <a:lstStyle/>
          <a:p>
            <a:r>
              <a:rPr lang="en-US"/>
              <a:t>Lecture:  Trouble Shooting the Build Process</a:t>
            </a:r>
            <a:endParaRPr lang="en-US" dirty="0"/>
          </a:p>
        </p:txBody>
      </p:sp>
      <p:pic>
        <p:nvPicPr>
          <p:cNvPr id="4" name="Picture 3"/>
          <p:cNvPicPr>
            <a:picLocks noChangeAspect="1"/>
          </p:cNvPicPr>
          <p:nvPr/>
        </p:nvPicPr>
        <p:blipFill>
          <a:blip r:embed="rId3"/>
          <a:stretch>
            <a:fillRect/>
          </a:stretch>
        </p:blipFill>
        <p:spPr>
          <a:xfrm>
            <a:off x="2636520" y="3722918"/>
            <a:ext cx="7010400" cy="2114550"/>
          </a:xfrm>
          <a:prstGeom prst="rect">
            <a:avLst/>
          </a:prstGeom>
        </p:spPr>
      </p:pic>
    </p:spTree>
    <p:extLst>
      <p:ext uri="{BB962C8B-B14F-4D97-AF65-F5344CB8AC3E}">
        <p14:creationId xmlns:p14="http://schemas.microsoft.com/office/powerpoint/2010/main" val="22512981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a:extLst>
              <a:ext uri="{FF2B5EF4-FFF2-40B4-BE49-F238E27FC236}">
                <a16:creationId xmlns:a16="http://schemas.microsoft.com/office/drawing/2014/main" id="{26DDC813-E650-4CE8-A29D-7F5BC75EAA7B}"/>
              </a:ext>
            </a:extLst>
          </p:cNvPr>
          <p:cNvSpPr>
            <a:spLocks noGrp="1"/>
          </p:cNvSpPr>
          <p:nvPr>
            <p:ph sz="quarter" idx="13"/>
          </p:nvPr>
        </p:nvSpPr>
        <p:spPr/>
        <p:txBody>
          <a:bodyPr/>
          <a:lstStyle/>
          <a:p>
            <a:pPr lvl="1"/>
            <a:r>
              <a:rPr lang="en-US" dirty="0"/>
              <a:t>The Jobs Status Window appears when you double click on a line in the Jobs Window</a:t>
            </a:r>
          </a:p>
          <a:p>
            <a:pPr lvl="1"/>
            <a:r>
              <a:rPr lang="en-US" dirty="0"/>
              <a:t>You should see the exact command line and it’s output</a:t>
            </a:r>
          </a:p>
        </p:txBody>
      </p:sp>
      <p:sp>
        <p:nvSpPr>
          <p:cNvPr id="14" name="Textplatzhalter 13">
            <a:extLst>
              <a:ext uri="{FF2B5EF4-FFF2-40B4-BE49-F238E27FC236}">
                <a16:creationId xmlns:a16="http://schemas.microsoft.com/office/drawing/2014/main" id="{1FFAF597-82AE-4697-BE49-F4EF1825EA86}"/>
              </a:ext>
            </a:extLst>
          </p:cNvPr>
          <p:cNvSpPr>
            <a:spLocks noGrp="1"/>
          </p:cNvSpPr>
          <p:nvPr>
            <p:ph type="body" sz="quarter" idx="12"/>
          </p:nvPr>
        </p:nvSpPr>
        <p:spPr/>
        <p:txBody>
          <a:bodyPr/>
          <a:lstStyle/>
          <a:p>
            <a:r>
              <a:rPr lang="en-US" dirty="0"/>
              <a:t>The Jobs Status Window</a:t>
            </a:r>
          </a:p>
        </p:txBody>
      </p:sp>
      <p:sp>
        <p:nvSpPr>
          <p:cNvPr id="3" name="Title 2"/>
          <p:cNvSpPr>
            <a:spLocks noGrp="1"/>
          </p:cNvSpPr>
          <p:nvPr>
            <p:ph type="title"/>
          </p:nvPr>
        </p:nvSpPr>
        <p:spPr/>
        <p:txBody>
          <a:bodyPr/>
          <a:lstStyle/>
          <a:p>
            <a:r>
              <a:rPr lang="en-US"/>
              <a:t>Lecture:  Trouble Shooting the Build Process</a:t>
            </a:r>
            <a:endParaRPr lang="en-US" dirty="0"/>
          </a:p>
        </p:txBody>
      </p:sp>
      <p:pic>
        <p:nvPicPr>
          <p:cNvPr id="6" name="Picture 5"/>
          <p:cNvPicPr>
            <a:picLocks noChangeAspect="1"/>
          </p:cNvPicPr>
          <p:nvPr/>
        </p:nvPicPr>
        <p:blipFill>
          <a:blip r:embed="rId3"/>
          <a:stretch>
            <a:fillRect/>
          </a:stretch>
        </p:blipFill>
        <p:spPr>
          <a:xfrm>
            <a:off x="2476500" y="2578084"/>
            <a:ext cx="7239000" cy="3724275"/>
          </a:xfrm>
          <a:prstGeom prst="rect">
            <a:avLst/>
          </a:prstGeom>
        </p:spPr>
      </p:pic>
    </p:spTree>
    <p:extLst>
      <p:ext uri="{BB962C8B-B14F-4D97-AF65-F5344CB8AC3E}">
        <p14:creationId xmlns:p14="http://schemas.microsoft.com/office/powerpoint/2010/main" val="32724670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9D3C6436-4848-4172-8799-8667D6A482DF}"/>
              </a:ext>
            </a:extLst>
          </p:cNvPr>
          <p:cNvSpPr>
            <a:spLocks noGrp="1"/>
          </p:cNvSpPr>
          <p:nvPr>
            <p:ph sz="quarter" idx="13"/>
          </p:nvPr>
        </p:nvSpPr>
        <p:spPr/>
        <p:txBody>
          <a:bodyPr/>
          <a:lstStyle/>
          <a:p>
            <a:pPr lvl="1"/>
            <a:r>
              <a:rPr lang="en-US" dirty="0"/>
              <a:t>If the Log Messages or the Jobs Window doesn’t narrow down the problem, sometimes it helps to run the command outside of VectorCAST.</a:t>
            </a:r>
          </a:p>
          <a:p>
            <a:pPr lvl="2"/>
            <a:r>
              <a:rPr lang="en-US" dirty="0"/>
              <a:t>DoubleClick on the last line of the Jobs Window</a:t>
            </a:r>
          </a:p>
          <a:p>
            <a:pPr lvl="2"/>
            <a:r>
              <a:rPr lang="en-US" dirty="0"/>
              <a:t>Copy the contents of the Job Status Command Window</a:t>
            </a:r>
          </a:p>
          <a:p>
            <a:pPr lvl="2"/>
            <a:r>
              <a:rPr lang="en-US" dirty="0"/>
              <a:t>Open a shell (DOS window) from VectorCAST</a:t>
            </a:r>
          </a:p>
          <a:p>
            <a:pPr lvl="3"/>
            <a:r>
              <a:rPr lang="en-US" dirty="0"/>
              <a:t>Find the DOS Window Icon, or do Tools-&gt;CustomTools-&gt;CommandPrompt</a:t>
            </a:r>
          </a:p>
          <a:p>
            <a:pPr lvl="2"/>
            <a:r>
              <a:rPr lang="en-US" dirty="0"/>
              <a:t>Paste the command and run it there</a:t>
            </a:r>
          </a:p>
          <a:p>
            <a:pPr lvl="2"/>
            <a:endParaRPr lang="en-US" dirty="0"/>
          </a:p>
          <a:p>
            <a:pPr lvl="1"/>
            <a:r>
              <a:rPr lang="en-US" dirty="0"/>
              <a:t>This should be identical to what is shown in the Job Status Window, but sometimes it helps to eliminate the VectorCAST GUI and see things at the command line.</a:t>
            </a:r>
          </a:p>
          <a:p>
            <a:pPr lvl="1"/>
            <a:endParaRPr lang="en-US" dirty="0"/>
          </a:p>
          <a:p>
            <a:pPr lvl="1"/>
            <a:endParaRPr lang="en-US" dirty="0"/>
          </a:p>
        </p:txBody>
      </p:sp>
      <p:sp>
        <p:nvSpPr>
          <p:cNvPr id="9" name="Textplatzhalter 8">
            <a:extLst>
              <a:ext uri="{FF2B5EF4-FFF2-40B4-BE49-F238E27FC236}">
                <a16:creationId xmlns:a16="http://schemas.microsoft.com/office/drawing/2014/main" id="{B19DBDC9-9DAE-44AC-980F-3BC49B968B9C}"/>
              </a:ext>
            </a:extLst>
          </p:cNvPr>
          <p:cNvSpPr>
            <a:spLocks noGrp="1"/>
          </p:cNvSpPr>
          <p:nvPr>
            <p:ph type="body" sz="quarter" idx="12"/>
          </p:nvPr>
        </p:nvSpPr>
        <p:spPr/>
        <p:txBody>
          <a:bodyPr/>
          <a:lstStyle/>
          <a:p>
            <a:r>
              <a:rPr lang="en-US" dirty="0">
                <a:solidFill>
                  <a:schemeClr val="tx1"/>
                </a:solidFill>
              </a:rPr>
              <a:t>Running Commands Outside of VectorCAST</a:t>
            </a:r>
          </a:p>
        </p:txBody>
      </p:sp>
      <p:sp>
        <p:nvSpPr>
          <p:cNvPr id="3" name="Title 2"/>
          <p:cNvSpPr>
            <a:spLocks noGrp="1"/>
          </p:cNvSpPr>
          <p:nvPr>
            <p:ph type="title"/>
          </p:nvPr>
        </p:nvSpPr>
        <p:spPr/>
        <p:txBody>
          <a:bodyPr/>
          <a:lstStyle/>
          <a:p>
            <a:r>
              <a:rPr lang="en-US"/>
              <a:t>Lecture:  Trouble Shooting the Build Process</a:t>
            </a:r>
            <a:endParaRPr lang="en-US" dirty="0"/>
          </a:p>
        </p:txBody>
      </p:sp>
    </p:spTree>
    <p:extLst>
      <p:ext uri="{BB962C8B-B14F-4D97-AF65-F5344CB8AC3E}">
        <p14:creationId xmlns:p14="http://schemas.microsoft.com/office/powerpoint/2010/main" val="298204747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a:extLst>
              <a:ext uri="{FF2B5EF4-FFF2-40B4-BE49-F238E27FC236}">
                <a16:creationId xmlns:a16="http://schemas.microsoft.com/office/drawing/2014/main" id="{2C02BA20-BA10-46AA-A269-1D10504E7A4F}"/>
              </a:ext>
            </a:extLst>
          </p:cNvPr>
          <p:cNvSpPr>
            <a:spLocks noGrp="1"/>
          </p:cNvSpPr>
          <p:nvPr>
            <p:ph sz="quarter" idx="13"/>
          </p:nvPr>
        </p:nvSpPr>
        <p:spPr/>
        <p:txBody>
          <a:bodyPr/>
          <a:lstStyle/>
          <a:p>
            <a:pPr lvl="1"/>
            <a:r>
              <a:rPr lang="en-US" dirty="0"/>
              <a:t>Sometimes, it’s helps to diagnose build problems by looking at the generated Harness Files.</a:t>
            </a:r>
          </a:p>
          <a:p>
            <a:pPr lvl="1"/>
            <a:r>
              <a:rPr lang="en-US" dirty="0"/>
              <a:t>By using grep or findstr, you can quickly find the specific file that contains the offending code, or clues to the problem</a:t>
            </a:r>
          </a:p>
          <a:p>
            <a:pPr lvl="1"/>
            <a:r>
              <a:rPr lang="en-US" dirty="0"/>
              <a:t>For example, let’s say you get a linker error saying that “foobar” is undefined.</a:t>
            </a:r>
          </a:p>
          <a:p>
            <a:pPr lvl="1"/>
            <a:r>
              <a:rPr lang="en-US" dirty="0"/>
              <a:t>The command below would show what modules contain “foobar”</a:t>
            </a:r>
          </a:p>
        </p:txBody>
      </p:sp>
      <p:sp>
        <p:nvSpPr>
          <p:cNvPr id="11" name="Textplatzhalter 10">
            <a:extLst>
              <a:ext uri="{FF2B5EF4-FFF2-40B4-BE49-F238E27FC236}">
                <a16:creationId xmlns:a16="http://schemas.microsoft.com/office/drawing/2014/main" id="{BD44EA62-DDE2-4F4E-8A2C-478F80B4A2B8}"/>
              </a:ext>
            </a:extLst>
          </p:cNvPr>
          <p:cNvSpPr>
            <a:spLocks noGrp="1"/>
          </p:cNvSpPr>
          <p:nvPr>
            <p:ph type="body" sz="quarter" idx="12"/>
          </p:nvPr>
        </p:nvSpPr>
        <p:spPr/>
        <p:txBody>
          <a:bodyPr/>
          <a:lstStyle/>
          <a:p>
            <a:r>
              <a:rPr lang="en-US" dirty="0"/>
              <a:t>Searching the Harness Files for Clues</a:t>
            </a:r>
          </a:p>
        </p:txBody>
      </p:sp>
      <p:sp>
        <p:nvSpPr>
          <p:cNvPr id="3" name="Title 2"/>
          <p:cNvSpPr>
            <a:spLocks noGrp="1"/>
          </p:cNvSpPr>
          <p:nvPr>
            <p:ph type="title"/>
          </p:nvPr>
        </p:nvSpPr>
        <p:spPr/>
        <p:txBody>
          <a:bodyPr/>
          <a:lstStyle/>
          <a:p>
            <a:r>
              <a:rPr lang="en-US"/>
              <a:t>Lecture:  Trouble Shooting the Build Process</a:t>
            </a:r>
            <a:endParaRPr lang="en-GB" dirty="0"/>
          </a:p>
        </p:txBody>
      </p:sp>
      <p:pic>
        <p:nvPicPr>
          <p:cNvPr id="4" name="Picture 3"/>
          <p:cNvPicPr>
            <a:picLocks noChangeAspect="1"/>
          </p:cNvPicPr>
          <p:nvPr/>
        </p:nvPicPr>
        <p:blipFill>
          <a:blip r:embed="rId3"/>
          <a:stretch>
            <a:fillRect/>
          </a:stretch>
        </p:blipFill>
        <p:spPr>
          <a:xfrm>
            <a:off x="2269810" y="3907774"/>
            <a:ext cx="7743825" cy="2162175"/>
          </a:xfrm>
          <a:prstGeom prst="rect">
            <a:avLst/>
          </a:prstGeom>
        </p:spPr>
      </p:pic>
    </p:spTree>
    <p:extLst>
      <p:ext uri="{BB962C8B-B14F-4D97-AF65-F5344CB8AC3E}">
        <p14:creationId xmlns:p14="http://schemas.microsoft.com/office/powerpoint/2010/main" val="256230255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0EA48027-93BE-432C-AEA9-63739DF486C9}"/>
              </a:ext>
            </a:extLst>
          </p:cNvPr>
          <p:cNvSpPr>
            <a:spLocks noGrp="1"/>
          </p:cNvSpPr>
          <p:nvPr>
            <p:ph sz="quarter" idx="13"/>
          </p:nvPr>
        </p:nvSpPr>
        <p:spPr/>
        <p:txBody>
          <a:bodyPr/>
          <a:lstStyle/>
          <a:p>
            <a:pPr lvl="1"/>
            <a:r>
              <a:rPr lang="en-US" dirty="0"/>
              <a:t>When Building at VectorCAST Project level, you cannot open an Environment until the Build is successful</a:t>
            </a:r>
          </a:p>
          <a:p>
            <a:pPr lvl="1"/>
            <a:endParaRPr lang="en-US" dirty="0"/>
          </a:p>
          <a:p>
            <a:pPr lvl="1"/>
            <a:r>
              <a:rPr lang="en-US" dirty="0"/>
              <a:t>To Diagnose Build Problems from a VectorCAST Project, do Build-&gt;Interactive</a:t>
            </a:r>
          </a:p>
        </p:txBody>
      </p:sp>
      <p:sp>
        <p:nvSpPr>
          <p:cNvPr id="9" name="Textplatzhalter 8">
            <a:extLst>
              <a:ext uri="{FF2B5EF4-FFF2-40B4-BE49-F238E27FC236}">
                <a16:creationId xmlns:a16="http://schemas.microsoft.com/office/drawing/2014/main" id="{59FBEDD6-55F4-4892-A874-69F37AE2925F}"/>
              </a:ext>
            </a:extLst>
          </p:cNvPr>
          <p:cNvSpPr>
            <a:spLocks noGrp="1"/>
          </p:cNvSpPr>
          <p:nvPr>
            <p:ph type="body" sz="quarter" idx="12"/>
          </p:nvPr>
        </p:nvSpPr>
        <p:spPr/>
        <p:txBody>
          <a:bodyPr/>
          <a:lstStyle/>
          <a:p>
            <a:r>
              <a:rPr lang="en-US" dirty="0"/>
              <a:t>Build Interactive</a:t>
            </a:r>
          </a:p>
        </p:txBody>
      </p:sp>
      <p:sp>
        <p:nvSpPr>
          <p:cNvPr id="3" name="Title 2"/>
          <p:cNvSpPr>
            <a:spLocks noGrp="1"/>
          </p:cNvSpPr>
          <p:nvPr>
            <p:ph type="title"/>
          </p:nvPr>
        </p:nvSpPr>
        <p:spPr/>
        <p:txBody>
          <a:bodyPr/>
          <a:lstStyle/>
          <a:p>
            <a:r>
              <a:rPr lang="en-US"/>
              <a:t>Lecture:  Trouble Shooting the Build Process</a:t>
            </a:r>
            <a:endParaRPr lang="en-GB" dirty="0"/>
          </a:p>
        </p:txBody>
      </p:sp>
    </p:spTree>
    <p:extLst>
      <p:ext uri="{BB962C8B-B14F-4D97-AF65-F5344CB8AC3E}">
        <p14:creationId xmlns:p14="http://schemas.microsoft.com/office/powerpoint/2010/main" val="272630779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hlinkClick r:id="" action="ppaction://customshow?id=46&amp;return=true"/>
              </a:rPr>
              <a:t>Link to Lab:  Trouble Shooting Build Process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68BF375E-F072-4221-901F-583CD617D8B0}"/>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884AD05D-D666-4B5E-821C-1828519B97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662625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Building Test Environments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7BB45104-7DFC-44A4-8B66-53AB39C3823E}"/>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AE108F5E-49A8-4879-8ABD-B5CF6B993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656620732"/>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FA4BFDA6-D614-43CB-B51D-2834E8466C81}"/>
              </a:ext>
            </a:extLst>
          </p:cNvPr>
          <p:cNvSpPr>
            <a:spLocks noGrp="1"/>
          </p:cNvSpPr>
          <p:nvPr>
            <p:ph sz="quarter" idx="13"/>
          </p:nvPr>
        </p:nvSpPr>
        <p:spPr/>
        <p:txBody>
          <a:bodyPr/>
          <a:lstStyle/>
          <a:p>
            <a:pPr lvl="1"/>
            <a:r>
              <a:rPr lang="en-US" dirty="0"/>
              <a:t>Summary of Troubleshooting tips:</a:t>
            </a:r>
          </a:p>
          <a:p>
            <a:pPr lvl="2"/>
            <a:r>
              <a:rPr lang="en-US" dirty="0"/>
              <a:t>Disable Code Coverage &amp; Range Test</a:t>
            </a:r>
          </a:p>
          <a:p>
            <a:pPr lvl="2"/>
            <a:r>
              <a:rPr lang="en-US" dirty="0"/>
              <a:t>Analyze the Log Messages Window</a:t>
            </a:r>
          </a:p>
          <a:p>
            <a:pPr lvl="2"/>
            <a:r>
              <a:rPr lang="en-US" dirty="0"/>
              <a:t>Analyze the Jobs Window</a:t>
            </a:r>
          </a:p>
          <a:p>
            <a:pPr lvl="2"/>
            <a:r>
              <a:rPr lang="en-US" dirty="0"/>
              <a:t>Analyze the specific command in the Job Status Window</a:t>
            </a:r>
          </a:p>
          <a:p>
            <a:pPr lvl="2"/>
            <a:r>
              <a:rPr lang="en-US" dirty="0"/>
              <a:t>Run the command outside of VectorCAST</a:t>
            </a:r>
          </a:p>
          <a:p>
            <a:pPr lvl="2"/>
            <a:r>
              <a:rPr lang="en-US" dirty="0"/>
              <a:t>Search the Harness Directory for Clues</a:t>
            </a:r>
          </a:p>
          <a:p>
            <a:pPr lvl="1"/>
            <a:endParaRPr lang="en-US" dirty="0"/>
          </a:p>
        </p:txBody>
      </p:sp>
      <p:sp>
        <p:nvSpPr>
          <p:cNvPr id="9" name="Textplatzhalter 8">
            <a:extLst>
              <a:ext uri="{FF2B5EF4-FFF2-40B4-BE49-F238E27FC236}">
                <a16:creationId xmlns:a16="http://schemas.microsoft.com/office/drawing/2014/main" id="{BDF8DF4F-86E1-440F-B87D-ACDC93E686C4}"/>
              </a:ext>
            </a:extLst>
          </p:cNvPr>
          <p:cNvSpPr>
            <a:spLocks noGrp="1"/>
          </p:cNvSpPr>
          <p:nvPr>
            <p:ph type="body" sz="quarter" idx="12"/>
          </p:nvPr>
        </p:nvSpPr>
        <p:spPr/>
        <p:txBody>
          <a:bodyPr/>
          <a:lstStyle/>
          <a:p>
            <a:r>
              <a:rPr lang="en-US" dirty="0"/>
              <a:t>Trouble Shooting Summary</a:t>
            </a:r>
          </a:p>
        </p:txBody>
      </p:sp>
      <p:sp>
        <p:nvSpPr>
          <p:cNvPr id="3" name="Title 2"/>
          <p:cNvSpPr>
            <a:spLocks noGrp="1"/>
          </p:cNvSpPr>
          <p:nvPr>
            <p:ph type="title"/>
          </p:nvPr>
        </p:nvSpPr>
        <p:spPr/>
        <p:txBody>
          <a:bodyPr/>
          <a:lstStyle/>
          <a:p>
            <a:r>
              <a:rPr lang="en-US"/>
              <a:t>Lecture:  Trouble Shooting the Build Process</a:t>
            </a:r>
            <a:endParaRPr lang="en-US" dirty="0"/>
          </a:p>
        </p:txBody>
      </p:sp>
    </p:spTree>
    <p:extLst>
      <p:ext uri="{BB962C8B-B14F-4D97-AF65-F5344CB8AC3E}">
        <p14:creationId xmlns:p14="http://schemas.microsoft.com/office/powerpoint/2010/main" val="12039085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Debugging Test Execution Problems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2A221836-34F1-4939-81AF-CFD55C52A651}"/>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17EB476E-A2A3-4C33-98B6-9310C72C3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28321269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7545311E-058E-41C7-8893-CD774B5220FE}"/>
              </a:ext>
            </a:extLst>
          </p:cNvPr>
          <p:cNvSpPr>
            <a:spLocks noGrp="1"/>
          </p:cNvSpPr>
          <p:nvPr>
            <p:ph sz="quarter" idx="13"/>
          </p:nvPr>
        </p:nvSpPr>
        <p:spPr/>
        <p:txBody>
          <a:bodyPr/>
          <a:lstStyle/>
          <a:p>
            <a:pPr lvl="1"/>
            <a:endParaRPr lang="en-US" dirty="0"/>
          </a:p>
          <a:p>
            <a:pPr lvl="1">
              <a:buClr>
                <a:srgbClr val="000000"/>
              </a:buClr>
              <a:buSzPct val="100000"/>
              <a:buFont typeface="+mj-lt"/>
              <a:buAutoNum type="arabicPeriod"/>
            </a:pPr>
            <a:r>
              <a:rPr lang="en-US" dirty="0"/>
              <a:t>Analysis of Execution Report</a:t>
            </a:r>
          </a:p>
          <a:p>
            <a:pPr lvl="2"/>
            <a:r>
              <a:rPr lang="en-US" dirty="0"/>
              <a:t>Look at the events leading up to the end of execution</a:t>
            </a:r>
          </a:p>
          <a:p>
            <a:pPr lvl="2">
              <a:buNone/>
            </a:pPr>
            <a:endParaRPr lang="en-US" dirty="0"/>
          </a:p>
          <a:p>
            <a:pPr lvl="1">
              <a:buClr>
                <a:srgbClr val="000000"/>
              </a:buClr>
              <a:buSzPct val="100000"/>
              <a:buFont typeface="Wingdings 3" panose="05040102010807070707" pitchFamily="18" charset="2"/>
              <a:buAutoNum type="arabicPeriod"/>
            </a:pPr>
            <a:r>
              <a:rPr lang="en-US" dirty="0"/>
              <a:t>Code Coverage</a:t>
            </a:r>
          </a:p>
          <a:p>
            <a:pPr lvl="2"/>
            <a:r>
              <a:rPr lang="en-US" dirty="0"/>
              <a:t>Make Sure Code Coverage Results match your expectations</a:t>
            </a:r>
          </a:p>
          <a:p>
            <a:pPr lvl="3"/>
            <a:endParaRPr lang="en-US" dirty="0"/>
          </a:p>
          <a:p>
            <a:pPr lvl="1">
              <a:buClr>
                <a:srgbClr val="000000"/>
              </a:buClr>
              <a:buSzPct val="100000"/>
              <a:buFont typeface="Wingdings 3" panose="05040102010807070707" pitchFamily="18" charset="2"/>
              <a:buAutoNum type="arabicPeriod"/>
            </a:pPr>
            <a:r>
              <a:rPr lang="en-US" dirty="0"/>
              <a:t>Source Code Debugger</a:t>
            </a:r>
          </a:p>
          <a:p>
            <a:pPr lvl="2"/>
            <a:r>
              <a:rPr lang="en-US" dirty="0"/>
              <a:t>When all else fails, the Test Harness can be debugged just like any other application</a:t>
            </a:r>
          </a:p>
        </p:txBody>
      </p:sp>
      <p:sp>
        <p:nvSpPr>
          <p:cNvPr id="11" name="Textplatzhalter 10">
            <a:extLst>
              <a:ext uri="{FF2B5EF4-FFF2-40B4-BE49-F238E27FC236}">
                <a16:creationId xmlns:a16="http://schemas.microsoft.com/office/drawing/2014/main" id="{DFED9A83-1227-4375-B484-22EFF0F69936}"/>
              </a:ext>
            </a:extLst>
          </p:cNvPr>
          <p:cNvSpPr>
            <a:spLocks noGrp="1"/>
          </p:cNvSpPr>
          <p:nvPr>
            <p:ph type="body" sz="quarter" idx="12"/>
          </p:nvPr>
        </p:nvSpPr>
        <p:spPr/>
        <p:txBody>
          <a:bodyPr/>
          <a:lstStyle/>
          <a:p>
            <a:r>
              <a:rPr lang="en-US" dirty="0"/>
              <a:t>Primary Debug Methods</a:t>
            </a:r>
          </a:p>
        </p:txBody>
      </p:sp>
      <p:sp>
        <p:nvSpPr>
          <p:cNvPr id="3" name="Title 2"/>
          <p:cNvSpPr>
            <a:spLocks noGrp="1"/>
          </p:cNvSpPr>
          <p:nvPr>
            <p:ph type="title"/>
          </p:nvPr>
        </p:nvSpPr>
        <p:spPr/>
        <p:txBody>
          <a:bodyPr/>
          <a:lstStyle/>
          <a:p>
            <a:r>
              <a:rPr lang="en-US"/>
              <a:t>Lecture:  Debugging Test Execution Problems</a:t>
            </a:r>
            <a:endParaRPr lang="en-US" dirty="0"/>
          </a:p>
        </p:txBody>
      </p:sp>
    </p:spTree>
    <p:extLst>
      <p:ext uri="{BB962C8B-B14F-4D97-AF65-F5344CB8AC3E}">
        <p14:creationId xmlns:p14="http://schemas.microsoft.com/office/powerpoint/2010/main" val="290158375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192E97DF-B3FF-453B-9C5A-04E27BB0F762}"/>
              </a:ext>
            </a:extLst>
          </p:cNvPr>
          <p:cNvSpPr>
            <a:spLocks noGrp="1"/>
          </p:cNvSpPr>
          <p:nvPr>
            <p:ph sz="quarter" idx="13"/>
          </p:nvPr>
        </p:nvSpPr>
        <p:spPr/>
        <p:txBody>
          <a:bodyPr/>
          <a:lstStyle/>
          <a:p>
            <a:pPr>
              <a:buNone/>
            </a:pPr>
            <a:r>
              <a:rPr lang="en-US" dirty="0"/>
              <a:t>The Execution Report shows all details of the test</a:t>
            </a:r>
          </a:p>
          <a:p>
            <a:pPr lvl="1"/>
            <a:endParaRPr lang="en-US" dirty="0"/>
          </a:p>
          <a:p>
            <a:pPr lvl="1"/>
            <a:r>
              <a:rPr lang="en-US" dirty="0"/>
              <a:t>Parameter Values at beginning &amp; end of Test</a:t>
            </a:r>
          </a:p>
          <a:p>
            <a:pPr lvl="1"/>
            <a:r>
              <a:rPr lang="en-US" dirty="0"/>
              <a:t>An Event for each Stub Call</a:t>
            </a:r>
          </a:p>
          <a:p>
            <a:pPr lvl="1"/>
            <a:r>
              <a:rPr lang="en-US" dirty="0"/>
              <a:t>Contents of Global Data</a:t>
            </a:r>
          </a:p>
          <a:p>
            <a:pPr lvl="1"/>
            <a:r>
              <a:rPr lang="en-US" dirty="0"/>
              <a:t>The following options may give additional clues:</a:t>
            </a:r>
          </a:p>
          <a:p>
            <a:pPr lvl="2"/>
            <a:r>
              <a:rPr lang="en-US" dirty="0"/>
              <a:t>Deselect Tools-&gt;Options-&gt;Report-&gt;ShowOnlyDataWithExpectedResults</a:t>
            </a:r>
          </a:p>
          <a:p>
            <a:pPr lvl="2"/>
            <a:r>
              <a:rPr lang="en-US" dirty="0"/>
              <a:t>Deselect Tools-&gt;Options-&gt;Report-&gt;ShowOnlyEventsWithExpectedResults</a:t>
            </a:r>
          </a:p>
          <a:p>
            <a:pPr lvl="1"/>
            <a:endParaRPr lang="en-US" dirty="0"/>
          </a:p>
          <a:p>
            <a:pPr lvl="1"/>
            <a:r>
              <a:rPr lang="en-US" dirty="0"/>
              <a:t>Display Global Data at additional points</a:t>
            </a:r>
          </a:p>
        </p:txBody>
      </p:sp>
      <p:sp>
        <p:nvSpPr>
          <p:cNvPr id="7" name="Textplatzhalter 6">
            <a:extLst>
              <a:ext uri="{FF2B5EF4-FFF2-40B4-BE49-F238E27FC236}">
                <a16:creationId xmlns:a16="http://schemas.microsoft.com/office/drawing/2014/main" id="{1E4913DB-B096-47B9-BC0B-AF927B814EBB}"/>
              </a:ext>
            </a:extLst>
          </p:cNvPr>
          <p:cNvSpPr>
            <a:spLocks noGrp="1"/>
          </p:cNvSpPr>
          <p:nvPr>
            <p:ph type="body" sz="quarter" idx="12"/>
          </p:nvPr>
        </p:nvSpPr>
        <p:spPr/>
        <p:txBody>
          <a:bodyPr/>
          <a:lstStyle/>
          <a:p>
            <a:r>
              <a:rPr lang="en-US" dirty="0"/>
              <a:t>Analysis of Execution Report</a:t>
            </a:r>
          </a:p>
        </p:txBody>
      </p:sp>
      <p:sp>
        <p:nvSpPr>
          <p:cNvPr id="3" name="Title 2"/>
          <p:cNvSpPr>
            <a:spLocks noGrp="1"/>
          </p:cNvSpPr>
          <p:nvPr>
            <p:ph type="title"/>
          </p:nvPr>
        </p:nvSpPr>
        <p:spPr/>
        <p:txBody>
          <a:bodyPr/>
          <a:lstStyle/>
          <a:p>
            <a:r>
              <a:rPr lang="en-US"/>
              <a:t>Lecture:  Debugging Test Execution Problems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6513" y="4715659"/>
            <a:ext cx="3886200" cy="14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812300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5F1D5845-9B59-4E22-B7DE-02881BD182E7}"/>
              </a:ext>
            </a:extLst>
          </p:cNvPr>
          <p:cNvSpPr>
            <a:spLocks noGrp="1"/>
          </p:cNvSpPr>
          <p:nvPr>
            <p:ph sz="quarter" idx="13"/>
          </p:nvPr>
        </p:nvSpPr>
        <p:spPr/>
        <p:txBody>
          <a:bodyPr/>
          <a:lstStyle/>
          <a:p>
            <a:pPr>
              <a:buNone/>
            </a:pPr>
            <a:r>
              <a:rPr lang="en-US" dirty="0"/>
              <a:t>Code Coverage Results show execution history</a:t>
            </a:r>
          </a:p>
          <a:p>
            <a:pPr lvl="1"/>
            <a:endParaRPr lang="en-US" dirty="0"/>
          </a:p>
          <a:p>
            <a:pPr lvl="1"/>
            <a:r>
              <a:rPr lang="en-US" dirty="0"/>
              <a:t>At top of Environment View, RightMouse-&gt;DeselectCoverage</a:t>
            </a:r>
          </a:p>
          <a:p>
            <a:pPr lvl="1"/>
            <a:r>
              <a:rPr lang="en-US" dirty="0"/>
              <a:t>Select the Coverage box for the Test of Interest</a:t>
            </a:r>
          </a:p>
          <a:p>
            <a:pPr lvl="1"/>
            <a:r>
              <a:rPr lang="en-US" dirty="0"/>
              <a:t>Use Green/Red arrows to quickly find the next executed/non-executed line</a:t>
            </a:r>
          </a:p>
          <a:p>
            <a:pPr lvl="1"/>
            <a:r>
              <a:rPr lang="en-US" dirty="0"/>
              <a:t>Important Note:</a:t>
            </a:r>
          </a:p>
          <a:p>
            <a:pPr lvl="2"/>
            <a:r>
              <a:rPr lang="en-US" dirty="0"/>
              <a:t>In the case of abnormal execution (segfault, abort, etc…), the coverage data may not be accurate.</a:t>
            </a:r>
          </a:p>
        </p:txBody>
      </p:sp>
      <p:sp>
        <p:nvSpPr>
          <p:cNvPr id="7" name="Textplatzhalter 6">
            <a:extLst>
              <a:ext uri="{FF2B5EF4-FFF2-40B4-BE49-F238E27FC236}">
                <a16:creationId xmlns:a16="http://schemas.microsoft.com/office/drawing/2014/main" id="{8756F026-020B-4D12-84AA-BF4F5374FCBB}"/>
              </a:ext>
            </a:extLst>
          </p:cNvPr>
          <p:cNvSpPr>
            <a:spLocks noGrp="1"/>
          </p:cNvSpPr>
          <p:nvPr>
            <p:ph type="body" sz="quarter" idx="12"/>
          </p:nvPr>
        </p:nvSpPr>
        <p:spPr/>
        <p:txBody>
          <a:bodyPr/>
          <a:lstStyle/>
          <a:p>
            <a:r>
              <a:rPr lang="en-US" dirty="0"/>
              <a:t>Code Coverage Results</a:t>
            </a:r>
          </a:p>
        </p:txBody>
      </p:sp>
      <p:sp>
        <p:nvSpPr>
          <p:cNvPr id="3" name="Title 2"/>
          <p:cNvSpPr>
            <a:spLocks noGrp="1"/>
          </p:cNvSpPr>
          <p:nvPr>
            <p:ph type="title"/>
          </p:nvPr>
        </p:nvSpPr>
        <p:spPr/>
        <p:txBody>
          <a:bodyPr/>
          <a:lstStyle/>
          <a:p>
            <a:r>
              <a:rPr lang="en-US"/>
              <a:t>Lecture:  Debugging Test Execution Problems</a:t>
            </a:r>
            <a:endParaRPr lang="en-US" dirty="0"/>
          </a:p>
        </p:txBody>
      </p:sp>
    </p:spTree>
    <p:extLst>
      <p:ext uri="{BB962C8B-B14F-4D97-AF65-F5344CB8AC3E}">
        <p14:creationId xmlns:p14="http://schemas.microsoft.com/office/powerpoint/2010/main" val="29347250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DCC9FFE8-EC5B-421D-B9E3-606227BC6889}"/>
              </a:ext>
            </a:extLst>
          </p:cNvPr>
          <p:cNvSpPr>
            <a:spLocks noGrp="1"/>
          </p:cNvSpPr>
          <p:nvPr>
            <p:ph sz="quarter" idx="13"/>
          </p:nvPr>
        </p:nvSpPr>
        <p:spPr/>
        <p:txBody>
          <a:bodyPr/>
          <a:lstStyle/>
          <a:p>
            <a:pPr lvl="1"/>
            <a:r>
              <a:rPr lang="en-US" dirty="0"/>
              <a:t>Before jumping in to the Debugger, it’s  good to understand the execution structure of the Test Harness:</a:t>
            </a:r>
          </a:p>
          <a:p>
            <a:pPr lvl="1"/>
            <a:endParaRPr lang="en-US" dirty="0"/>
          </a:p>
          <a:p>
            <a:pPr lvl="2"/>
            <a:r>
              <a:rPr lang="en-US" dirty="0"/>
              <a:t>Board Init/OS Init Code (pre main)</a:t>
            </a:r>
          </a:p>
          <a:p>
            <a:pPr lvl="3"/>
            <a:r>
              <a:rPr lang="en-US" dirty="0"/>
              <a:t>Harness Init Code (starting at main)</a:t>
            </a:r>
          </a:p>
          <a:p>
            <a:pPr lvl="4"/>
            <a:r>
              <a:rPr lang="en-US" dirty="0"/>
              <a:t>FUT Entry</a:t>
            </a:r>
          </a:p>
          <a:p>
            <a:pPr lvl="5"/>
            <a:r>
              <a:rPr lang="en-US" dirty="0"/>
              <a:t>(conditionally) Stub Processing Code</a:t>
            </a:r>
          </a:p>
          <a:p>
            <a:pPr lvl="4"/>
            <a:r>
              <a:rPr lang="en-US" dirty="0"/>
              <a:t>FUT Exit</a:t>
            </a:r>
          </a:p>
          <a:p>
            <a:pPr lvl="3"/>
            <a:r>
              <a:rPr lang="en-US" dirty="0"/>
              <a:t>Harness Exit Code (after FUT)</a:t>
            </a:r>
          </a:p>
          <a:p>
            <a:pPr lvl="1"/>
            <a:endParaRPr lang="en-US" dirty="0"/>
          </a:p>
          <a:p>
            <a:pPr>
              <a:buNone/>
            </a:pPr>
            <a:r>
              <a:rPr lang="en-US" dirty="0"/>
              <a:t>Note 1:  FUT stands for Function Under Test</a:t>
            </a:r>
          </a:p>
          <a:p>
            <a:pPr>
              <a:buNone/>
            </a:pPr>
            <a:r>
              <a:rPr lang="en-US" dirty="0"/>
              <a:t>Note 2:  By setting key breakpoints in debugger, you can narrow down the location of the problem.</a:t>
            </a:r>
          </a:p>
          <a:p>
            <a:pPr>
              <a:buNone/>
            </a:pPr>
            <a:r>
              <a:rPr lang="en-US" dirty="0"/>
              <a:t>Note 3:  Most Execution Problems occur in the actual FUT</a:t>
            </a:r>
          </a:p>
          <a:p>
            <a:pPr lvl="1"/>
            <a:endParaRPr lang="en-US" dirty="0"/>
          </a:p>
        </p:txBody>
      </p:sp>
      <p:sp>
        <p:nvSpPr>
          <p:cNvPr id="7" name="Textplatzhalter 6">
            <a:extLst>
              <a:ext uri="{FF2B5EF4-FFF2-40B4-BE49-F238E27FC236}">
                <a16:creationId xmlns:a16="http://schemas.microsoft.com/office/drawing/2014/main" id="{18D16252-D62C-4129-9F4F-89DBC064EF0F}"/>
              </a:ext>
            </a:extLst>
          </p:cNvPr>
          <p:cNvSpPr>
            <a:spLocks noGrp="1"/>
          </p:cNvSpPr>
          <p:nvPr>
            <p:ph type="body" sz="quarter" idx="12"/>
          </p:nvPr>
        </p:nvSpPr>
        <p:spPr/>
        <p:txBody>
          <a:bodyPr/>
          <a:lstStyle/>
          <a:p>
            <a:r>
              <a:rPr lang="en-US" dirty="0"/>
              <a:t>Test Harness Execution Structure</a:t>
            </a:r>
          </a:p>
        </p:txBody>
      </p:sp>
      <p:sp>
        <p:nvSpPr>
          <p:cNvPr id="3" name="Title 2"/>
          <p:cNvSpPr>
            <a:spLocks noGrp="1"/>
          </p:cNvSpPr>
          <p:nvPr>
            <p:ph type="title"/>
          </p:nvPr>
        </p:nvSpPr>
        <p:spPr/>
        <p:txBody>
          <a:bodyPr/>
          <a:lstStyle/>
          <a:p>
            <a:r>
              <a:rPr lang="en-US"/>
              <a:t>Lecture:  Debugging Test Execution Problems</a:t>
            </a:r>
            <a:endParaRPr lang="en-US" dirty="0"/>
          </a:p>
        </p:txBody>
      </p:sp>
    </p:spTree>
    <p:extLst>
      <p:ext uri="{BB962C8B-B14F-4D97-AF65-F5344CB8AC3E}">
        <p14:creationId xmlns:p14="http://schemas.microsoft.com/office/powerpoint/2010/main" val="334863253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494EFA83-632A-413B-B766-1AF2F520F950}"/>
              </a:ext>
            </a:extLst>
          </p:cNvPr>
          <p:cNvSpPr>
            <a:spLocks noGrp="1"/>
          </p:cNvSpPr>
          <p:nvPr>
            <p:ph sz="quarter" idx="13"/>
          </p:nvPr>
        </p:nvSpPr>
        <p:spPr/>
        <p:txBody>
          <a:bodyPr/>
          <a:lstStyle/>
          <a:p>
            <a:r>
              <a:rPr lang="en-US" dirty="0"/>
              <a:t>Potential causes of problems before “main()”:</a:t>
            </a:r>
          </a:p>
          <a:p>
            <a:endParaRPr lang="en-US" dirty="0"/>
          </a:p>
          <a:p>
            <a:pPr lvl="1"/>
            <a:r>
              <a:rPr lang="en-US" dirty="0"/>
              <a:t>Hardware Problems</a:t>
            </a:r>
          </a:p>
          <a:p>
            <a:pPr lvl="1"/>
            <a:r>
              <a:rPr lang="en-US" dirty="0"/>
              <a:t>Static Constructor issues (in C++)</a:t>
            </a:r>
          </a:p>
          <a:p>
            <a:pPr lvl="1"/>
            <a:r>
              <a:rPr lang="en-US" dirty="0"/>
              <a:t>Improperly formatted download image</a:t>
            </a:r>
          </a:p>
          <a:p>
            <a:pPr lvl="1"/>
            <a:r>
              <a:rPr lang="en-US" dirty="0"/>
              <a:t>Improperly Built Harness Executable</a:t>
            </a:r>
          </a:p>
          <a:p>
            <a:pPr lvl="2"/>
            <a:r>
              <a:rPr lang="en-US" dirty="0"/>
              <a:t>Is the Linker Control File correct?</a:t>
            </a:r>
          </a:p>
          <a:p>
            <a:pPr lvl="2"/>
            <a:r>
              <a:rPr lang="en-US" dirty="0"/>
              <a:t>Are the compiler/linker options correct?</a:t>
            </a:r>
          </a:p>
          <a:p>
            <a:pPr lvl="1"/>
            <a:r>
              <a:rPr lang="en-US" dirty="0"/>
              <a:t>The Debugger may not help with problems in this area, other than examining memory.</a:t>
            </a:r>
          </a:p>
          <a:p>
            <a:pPr lvl="2"/>
            <a:r>
              <a:rPr lang="en-US" dirty="0"/>
              <a:t>It’s too early in the game to step thru the code.</a:t>
            </a:r>
          </a:p>
          <a:p>
            <a:pPr lvl="2"/>
            <a:r>
              <a:rPr lang="en-US" dirty="0"/>
              <a:t>Source code may not be available</a:t>
            </a:r>
          </a:p>
          <a:p>
            <a:pPr lvl="2"/>
            <a:endParaRPr lang="en-US" dirty="0"/>
          </a:p>
          <a:p>
            <a:endParaRPr lang="en-US" dirty="0"/>
          </a:p>
          <a:p>
            <a:endParaRPr lang="en-US" dirty="0"/>
          </a:p>
        </p:txBody>
      </p:sp>
      <p:sp>
        <p:nvSpPr>
          <p:cNvPr id="7" name="Textplatzhalter 6">
            <a:extLst>
              <a:ext uri="{FF2B5EF4-FFF2-40B4-BE49-F238E27FC236}">
                <a16:creationId xmlns:a16="http://schemas.microsoft.com/office/drawing/2014/main" id="{01A24269-273A-40D5-86D6-B0C13E9A95C7}"/>
              </a:ext>
            </a:extLst>
          </p:cNvPr>
          <p:cNvSpPr>
            <a:spLocks noGrp="1"/>
          </p:cNvSpPr>
          <p:nvPr>
            <p:ph type="body" sz="quarter" idx="12"/>
          </p:nvPr>
        </p:nvSpPr>
        <p:spPr/>
        <p:txBody>
          <a:bodyPr/>
          <a:lstStyle/>
          <a:p>
            <a:r>
              <a:rPr lang="en-US" dirty="0"/>
              <a:t>Board Init/ OS Init Code</a:t>
            </a:r>
          </a:p>
        </p:txBody>
      </p:sp>
      <p:sp>
        <p:nvSpPr>
          <p:cNvPr id="3" name="Title 2"/>
          <p:cNvSpPr>
            <a:spLocks noGrp="1"/>
          </p:cNvSpPr>
          <p:nvPr>
            <p:ph type="title"/>
          </p:nvPr>
        </p:nvSpPr>
        <p:spPr/>
        <p:txBody>
          <a:bodyPr/>
          <a:lstStyle/>
          <a:p>
            <a:r>
              <a:rPr lang="en-US"/>
              <a:t>Lecture:  Debugging Test Execution Problems</a:t>
            </a:r>
            <a:endParaRPr lang="en-US" dirty="0"/>
          </a:p>
        </p:txBody>
      </p:sp>
    </p:spTree>
    <p:extLst>
      <p:ext uri="{BB962C8B-B14F-4D97-AF65-F5344CB8AC3E}">
        <p14:creationId xmlns:p14="http://schemas.microsoft.com/office/powerpoint/2010/main" val="125480254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DEF7D95D-2F58-41DE-9BBD-CCCEBB71C47E}"/>
              </a:ext>
            </a:extLst>
          </p:cNvPr>
          <p:cNvSpPr>
            <a:spLocks noGrp="1"/>
          </p:cNvSpPr>
          <p:nvPr>
            <p:ph sz="quarter" idx="13"/>
          </p:nvPr>
        </p:nvSpPr>
        <p:spPr/>
        <p:txBody>
          <a:bodyPr/>
          <a:lstStyle/>
          <a:p>
            <a:r>
              <a:rPr lang="en-US" dirty="0"/>
              <a:t>Potential causes of problems in this area:</a:t>
            </a:r>
          </a:p>
          <a:p>
            <a:endParaRPr lang="en-US" dirty="0"/>
          </a:p>
          <a:p>
            <a:pPr lvl="1"/>
            <a:r>
              <a:rPr lang="en-US" dirty="0"/>
              <a:t>Harness Configuration</a:t>
            </a:r>
          </a:p>
          <a:p>
            <a:pPr lvl="1"/>
            <a:r>
              <a:rPr lang="en-US" dirty="0"/>
              <a:t>Stack Corruption</a:t>
            </a:r>
          </a:p>
          <a:p>
            <a:pPr lvl="1"/>
            <a:r>
              <a:rPr lang="en-US" dirty="0"/>
              <a:t>Heap Exhaustion</a:t>
            </a:r>
          </a:p>
          <a:p>
            <a:pPr lvl="1"/>
            <a:r>
              <a:rPr lang="en-US" dirty="0"/>
              <a:t>Source Code Debugging should work for this code</a:t>
            </a:r>
          </a:p>
          <a:p>
            <a:pPr lvl="1"/>
            <a:r>
              <a:rPr lang="en-US" dirty="0"/>
              <a:t>May need to contact VectorCAST Tech Support for help in this area</a:t>
            </a:r>
          </a:p>
        </p:txBody>
      </p:sp>
      <p:sp>
        <p:nvSpPr>
          <p:cNvPr id="7" name="Textplatzhalter 6">
            <a:extLst>
              <a:ext uri="{FF2B5EF4-FFF2-40B4-BE49-F238E27FC236}">
                <a16:creationId xmlns:a16="http://schemas.microsoft.com/office/drawing/2014/main" id="{4328ADB6-0820-4C4E-B8F0-AE43480FFDBB}"/>
              </a:ext>
            </a:extLst>
          </p:cNvPr>
          <p:cNvSpPr>
            <a:spLocks noGrp="1"/>
          </p:cNvSpPr>
          <p:nvPr>
            <p:ph type="body" sz="quarter" idx="12"/>
          </p:nvPr>
        </p:nvSpPr>
        <p:spPr/>
        <p:txBody>
          <a:bodyPr/>
          <a:lstStyle/>
          <a:p>
            <a:r>
              <a:rPr lang="en-US" dirty="0"/>
              <a:t>Harness Init</a:t>
            </a:r>
          </a:p>
        </p:txBody>
      </p:sp>
      <p:sp>
        <p:nvSpPr>
          <p:cNvPr id="3" name="Title 2"/>
          <p:cNvSpPr>
            <a:spLocks noGrp="1"/>
          </p:cNvSpPr>
          <p:nvPr>
            <p:ph type="title"/>
          </p:nvPr>
        </p:nvSpPr>
        <p:spPr/>
        <p:txBody>
          <a:bodyPr/>
          <a:lstStyle/>
          <a:p>
            <a:r>
              <a:rPr lang="en-US"/>
              <a:t>Lecture:  Debugging Test Execution Problems</a:t>
            </a:r>
            <a:endParaRPr lang="en-US" dirty="0"/>
          </a:p>
        </p:txBody>
      </p:sp>
    </p:spTree>
    <p:extLst>
      <p:ext uri="{BB962C8B-B14F-4D97-AF65-F5344CB8AC3E}">
        <p14:creationId xmlns:p14="http://schemas.microsoft.com/office/powerpoint/2010/main" val="396354837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CC534A03-8399-4AE7-805B-225A5F33ADC0}"/>
              </a:ext>
            </a:extLst>
          </p:cNvPr>
          <p:cNvSpPr>
            <a:spLocks noGrp="1"/>
          </p:cNvSpPr>
          <p:nvPr>
            <p:ph sz="quarter" idx="13"/>
          </p:nvPr>
        </p:nvSpPr>
        <p:spPr/>
        <p:txBody>
          <a:bodyPr/>
          <a:lstStyle/>
          <a:p>
            <a:pPr lvl="1"/>
            <a:r>
              <a:rPr lang="en-US" dirty="0"/>
              <a:t>This is the actual code under test</a:t>
            </a:r>
          </a:p>
          <a:p>
            <a:pPr lvl="1"/>
            <a:r>
              <a:rPr lang="en-US" dirty="0"/>
              <a:t>Usual culprit for most execution problems</a:t>
            </a:r>
          </a:p>
          <a:p>
            <a:pPr lvl="1"/>
            <a:r>
              <a:rPr lang="en-US" dirty="0"/>
              <a:t>Source Code Debugging should allow you to step thru this code</a:t>
            </a:r>
          </a:p>
          <a:p>
            <a:pPr lvl="1"/>
            <a:r>
              <a:rPr lang="en-US" dirty="0"/>
              <a:t>Common Problems:</a:t>
            </a:r>
          </a:p>
          <a:p>
            <a:pPr lvl="2"/>
            <a:r>
              <a:rPr lang="en-US" dirty="0"/>
              <a:t>Global Data not set up properly</a:t>
            </a:r>
          </a:p>
          <a:p>
            <a:pPr lvl="2"/>
            <a:r>
              <a:rPr lang="en-US" dirty="0"/>
              <a:t>Pointers not Allocated</a:t>
            </a:r>
          </a:p>
          <a:p>
            <a:pPr lvl="2"/>
            <a:r>
              <a:rPr lang="en-US" dirty="0"/>
              <a:t>Hardware Dependencies</a:t>
            </a:r>
          </a:p>
        </p:txBody>
      </p:sp>
      <p:sp>
        <p:nvSpPr>
          <p:cNvPr id="7" name="Textplatzhalter 6">
            <a:extLst>
              <a:ext uri="{FF2B5EF4-FFF2-40B4-BE49-F238E27FC236}">
                <a16:creationId xmlns:a16="http://schemas.microsoft.com/office/drawing/2014/main" id="{C5CF3D99-ADB4-4BB2-AD1F-D5902464C221}"/>
              </a:ext>
            </a:extLst>
          </p:cNvPr>
          <p:cNvSpPr>
            <a:spLocks noGrp="1"/>
          </p:cNvSpPr>
          <p:nvPr>
            <p:ph type="body" sz="quarter" idx="12"/>
          </p:nvPr>
        </p:nvSpPr>
        <p:spPr/>
        <p:txBody>
          <a:bodyPr/>
          <a:lstStyle/>
          <a:p>
            <a:r>
              <a:rPr lang="en-US" dirty="0"/>
              <a:t>FUT:  Function Under Test</a:t>
            </a:r>
          </a:p>
        </p:txBody>
      </p:sp>
      <p:sp>
        <p:nvSpPr>
          <p:cNvPr id="3" name="Title 2"/>
          <p:cNvSpPr>
            <a:spLocks noGrp="1"/>
          </p:cNvSpPr>
          <p:nvPr>
            <p:ph type="title"/>
          </p:nvPr>
        </p:nvSpPr>
        <p:spPr/>
        <p:txBody>
          <a:bodyPr/>
          <a:lstStyle/>
          <a:p>
            <a:r>
              <a:rPr lang="en-US"/>
              <a:t>Lecture:  Debugging Test Execution Problems</a:t>
            </a:r>
            <a:endParaRPr lang="en-US" dirty="0"/>
          </a:p>
        </p:txBody>
      </p:sp>
    </p:spTree>
    <p:extLst>
      <p:ext uri="{BB962C8B-B14F-4D97-AF65-F5344CB8AC3E}">
        <p14:creationId xmlns:p14="http://schemas.microsoft.com/office/powerpoint/2010/main" val="561843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537977C4-EA04-4CC8-8535-3B0C655C5B73}"/>
              </a:ext>
            </a:extLst>
          </p:cNvPr>
          <p:cNvSpPr>
            <a:spLocks noGrp="1"/>
          </p:cNvSpPr>
          <p:nvPr>
            <p:ph sz="quarter" idx="13"/>
          </p:nvPr>
        </p:nvSpPr>
        <p:spPr/>
        <p:txBody>
          <a:bodyPr/>
          <a:lstStyle/>
          <a:p>
            <a:pPr lvl="1"/>
            <a:r>
              <a:rPr lang="en-US" dirty="0"/>
              <a:t>Stub Processing Code will only get executed if the FUT calls a stub</a:t>
            </a:r>
          </a:p>
          <a:p>
            <a:pPr lvl="1"/>
            <a:r>
              <a:rPr lang="en-US" dirty="0"/>
              <a:t>Potential Problems:</a:t>
            </a:r>
          </a:p>
          <a:p>
            <a:pPr lvl="2"/>
            <a:r>
              <a:rPr lang="en-US" dirty="0"/>
              <a:t>Stub Parameter User Code</a:t>
            </a:r>
          </a:p>
          <a:p>
            <a:pPr lvl="2"/>
            <a:r>
              <a:rPr lang="en-US" dirty="0"/>
              <a:t>Environment User Code</a:t>
            </a:r>
          </a:p>
          <a:p>
            <a:pPr lvl="1"/>
            <a:r>
              <a:rPr lang="en-US" dirty="0"/>
              <a:t>From the Source Code Debugger, you can set break points or step thru the Stub Code</a:t>
            </a:r>
          </a:p>
        </p:txBody>
      </p:sp>
      <p:sp>
        <p:nvSpPr>
          <p:cNvPr id="7" name="Textplatzhalter 6">
            <a:extLst>
              <a:ext uri="{FF2B5EF4-FFF2-40B4-BE49-F238E27FC236}">
                <a16:creationId xmlns:a16="http://schemas.microsoft.com/office/drawing/2014/main" id="{025A112C-48C6-4433-92EA-8667F7983C12}"/>
              </a:ext>
            </a:extLst>
          </p:cNvPr>
          <p:cNvSpPr>
            <a:spLocks noGrp="1"/>
          </p:cNvSpPr>
          <p:nvPr>
            <p:ph type="body" sz="quarter" idx="12"/>
          </p:nvPr>
        </p:nvSpPr>
        <p:spPr/>
        <p:txBody>
          <a:bodyPr/>
          <a:lstStyle/>
          <a:p>
            <a:r>
              <a:rPr lang="en-US" dirty="0"/>
              <a:t>Stub Processing</a:t>
            </a:r>
          </a:p>
        </p:txBody>
      </p:sp>
      <p:sp>
        <p:nvSpPr>
          <p:cNvPr id="3" name="Title 2"/>
          <p:cNvSpPr>
            <a:spLocks noGrp="1"/>
          </p:cNvSpPr>
          <p:nvPr>
            <p:ph type="title"/>
          </p:nvPr>
        </p:nvSpPr>
        <p:spPr/>
        <p:txBody>
          <a:bodyPr/>
          <a:lstStyle/>
          <a:p>
            <a:r>
              <a:rPr lang="en-US"/>
              <a:t>Lecture:  Debugging Test Execution Problems</a:t>
            </a:r>
            <a:endParaRPr lang="en-US" dirty="0"/>
          </a:p>
        </p:txBody>
      </p:sp>
    </p:spTree>
    <p:extLst>
      <p:ext uri="{BB962C8B-B14F-4D97-AF65-F5344CB8AC3E}">
        <p14:creationId xmlns:p14="http://schemas.microsoft.com/office/powerpoint/2010/main" val="142192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US" dirty="0"/>
              <a:t>What is a VectorCAST Unit Test Environment?</a:t>
            </a:r>
          </a:p>
          <a:p>
            <a:pPr lvl="1"/>
            <a:r>
              <a:rPr lang="en-US" dirty="0"/>
              <a:t>What are the VectorCAST Pre-Requisites?</a:t>
            </a:r>
          </a:p>
          <a:p>
            <a:pPr lvl="1"/>
            <a:r>
              <a:rPr lang="en-US" dirty="0"/>
              <a:t>How do the pieces fit together?</a:t>
            </a:r>
          </a:p>
          <a:p>
            <a:pPr lvl="1"/>
            <a:r>
              <a:rPr lang="en-US" dirty="0"/>
              <a:t>What is a “Whitebox” Environment?</a:t>
            </a:r>
          </a:p>
          <a:p>
            <a:pPr lvl="1"/>
            <a:r>
              <a:rPr lang="en-US" dirty="0"/>
              <a:t>How is a Test Environment built?</a:t>
            </a:r>
          </a:p>
          <a:p>
            <a:pPr lvl="1"/>
            <a:r>
              <a:rPr lang="en-US" dirty="0"/>
              <a:t>The Environment Building Wizard</a:t>
            </a:r>
          </a:p>
          <a:p>
            <a:pPr lvl="1"/>
            <a:endParaRPr lang="en-US" dirty="0"/>
          </a:p>
        </p:txBody>
      </p:sp>
      <p:sp>
        <p:nvSpPr>
          <p:cNvPr id="2" name="Textplatzhalter 1">
            <a:extLst>
              <a:ext uri="{FF2B5EF4-FFF2-40B4-BE49-F238E27FC236}">
                <a16:creationId xmlns:a16="http://schemas.microsoft.com/office/drawing/2014/main" id="{9B049C1F-5C58-4BC9-8DE5-367EAB0F5935}"/>
              </a:ext>
            </a:extLst>
          </p:cNvPr>
          <p:cNvSpPr>
            <a:spLocks noGrp="1"/>
          </p:cNvSpPr>
          <p:nvPr>
            <p:ph type="body" sz="quarter" idx="12"/>
          </p:nvPr>
        </p:nvSpPr>
        <p:spPr/>
        <p:txBody>
          <a:bodyPr/>
          <a:lstStyle/>
          <a:p>
            <a:r>
              <a:rPr lang="en-US" dirty="0"/>
              <a:t>Environment Building Overview</a:t>
            </a:r>
          </a:p>
        </p:txBody>
      </p:sp>
      <p:sp>
        <p:nvSpPr>
          <p:cNvPr id="3" name="Title 2"/>
          <p:cNvSpPr>
            <a:spLocks noGrp="1"/>
          </p:cNvSpPr>
          <p:nvPr>
            <p:ph type="title"/>
          </p:nvPr>
        </p:nvSpPr>
        <p:spPr/>
        <p:txBody>
          <a:bodyPr/>
          <a:lstStyle/>
          <a:p>
            <a:r>
              <a:rPr lang="en-US"/>
              <a:t>Lecture:  Building Test Environments</a:t>
            </a:r>
            <a:endParaRPr lang="en-US" dirty="0"/>
          </a:p>
        </p:txBody>
      </p:sp>
    </p:spTree>
    <p:extLst>
      <p:ext uri="{BB962C8B-B14F-4D97-AF65-F5344CB8AC3E}">
        <p14:creationId xmlns:p14="http://schemas.microsoft.com/office/powerpoint/2010/main" val="167720576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8B3207FF-BC1F-4F5E-8F18-CEB80EFB3CBC}"/>
              </a:ext>
            </a:extLst>
          </p:cNvPr>
          <p:cNvSpPr>
            <a:spLocks noGrp="1"/>
          </p:cNvSpPr>
          <p:nvPr>
            <p:ph sz="quarter" idx="13"/>
          </p:nvPr>
        </p:nvSpPr>
        <p:spPr/>
        <p:txBody>
          <a:bodyPr/>
          <a:lstStyle/>
          <a:p>
            <a:pPr lvl="1"/>
            <a:r>
              <a:rPr lang="en-US" dirty="0"/>
              <a:t>Click on the affected Test Case</a:t>
            </a:r>
          </a:p>
          <a:p>
            <a:pPr lvl="1"/>
            <a:r>
              <a:rPr lang="en-US" dirty="0"/>
              <a:t>RightMouse-&gt;ExecuteWithDebug</a:t>
            </a:r>
          </a:p>
          <a:p>
            <a:pPr lvl="2"/>
            <a:r>
              <a:rPr lang="en-US" dirty="0"/>
              <a:t>If Coverage is on, RightMouse-&gt; ExecuteWithDebug-&gt; WithoutCoverage</a:t>
            </a:r>
          </a:p>
          <a:p>
            <a:pPr lvl="1"/>
            <a:r>
              <a:rPr lang="en-US" dirty="0"/>
              <a:t>From the Debugger, set a break at main() &amp; the FUT, and Go</a:t>
            </a:r>
          </a:p>
          <a:p>
            <a:pPr lvl="1"/>
            <a:endParaRPr lang="en-US" dirty="0"/>
          </a:p>
          <a:p>
            <a:pPr>
              <a:buNone/>
            </a:pPr>
            <a:r>
              <a:rPr lang="en-US" dirty="0"/>
              <a:t>Results:</a:t>
            </a:r>
          </a:p>
          <a:p>
            <a:pPr lvl="2"/>
            <a:r>
              <a:rPr lang="en-US" dirty="0"/>
              <a:t>If execution does not get to main, then there is a Board/OS Init problem (see earlier slide). </a:t>
            </a:r>
          </a:p>
          <a:p>
            <a:pPr lvl="2"/>
            <a:r>
              <a:rPr lang="en-US" dirty="0"/>
              <a:t>If execution does not get to the FUT, then there is a problem in the Harness Init Code</a:t>
            </a:r>
          </a:p>
          <a:p>
            <a:pPr lvl="2"/>
            <a:r>
              <a:rPr lang="en-US" dirty="0"/>
              <a:t>If execution reaches the FUT, normal debug techniques can be used to step thru the code</a:t>
            </a:r>
          </a:p>
        </p:txBody>
      </p:sp>
      <p:sp>
        <p:nvSpPr>
          <p:cNvPr id="7" name="Textplatzhalter 6">
            <a:extLst>
              <a:ext uri="{FF2B5EF4-FFF2-40B4-BE49-F238E27FC236}">
                <a16:creationId xmlns:a16="http://schemas.microsoft.com/office/drawing/2014/main" id="{B3CDE433-1052-452A-9C30-F81A78C9E329}"/>
              </a:ext>
            </a:extLst>
          </p:cNvPr>
          <p:cNvSpPr>
            <a:spLocks noGrp="1"/>
          </p:cNvSpPr>
          <p:nvPr>
            <p:ph type="body" sz="quarter" idx="12"/>
          </p:nvPr>
        </p:nvSpPr>
        <p:spPr/>
        <p:txBody>
          <a:bodyPr/>
          <a:lstStyle/>
          <a:p>
            <a:r>
              <a:rPr lang="en-US" dirty="0"/>
              <a:t>The Debugging Process</a:t>
            </a:r>
          </a:p>
        </p:txBody>
      </p:sp>
      <p:sp>
        <p:nvSpPr>
          <p:cNvPr id="3" name="Title 2"/>
          <p:cNvSpPr>
            <a:spLocks noGrp="1"/>
          </p:cNvSpPr>
          <p:nvPr>
            <p:ph type="title"/>
          </p:nvPr>
        </p:nvSpPr>
        <p:spPr/>
        <p:txBody>
          <a:bodyPr/>
          <a:lstStyle/>
          <a:p>
            <a:r>
              <a:rPr lang="en-US"/>
              <a:t>Lecture:  Debugging Test Execution Problems</a:t>
            </a:r>
            <a:endParaRPr lang="en-US" dirty="0"/>
          </a:p>
        </p:txBody>
      </p:sp>
    </p:spTree>
    <p:extLst>
      <p:ext uri="{BB962C8B-B14F-4D97-AF65-F5344CB8AC3E}">
        <p14:creationId xmlns:p14="http://schemas.microsoft.com/office/powerpoint/2010/main" val="43234016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4DD19B28-AF38-4405-BAB1-60F9CCF57C09}"/>
              </a:ext>
            </a:extLst>
          </p:cNvPr>
          <p:cNvSpPr>
            <a:spLocks noGrp="1"/>
          </p:cNvSpPr>
          <p:nvPr>
            <p:ph sz="quarter" idx="13"/>
          </p:nvPr>
        </p:nvSpPr>
        <p:spPr/>
        <p:txBody>
          <a:bodyPr/>
          <a:lstStyle/>
          <a:p>
            <a:endParaRPr lang="en-US" dirty="0"/>
          </a:p>
          <a:p>
            <a:pPr lvl="1"/>
            <a:r>
              <a:rPr lang="en-US" dirty="0"/>
              <a:t>Code Coverage can affect execution behavior</a:t>
            </a:r>
          </a:p>
          <a:p>
            <a:pPr lvl="2"/>
            <a:r>
              <a:rPr lang="en-US" dirty="0"/>
              <a:t>Run the test with &amp; without coverage to see if the behavior is consistent, before trying to debug the problem</a:t>
            </a:r>
          </a:p>
          <a:p>
            <a:pPr lvl="1"/>
            <a:r>
              <a:rPr lang="en-US" dirty="0"/>
              <a:t>Using a debugger can affect problem behavior </a:t>
            </a:r>
          </a:p>
          <a:p>
            <a:pPr lvl="2"/>
            <a:r>
              <a:rPr lang="en-US" dirty="0"/>
              <a:t>Run the test case with &amp; without the debugger to see if the behavior is consistent</a:t>
            </a:r>
          </a:p>
          <a:p>
            <a:pPr lvl="1"/>
            <a:r>
              <a:rPr lang="en-US" dirty="0"/>
              <a:t>Is the problem deterministic?</a:t>
            </a:r>
          </a:p>
          <a:p>
            <a:pPr lvl="2"/>
            <a:r>
              <a:rPr lang="en-US" dirty="0"/>
              <a:t>Once the problem is characterized, make sure it’s repeatable</a:t>
            </a:r>
          </a:p>
          <a:p>
            <a:pPr lvl="2"/>
            <a:r>
              <a:rPr lang="en-US" dirty="0"/>
              <a:t>Some issues can cause inconsistent behavior.  E.g.:</a:t>
            </a:r>
          </a:p>
          <a:p>
            <a:pPr lvl="3"/>
            <a:r>
              <a:rPr lang="en-US" dirty="0"/>
              <a:t>Watch Dog Timers</a:t>
            </a:r>
          </a:p>
          <a:p>
            <a:pPr lvl="3"/>
            <a:r>
              <a:rPr lang="en-US" dirty="0"/>
              <a:t>Memory Corruption</a:t>
            </a:r>
          </a:p>
          <a:p>
            <a:pPr lvl="3"/>
            <a:r>
              <a:rPr lang="en-US" dirty="0"/>
              <a:t>Hardware Problems</a:t>
            </a:r>
          </a:p>
        </p:txBody>
      </p:sp>
      <p:sp>
        <p:nvSpPr>
          <p:cNvPr id="7" name="Textplatzhalter 6">
            <a:extLst>
              <a:ext uri="{FF2B5EF4-FFF2-40B4-BE49-F238E27FC236}">
                <a16:creationId xmlns:a16="http://schemas.microsoft.com/office/drawing/2014/main" id="{31ADBF72-736C-4CAD-9790-0B38A58870F9}"/>
              </a:ext>
            </a:extLst>
          </p:cNvPr>
          <p:cNvSpPr>
            <a:spLocks noGrp="1"/>
          </p:cNvSpPr>
          <p:nvPr>
            <p:ph type="body" sz="quarter" idx="12"/>
          </p:nvPr>
        </p:nvSpPr>
        <p:spPr/>
        <p:txBody>
          <a:bodyPr/>
          <a:lstStyle/>
          <a:p>
            <a:r>
              <a:rPr lang="en-US" dirty="0"/>
              <a:t>Caveats</a:t>
            </a:r>
          </a:p>
        </p:txBody>
      </p:sp>
      <p:sp>
        <p:nvSpPr>
          <p:cNvPr id="3" name="Title 2"/>
          <p:cNvSpPr>
            <a:spLocks noGrp="1"/>
          </p:cNvSpPr>
          <p:nvPr>
            <p:ph type="title"/>
          </p:nvPr>
        </p:nvSpPr>
        <p:spPr/>
        <p:txBody>
          <a:bodyPr/>
          <a:lstStyle/>
          <a:p>
            <a:r>
              <a:rPr lang="en-US"/>
              <a:t>Lecture:  Debugging Test Execution Problems</a:t>
            </a:r>
            <a:endParaRPr lang="en-US" dirty="0"/>
          </a:p>
        </p:txBody>
      </p:sp>
    </p:spTree>
    <p:extLst>
      <p:ext uri="{BB962C8B-B14F-4D97-AF65-F5344CB8AC3E}">
        <p14:creationId xmlns:p14="http://schemas.microsoft.com/office/powerpoint/2010/main" val="288848066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hlinkClick r:id="" action="ppaction://customshow?id=47&amp;return=true"/>
              </a:rPr>
              <a:t>Link to Lab:  Debugging Test Execution Problems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387FA30A-E4B6-4797-B23F-EF4511D96681}"/>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ED45FC76-4DDC-4181-A8FA-652A99E53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60617475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7545311E-058E-41C7-8893-CD774B5220FE}"/>
              </a:ext>
            </a:extLst>
          </p:cNvPr>
          <p:cNvSpPr>
            <a:spLocks noGrp="1"/>
          </p:cNvSpPr>
          <p:nvPr>
            <p:ph sz="quarter" idx="13"/>
          </p:nvPr>
        </p:nvSpPr>
        <p:spPr/>
        <p:txBody>
          <a:bodyPr/>
          <a:lstStyle/>
          <a:p>
            <a:pPr lvl="1"/>
            <a:r>
              <a:rPr lang="en-US" dirty="0"/>
              <a:t>Primary Debug Methods:</a:t>
            </a:r>
          </a:p>
          <a:p>
            <a:pPr lvl="2">
              <a:buClr>
                <a:srgbClr val="000000"/>
              </a:buClr>
              <a:buSzPct val="100000"/>
              <a:buFont typeface="Wingdings 3" panose="05040102010807070707" pitchFamily="18" charset="2"/>
              <a:buAutoNum type="arabicPeriod"/>
            </a:pPr>
            <a:r>
              <a:rPr lang="en-US" dirty="0"/>
              <a:t> Analysis of Execution Report</a:t>
            </a:r>
          </a:p>
          <a:p>
            <a:pPr lvl="3"/>
            <a:r>
              <a:rPr lang="en-US" dirty="0"/>
              <a:t>Look at the events leading up to the end of execution</a:t>
            </a:r>
          </a:p>
          <a:p>
            <a:pPr lvl="3"/>
            <a:endParaRPr lang="en-US" dirty="0"/>
          </a:p>
          <a:p>
            <a:pPr lvl="2">
              <a:buClr>
                <a:srgbClr val="000000"/>
              </a:buClr>
              <a:buSzPct val="100000"/>
              <a:buFont typeface="Wingdings 3" panose="05040102010807070707" pitchFamily="18" charset="2"/>
              <a:buAutoNum type="arabicPeriod"/>
            </a:pPr>
            <a:r>
              <a:rPr lang="en-US" dirty="0"/>
              <a:t>Code Coverage</a:t>
            </a:r>
          </a:p>
          <a:p>
            <a:pPr lvl="3"/>
            <a:r>
              <a:rPr lang="en-US" dirty="0"/>
              <a:t>Make Sure Code Coverage Results match your expectations</a:t>
            </a:r>
          </a:p>
          <a:p>
            <a:pPr lvl="3"/>
            <a:endParaRPr lang="en-US" dirty="0"/>
          </a:p>
          <a:p>
            <a:pPr lvl="2">
              <a:buClr>
                <a:srgbClr val="000000"/>
              </a:buClr>
              <a:buSzPct val="100000"/>
              <a:buFont typeface="Wingdings 3" panose="05040102010807070707" pitchFamily="18" charset="2"/>
              <a:buAutoNum type="arabicPeriod"/>
            </a:pPr>
            <a:r>
              <a:rPr lang="en-US" dirty="0"/>
              <a:t>Source Code Debugger</a:t>
            </a:r>
          </a:p>
          <a:p>
            <a:pPr lvl="3"/>
            <a:r>
              <a:rPr lang="en-US" dirty="0"/>
              <a:t>When all else fails, the Test Harness can be debugged just like any other application</a:t>
            </a:r>
          </a:p>
        </p:txBody>
      </p:sp>
      <p:sp>
        <p:nvSpPr>
          <p:cNvPr id="11" name="Textplatzhalter 10">
            <a:extLst>
              <a:ext uri="{FF2B5EF4-FFF2-40B4-BE49-F238E27FC236}">
                <a16:creationId xmlns:a16="http://schemas.microsoft.com/office/drawing/2014/main" id="{DFED9A83-1227-4375-B484-22EFF0F69936}"/>
              </a:ext>
            </a:extLst>
          </p:cNvPr>
          <p:cNvSpPr>
            <a:spLocks noGrp="1"/>
          </p:cNvSpPr>
          <p:nvPr>
            <p:ph type="body" sz="quarter" idx="12"/>
          </p:nvPr>
        </p:nvSpPr>
        <p:spPr/>
        <p:txBody>
          <a:bodyPr/>
          <a:lstStyle/>
          <a:p>
            <a:r>
              <a:rPr lang="en-US" dirty="0"/>
              <a:t>Debugging Summary</a:t>
            </a:r>
          </a:p>
        </p:txBody>
      </p:sp>
      <p:sp>
        <p:nvSpPr>
          <p:cNvPr id="3" name="Title 2"/>
          <p:cNvSpPr>
            <a:spLocks noGrp="1"/>
          </p:cNvSpPr>
          <p:nvPr>
            <p:ph type="title"/>
          </p:nvPr>
        </p:nvSpPr>
        <p:spPr/>
        <p:txBody>
          <a:bodyPr/>
          <a:lstStyle/>
          <a:p>
            <a:r>
              <a:rPr lang="en-US"/>
              <a:t>Lecture:  Debugging Test Execution Problems</a:t>
            </a:r>
            <a:endParaRPr lang="en-US" dirty="0"/>
          </a:p>
        </p:txBody>
      </p:sp>
    </p:spTree>
    <p:extLst>
      <p:ext uri="{BB962C8B-B14F-4D97-AF65-F5344CB8AC3E}">
        <p14:creationId xmlns:p14="http://schemas.microsoft.com/office/powerpoint/2010/main" val="73606897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Probe Points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6A949673-FA4E-4973-957A-70804C72F4BC}"/>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6398180-A3AA-48E5-8AB4-8CFBA78FA9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37730281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r>
              <a:rPr lang="en-US" dirty="0"/>
              <a:t>Allows modification of the code under test, without actually changing the source code</a:t>
            </a:r>
          </a:p>
          <a:p>
            <a:pPr lvl="1"/>
            <a:r>
              <a:rPr lang="en-US" dirty="0"/>
              <a:t>Similar to a patching mechanism</a:t>
            </a:r>
          </a:p>
          <a:p>
            <a:pPr lvl="1"/>
            <a:r>
              <a:rPr lang="en-US" dirty="0"/>
              <a:t>Can be used in Unit Testing, as well as System Testing with QA.</a:t>
            </a:r>
          </a:p>
          <a:p>
            <a:pPr lvl="1"/>
            <a:endParaRPr lang="en-US" dirty="0"/>
          </a:p>
          <a:p>
            <a:pPr lvl="2"/>
            <a:r>
              <a:rPr lang="en-US" dirty="0"/>
              <a:t>Requirements:</a:t>
            </a:r>
          </a:p>
          <a:p>
            <a:pPr lvl="3"/>
            <a:r>
              <a:rPr lang="en-US" dirty="0"/>
              <a:t>Code Coverage Needs to be enabled</a:t>
            </a:r>
          </a:p>
          <a:p>
            <a:pPr lvl="3"/>
            <a:r>
              <a:rPr lang="en-US" dirty="0"/>
              <a:t>Probe Points need to be compiled into the Test Harness, similar to Environment User Code</a:t>
            </a:r>
          </a:p>
          <a:p>
            <a:pPr lvl="3"/>
            <a:r>
              <a:rPr lang="en-US" dirty="0"/>
              <a:t>For Printed Output, Enable “Redirect Standard Output” (Tools-&gt;Options-&gt;Execute)</a:t>
            </a:r>
          </a:p>
          <a:p>
            <a:pPr lvl="2"/>
            <a:r>
              <a:rPr lang="en-US" dirty="0"/>
              <a:t>Caveats:</a:t>
            </a:r>
          </a:p>
          <a:p>
            <a:pPr lvl="3"/>
            <a:r>
              <a:rPr lang="en-US" dirty="0"/>
              <a:t>Documentation may be required for certification purposes</a:t>
            </a:r>
          </a:p>
          <a:p>
            <a:pPr lvl="3"/>
            <a:r>
              <a:rPr lang="en-US" dirty="0"/>
              <a:t>Buyer beware!  Probe Points are very powerful, but can also be dangerous if written incorrectly</a:t>
            </a:r>
          </a:p>
        </p:txBody>
      </p:sp>
      <p:sp>
        <p:nvSpPr>
          <p:cNvPr id="7" name="Textplatzhalter 6">
            <a:extLst>
              <a:ext uri="{FF2B5EF4-FFF2-40B4-BE49-F238E27FC236}">
                <a16:creationId xmlns:a16="http://schemas.microsoft.com/office/drawing/2014/main" id="{556997A4-4915-4A01-83C3-34EB80BAAD22}"/>
              </a:ext>
            </a:extLst>
          </p:cNvPr>
          <p:cNvSpPr>
            <a:spLocks noGrp="1"/>
          </p:cNvSpPr>
          <p:nvPr>
            <p:ph type="body" sz="quarter" idx="12"/>
          </p:nvPr>
        </p:nvSpPr>
        <p:spPr/>
        <p:txBody>
          <a:bodyPr/>
          <a:lstStyle/>
          <a:p>
            <a:r>
              <a:rPr lang="en-US" dirty="0"/>
              <a:t>Probe Points Overview</a:t>
            </a:r>
          </a:p>
        </p:txBody>
      </p:sp>
      <p:sp>
        <p:nvSpPr>
          <p:cNvPr id="3" name="Title 2"/>
          <p:cNvSpPr>
            <a:spLocks noGrp="1"/>
          </p:cNvSpPr>
          <p:nvPr>
            <p:ph type="title"/>
          </p:nvPr>
        </p:nvSpPr>
        <p:spPr/>
        <p:txBody>
          <a:bodyPr/>
          <a:lstStyle/>
          <a:p>
            <a:r>
              <a:rPr lang="en-US"/>
              <a:t>Lecture:  Probe Points</a:t>
            </a:r>
            <a:endParaRPr lang="en-US" dirty="0"/>
          </a:p>
        </p:txBody>
      </p:sp>
    </p:spTree>
    <p:extLst>
      <p:ext uri="{BB962C8B-B14F-4D97-AF65-F5344CB8AC3E}">
        <p14:creationId xmlns:p14="http://schemas.microsoft.com/office/powerpoint/2010/main" val="261964669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US" dirty="0"/>
              <a:t>Common Uses</a:t>
            </a:r>
          </a:p>
          <a:p>
            <a:pPr lvl="2"/>
            <a:r>
              <a:rPr lang="en-US" dirty="0"/>
              <a:t>Capturing/displaying local variables during execution</a:t>
            </a:r>
          </a:p>
          <a:p>
            <a:pPr lvl="2"/>
            <a:r>
              <a:rPr lang="en-US" dirty="0"/>
              <a:t>Injecting spurious errors to test error handling code</a:t>
            </a:r>
          </a:p>
          <a:p>
            <a:pPr lvl="2"/>
            <a:r>
              <a:rPr lang="en-US" dirty="0"/>
              <a:t>Patching faulty code to test a fix prior to committing the change</a:t>
            </a:r>
          </a:p>
          <a:p>
            <a:pPr lvl="2"/>
            <a:r>
              <a:rPr lang="en-US" dirty="0"/>
              <a:t>Grey Box Testing</a:t>
            </a:r>
          </a:p>
          <a:p>
            <a:pPr lvl="3"/>
            <a:r>
              <a:rPr lang="en-US" dirty="0"/>
              <a:t>Access to code that is normally hidden, even in White-Box Testing</a:t>
            </a:r>
          </a:p>
          <a:p>
            <a:pPr lvl="2"/>
            <a:r>
              <a:rPr lang="en-US" dirty="0"/>
              <a:t>Can be used in Unit, Integration, and System Testing</a:t>
            </a:r>
          </a:p>
        </p:txBody>
      </p:sp>
      <p:sp>
        <p:nvSpPr>
          <p:cNvPr id="7" name="Textplatzhalter 6">
            <a:extLst>
              <a:ext uri="{FF2B5EF4-FFF2-40B4-BE49-F238E27FC236}">
                <a16:creationId xmlns:a16="http://schemas.microsoft.com/office/drawing/2014/main" id="{00D1E5C4-CCB8-4B65-B8B5-250A03A96B6D}"/>
              </a:ext>
            </a:extLst>
          </p:cNvPr>
          <p:cNvSpPr>
            <a:spLocks noGrp="1"/>
          </p:cNvSpPr>
          <p:nvPr>
            <p:ph type="body" sz="quarter" idx="12"/>
          </p:nvPr>
        </p:nvSpPr>
        <p:spPr/>
        <p:txBody>
          <a:bodyPr/>
          <a:lstStyle/>
          <a:p>
            <a:r>
              <a:rPr lang="en-US" dirty="0"/>
              <a:t>Probe Point Applications</a:t>
            </a:r>
          </a:p>
        </p:txBody>
      </p:sp>
      <p:sp>
        <p:nvSpPr>
          <p:cNvPr id="3" name="Title 2"/>
          <p:cNvSpPr>
            <a:spLocks noGrp="1"/>
          </p:cNvSpPr>
          <p:nvPr>
            <p:ph type="title"/>
          </p:nvPr>
        </p:nvSpPr>
        <p:spPr/>
        <p:txBody>
          <a:bodyPr/>
          <a:lstStyle/>
          <a:p>
            <a:r>
              <a:rPr lang="en-US"/>
              <a:t>Lecture:  Probe Points</a:t>
            </a:r>
            <a:endParaRPr lang="en-US" dirty="0"/>
          </a:p>
        </p:txBody>
      </p:sp>
    </p:spTree>
    <p:extLst>
      <p:ext uri="{BB962C8B-B14F-4D97-AF65-F5344CB8AC3E}">
        <p14:creationId xmlns:p14="http://schemas.microsoft.com/office/powerpoint/2010/main" val="45100247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US" dirty="0" err="1"/>
              <a:t>vcast_probe_print</a:t>
            </a:r>
            <a:r>
              <a:rPr lang="en-US" dirty="0"/>
              <a:t>(char *)</a:t>
            </a:r>
          </a:p>
          <a:p>
            <a:pPr lvl="3"/>
            <a:r>
              <a:rPr lang="en-US" dirty="0"/>
              <a:t>Print an ASCII String</a:t>
            </a:r>
          </a:p>
          <a:p>
            <a:r>
              <a:rPr lang="en-US" dirty="0" err="1"/>
              <a:t>vcast_probe_assert</a:t>
            </a:r>
            <a:r>
              <a:rPr lang="en-US" dirty="0"/>
              <a:t>(char *, </a:t>
            </a:r>
            <a:r>
              <a:rPr lang="en-US" dirty="0" err="1"/>
              <a:t>boolean</a:t>
            </a:r>
            <a:r>
              <a:rPr lang="en-US" dirty="0"/>
              <a:t>)</a:t>
            </a:r>
          </a:p>
          <a:p>
            <a:pPr lvl="3"/>
            <a:r>
              <a:rPr lang="en-US" dirty="0"/>
              <a:t>Adds a Pass/Fail status depending on the value of the </a:t>
            </a:r>
            <a:r>
              <a:rPr lang="en-US" dirty="0" err="1"/>
              <a:t>boolean</a:t>
            </a:r>
            <a:endParaRPr lang="en-US" dirty="0"/>
          </a:p>
          <a:p>
            <a:r>
              <a:rPr lang="en-US" dirty="0" err="1"/>
              <a:t>vcast_probe_print_int</a:t>
            </a:r>
            <a:r>
              <a:rPr lang="en-US" dirty="0"/>
              <a:t>(int)</a:t>
            </a:r>
          </a:p>
          <a:p>
            <a:pPr lvl="3"/>
            <a:r>
              <a:rPr lang="en-US" dirty="0"/>
              <a:t>Print an Integer</a:t>
            </a:r>
          </a:p>
          <a:p>
            <a:r>
              <a:rPr lang="en-US" dirty="0"/>
              <a:t>vcast_probe_print_unsigned(unsigned int)</a:t>
            </a:r>
          </a:p>
          <a:p>
            <a:pPr lvl="3"/>
            <a:r>
              <a:rPr lang="en-US" dirty="0"/>
              <a:t>Print an Unsigned Integer</a:t>
            </a:r>
          </a:p>
          <a:p>
            <a:r>
              <a:rPr lang="en-US" dirty="0"/>
              <a:t>vcast_probe_print_float(float)</a:t>
            </a:r>
          </a:p>
          <a:p>
            <a:pPr lvl="3"/>
            <a:r>
              <a:rPr lang="en-US" dirty="0"/>
              <a:t>Print a Float</a:t>
            </a:r>
          </a:p>
          <a:p>
            <a:r>
              <a:rPr lang="en-US" dirty="0"/>
              <a:t>vcast_test_name_equals(char *)</a:t>
            </a:r>
          </a:p>
          <a:p>
            <a:pPr lvl="3"/>
            <a:r>
              <a:rPr lang="en-US" dirty="0"/>
              <a:t>Allows for Test Case Specific Code</a:t>
            </a:r>
          </a:p>
          <a:p>
            <a:endParaRPr lang="en-US" dirty="0"/>
          </a:p>
          <a:p>
            <a:endParaRPr lang="en-US" dirty="0"/>
          </a:p>
        </p:txBody>
      </p:sp>
      <p:sp>
        <p:nvSpPr>
          <p:cNvPr id="7" name="Textplatzhalter 6">
            <a:extLst>
              <a:ext uri="{FF2B5EF4-FFF2-40B4-BE49-F238E27FC236}">
                <a16:creationId xmlns:a16="http://schemas.microsoft.com/office/drawing/2014/main" id="{3AE499F9-FE7B-45E2-A089-EAB2CB1837D3}"/>
              </a:ext>
            </a:extLst>
          </p:cNvPr>
          <p:cNvSpPr>
            <a:spLocks noGrp="1"/>
          </p:cNvSpPr>
          <p:nvPr>
            <p:ph type="body" sz="quarter" idx="12"/>
          </p:nvPr>
        </p:nvSpPr>
        <p:spPr/>
        <p:txBody>
          <a:bodyPr/>
          <a:lstStyle/>
          <a:p>
            <a:r>
              <a:rPr lang="en-US" dirty="0"/>
              <a:t>Built-In Utilities</a:t>
            </a:r>
          </a:p>
        </p:txBody>
      </p:sp>
      <p:sp>
        <p:nvSpPr>
          <p:cNvPr id="3" name="Title 2"/>
          <p:cNvSpPr>
            <a:spLocks noGrp="1"/>
          </p:cNvSpPr>
          <p:nvPr>
            <p:ph type="title"/>
          </p:nvPr>
        </p:nvSpPr>
        <p:spPr/>
        <p:txBody>
          <a:bodyPr/>
          <a:lstStyle/>
          <a:p>
            <a:r>
              <a:rPr lang="en-US"/>
              <a:t>Lecture:  Probe Points</a:t>
            </a:r>
            <a:endParaRPr lang="en-US" dirty="0"/>
          </a:p>
        </p:txBody>
      </p:sp>
    </p:spTree>
    <p:extLst>
      <p:ext uri="{BB962C8B-B14F-4D97-AF65-F5344CB8AC3E}">
        <p14:creationId xmlns:p14="http://schemas.microsoft.com/office/powerpoint/2010/main" val="251283809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9DE376A8-6F90-4F33-860B-A16785D6EE3B}"/>
              </a:ext>
            </a:extLst>
          </p:cNvPr>
          <p:cNvSpPr>
            <a:spLocks noGrp="1"/>
          </p:cNvSpPr>
          <p:nvPr>
            <p:ph type="body" sz="quarter" idx="12"/>
          </p:nvPr>
        </p:nvSpPr>
        <p:spPr/>
        <p:txBody>
          <a:bodyPr/>
          <a:lstStyle/>
          <a:p>
            <a:r>
              <a:rPr lang="en-US" dirty="0"/>
              <a:t>Probe Point Screenshot</a:t>
            </a:r>
          </a:p>
        </p:txBody>
      </p:sp>
      <p:sp>
        <p:nvSpPr>
          <p:cNvPr id="3" name="Title 2"/>
          <p:cNvSpPr>
            <a:spLocks noGrp="1"/>
          </p:cNvSpPr>
          <p:nvPr>
            <p:ph type="title"/>
          </p:nvPr>
        </p:nvSpPr>
        <p:spPr/>
        <p:txBody>
          <a:bodyPr/>
          <a:lstStyle/>
          <a:p>
            <a:r>
              <a:rPr lang="en-US"/>
              <a:t>Lecture:  Probe Points</a:t>
            </a:r>
            <a:endParaRPr lang="en-US" dirty="0"/>
          </a:p>
        </p:txBody>
      </p:sp>
      <p:pic>
        <p:nvPicPr>
          <p:cNvPr id="2" name="Picture 1">
            <a:extLst>
              <a:ext uri="{FF2B5EF4-FFF2-40B4-BE49-F238E27FC236}">
                <a16:creationId xmlns:a16="http://schemas.microsoft.com/office/drawing/2014/main" id="{CCE0573C-9851-4E9C-9F29-69A5666E50B1}"/>
              </a:ext>
            </a:extLst>
          </p:cNvPr>
          <p:cNvPicPr>
            <a:picLocks noChangeAspect="1"/>
          </p:cNvPicPr>
          <p:nvPr/>
        </p:nvPicPr>
        <p:blipFill>
          <a:blip r:embed="rId3"/>
          <a:stretch>
            <a:fillRect/>
          </a:stretch>
        </p:blipFill>
        <p:spPr>
          <a:xfrm>
            <a:off x="1041607" y="1255713"/>
            <a:ext cx="10108786" cy="4631483"/>
          </a:xfrm>
          <a:prstGeom prst="rect">
            <a:avLst/>
          </a:prstGeom>
        </p:spPr>
      </p:pic>
    </p:spTree>
    <p:extLst>
      <p:ext uri="{BB962C8B-B14F-4D97-AF65-F5344CB8AC3E}">
        <p14:creationId xmlns:p14="http://schemas.microsoft.com/office/powerpoint/2010/main" val="349760418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r>
              <a:rPr lang="en-US" dirty="0"/>
              <a:t>Probe Point used to break out of infinite loop</a:t>
            </a:r>
          </a:p>
          <a:p>
            <a:pPr lvl="1"/>
            <a:r>
              <a:rPr lang="en-US" dirty="0"/>
              <a:t>Original code on the left</a:t>
            </a:r>
          </a:p>
          <a:p>
            <a:pPr lvl="1"/>
            <a:r>
              <a:rPr lang="en-US" dirty="0"/>
              <a:t>Probe Point on right, before call to “sleep()”</a:t>
            </a:r>
          </a:p>
          <a:p>
            <a:pPr lvl="1"/>
            <a:r>
              <a:rPr lang="en-US" dirty="0"/>
              <a:t>Probe Point Identified by Function/Statement number (i.e. “3  5”)</a:t>
            </a:r>
          </a:p>
          <a:p>
            <a:pPr lvl="1"/>
            <a:r>
              <a:rPr lang="en-US" dirty="0"/>
              <a:t>Probe Point View also shows Code Coverage</a:t>
            </a:r>
          </a:p>
        </p:txBody>
      </p:sp>
      <p:sp>
        <p:nvSpPr>
          <p:cNvPr id="7" name="Textplatzhalter 6">
            <a:extLst>
              <a:ext uri="{FF2B5EF4-FFF2-40B4-BE49-F238E27FC236}">
                <a16:creationId xmlns:a16="http://schemas.microsoft.com/office/drawing/2014/main" id="{565CAF74-D1E2-43E6-B0A0-EFCF71BF9B3C}"/>
              </a:ext>
            </a:extLst>
          </p:cNvPr>
          <p:cNvSpPr>
            <a:spLocks noGrp="1"/>
          </p:cNvSpPr>
          <p:nvPr>
            <p:ph type="body" sz="quarter" idx="12"/>
          </p:nvPr>
        </p:nvSpPr>
        <p:spPr/>
        <p:txBody>
          <a:bodyPr/>
          <a:lstStyle/>
          <a:p>
            <a:r>
              <a:rPr lang="en-US" dirty="0"/>
              <a:t>Screenshot Detail</a:t>
            </a:r>
          </a:p>
        </p:txBody>
      </p:sp>
      <p:sp>
        <p:nvSpPr>
          <p:cNvPr id="3" name="Title 2"/>
          <p:cNvSpPr>
            <a:spLocks noGrp="1"/>
          </p:cNvSpPr>
          <p:nvPr>
            <p:ph type="title"/>
          </p:nvPr>
        </p:nvSpPr>
        <p:spPr/>
        <p:txBody>
          <a:bodyPr/>
          <a:lstStyle/>
          <a:p>
            <a:r>
              <a:rPr lang="en-US"/>
              <a:t>Lecture:  Probe Points</a:t>
            </a:r>
            <a:endParaRPr lang="en-US" dirty="0"/>
          </a:p>
        </p:txBody>
      </p:sp>
      <p:pic>
        <p:nvPicPr>
          <p:cNvPr id="2" name="Picture 1">
            <a:extLst>
              <a:ext uri="{FF2B5EF4-FFF2-40B4-BE49-F238E27FC236}">
                <a16:creationId xmlns:a16="http://schemas.microsoft.com/office/drawing/2014/main" id="{F60D74AC-6AEE-40A1-A179-9E61075CA964}"/>
              </a:ext>
            </a:extLst>
          </p:cNvPr>
          <p:cNvPicPr>
            <a:picLocks noChangeAspect="1"/>
          </p:cNvPicPr>
          <p:nvPr/>
        </p:nvPicPr>
        <p:blipFill>
          <a:blip r:embed="rId3"/>
          <a:stretch>
            <a:fillRect/>
          </a:stretch>
        </p:blipFill>
        <p:spPr>
          <a:xfrm>
            <a:off x="1660849" y="3429000"/>
            <a:ext cx="8534400" cy="2438400"/>
          </a:xfrm>
          <a:prstGeom prst="rect">
            <a:avLst/>
          </a:prstGeom>
        </p:spPr>
      </p:pic>
    </p:spTree>
    <p:extLst>
      <p:ext uri="{BB962C8B-B14F-4D97-AF65-F5344CB8AC3E}">
        <p14:creationId xmlns:p14="http://schemas.microsoft.com/office/powerpoint/2010/main" val="431632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r>
              <a:rPr lang="en-US" dirty="0"/>
              <a:t>Disk directory containing files used during testing</a:t>
            </a:r>
          </a:p>
          <a:p>
            <a:pPr lvl="2"/>
            <a:r>
              <a:rPr lang="en-US" dirty="0"/>
              <a:t>Database files describing structure of units</a:t>
            </a:r>
          </a:p>
          <a:p>
            <a:pPr lvl="2"/>
            <a:r>
              <a:rPr lang="en-US" dirty="0"/>
              <a:t>Test harness source files</a:t>
            </a:r>
          </a:p>
          <a:p>
            <a:pPr lvl="2"/>
            <a:r>
              <a:rPr lang="en-US" dirty="0"/>
              <a:t>Harness data and results files</a:t>
            </a:r>
          </a:p>
          <a:p>
            <a:pPr lvl="2"/>
            <a:r>
              <a:rPr lang="en-US" dirty="0"/>
              <a:t>Executable</a:t>
            </a:r>
          </a:p>
          <a:p>
            <a:pPr marL="457200" lvl="1" indent="0">
              <a:buNone/>
            </a:pPr>
            <a:endParaRPr lang="en-US" dirty="0"/>
          </a:p>
          <a:p>
            <a:r>
              <a:rPr lang="en-US" dirty="0"/>
              <a:t>Environment Building Process</a:t>
            </a:r>
          </a:p>
          <a:p>
            <a:pPr lvl="2"/>
            <a:r>
              <a:rPr lang="en-US" dirty="0"/>
              <a:t>Parse source code of unit being tested and dependents</a:t>
            </a:r>
          </a:p>
          <a:p>
            <a:pPr lvl="2"/>
            <a:r>
              <a:rPr lang="en-US" dirty="0"/>
              <a:t>Determine units to stub</a:t>
            </a:r>
          </a:p>
          <a:p>
            <a:pPr lvl="2"/>
            <a:r>
              <a:rPr lang="en-US" dirty="0"/>
              <a:t>Automatically build driver and stubs</a:t>
            </a:r>
          </a:p>
          <a:p>
            <a:pPr lvl="2"/>
            <a:r>
              <a:rPr lang="en-US" dirty="0"/>
              <a:t>Compile components and link with unit under test.</a:t>
            </a:r>
          </a:p>
          <a:p>
            <a:pPr lvl="2"/>
            <a:endParaRPr lang="en-US" dirty="0"/>
          </a:p>
          <a:p>
            <a:r>
              <a:rPr lang="en-US" dirty="0"/>
              <a:t>Test harness is data driven</a:t>
            </a:r>
          </a:p>
          <a:p>
            <a:pPr lvl="2"/>
            <a:r>
              <a:rPr lang="en-US" dirty="0"/>
              <a:t>Harness does not need to be recompiled to change test data</a:t>
            </a:r>
          </a:p>
          <a:p>
            <a:pPr lvl="1"/>
            <a:endParaRPr lang="en-US" dirty="0"/>
          </a:p>
          <a:p>
            <a:pPr lvl="1"/>
            <a:endParaRPr lang="en-US" dirty="0"/>
          </a:p>
        </p:txBody>
      </p:sp>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a:t>What is an Environment Unit Test Directory?</a:t>
            </a:r>
          </a:p>
        </p:txBody>
      </p:sp>
      <p:sp>
        <p:nvSpPr>
          <p:cNvPr id="3" name="Title 2"/>
          <p:cNvSpPr>
            <a:spLocks noGrp="1"/>
          </p:cNvSpPr>
          <p:nvPr>
            <p:ph type="title"/>
          </p:nvPr>
        </p:nvSpPr>
        <p:spPr/>
        <p:txBody>
          <a:bodyPr>
            <a:normAutofit/>
          </a:bodyPr>
          <a:lstStyle/>
          <a:p>
            <a:r>
              <a:rPr lang="en-US"/>
              <a:t>Lecture:  Building Test Environments</a:t>
            </a:r>
            <a:endParaRPr lang="en-US" dirty="0"/>
          </a:p>
        </p:txBody>
      </p:sp>
    </p:spTree>
    <p:extLst>
      <p:ext uri="{BB962C8B-B14F-4D97-AF65-F5344CB8AC3E}">
        <p14:creationId xmlns:p14="http://schemas.microsoft.com/office/powerpoint/2010/main" val="39656915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marL="0" lvl="1" indent="0">
              <a:buNone/>
            </a:pPr>
            <a:r>
              <a:rPr lang="en-US" dirty="0"/>
              <a:t> </a:t>
            </a:r>
          </a:p>
          <a:p>
            <a:pPr lvl="1"/>
            <a:r>
              <a:rPr lang="en-US" dirty="0"/>
              <a:t>Probe Point Window is launched from Toolbar:</a:t>
            </a:r>
          </a:p>
          <a:p>
            <a:pPr marL="0" lvl="1" indent="0">
              <a:buNone/>
            </a:pPr>
            <a:r>
              <a:rPr lang="en-US" dirty="0"/>
              <a:t> </a:t>
            </a:r>
          </a:p>
          <a:p>
            <a:pPr marL="0" lvl="1" indent="0">
              <a:buNone/>
            </a:pPr>
            <a:r>
              <a:rPr lang="en-US" dirty="0"/>
              <a:t> </a:t>
            </a:r>
          </a:p>
          <a:p>
            <a:pPr lvl="1"/>
            <a:r>
              <a:rPr lang="en-US" dirty="0"/>
              <a:t>Probe Points can be individually Activated/Deactivated by clicking on Green Circle:</a:t>
            </a:r>
          </a:p>
          <a:p>
            <a:pPr lvl="1"/>
            <a:endParaRPr lang="en-US" dirty="0"/>
          </a:p>
          <a:p>
            <a:pPr lvl="1"/>
            <a:endParaRPr lang="en-US" dirty="0"/>
          </a:p>
          <a:p>
            <a:pPr marL="0" lvl="1" indent="0">
              <a:buNone/>
            </a:pPr>
            <a:r>
              <a:rPr lang="en-US" dirty="0"/>
              <a:t> </a:t>
            </a:r>
          </a:p>
          <a:p>
            <a:pPr lvl="1"/>
            <a:endParaRPr lang="en-US" dirty="0"/>
          </a:p>
          <a:p>
            <a:pPr lvl="1"/>
            <a:r>
              <a:rPr lang="en-US" dirty="0"/>
              <a:t>Probe Points are built into the Test Harness by selecting button in upper left corner</a:t>
            </a:r>
          </a:p>
        </p:txBody>
      </p:sp>
      <p:sp>
        <p:nvSpPr>
          <p:cNvPr id="7" name="Textplatzhalter 6">
            <a:extLst>
              <a:ext uri="{FF2B5EF4-FFF2-40B4-BE49-F238E27FC236}">
                <a16:creationId xmlns:a16="http://schemas.microsoft.com/office/drawing/2014/main" id="{D1938295-15A5-4DBB-BC2D-CB1BE679562F}"/>
              </a:ext>
            </a:extLst>
          </p:cNvPr>
          <p:cNvSpPr>
            <a:spLocks noGrp="1"/>
          </p:cNvSpPr>
          <p:nvPr>
            <p:ph type="body" sz="quarter" idx="12"/>
          </p:nvPr>
        </p:nvSpPr>
        <p:spPr/>
        <p:txBody>
          <a:bodyPr/>
          <a:lstStyle/>
          <a:p>
            <a:r>
              <a:rPr lang="en-US" dirty="0"/>
              <a:t>Probe Point Icons</a:t>
            </a:r>
          </a:p>
        </p:txBody>
      </p:sp>
      <p:sp>
        <p:nvSpPr>
          <p:cNvPr id="3" name="Title 2"/>
          <p:cNvSpPr>
            <a:spLocks noGrp="1"/>
          </p:cNvSpPr>
          <p:nvPr>
            <p:ph type="title"/>
          </p:nvPr>
        </p:nvSpPr>
        <p:spPr/>
        <p:txBody>
          <a:bodyPr/>
          <a:lstStyle/>
          <a:p>
            <a:r>
              <a:rPr lang="en-US"/>
              <a:t>Lecture:  Probe Points</a:t>
            </a:r>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3686" y="1401335"/>
            <a:ext cx="971102" cy="702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1937" y="3140641"/>
            <a:ext cx="6978316" cy="729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9935" y="4906807"/>
            <a:ext cx="1945048" cy="749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500536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hlinkClick r:id="" action="ppaction://customshow?id=48&amp;return=true"/>
              </a:rPr>
              <a:t>Link to Lab:  Probe Points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C51503C1-F3DA-4D21-95A4-0D59DD7BAFEA}"/>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35B984E2-4CB8-443E-9AE8-50FF03621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63081590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644A3396-FE43-4813-A8D8-88806B584107}"/>
              </a:ext>
            </a:extLst>
          </p:cNvPr>
          <p:cNvSpPr>
            <a:spLocks noGrp="1"/>
          </p:cNvSpPr>
          <p:nvPr>
            <p:ph type="body" sz="quarter" idx="12"/>
          </p:nvPr>
        </p:nvSpPr>
        <p:spPr/>
        <p:txBody>
          <a:bodyPr/>
          <a:lstStyle/>
          <a:p>
            <a:r>
              <a:rPr lang="en-US" dirty="0"/>
              <a:t>Quiz:  Individual Probe Points:</a:t>
            </a:r>
          </a:p>
        </p:txBody>
      </p:sp>
      <p:sp>
        <p:nvSpPr>
          <p:cNvPr id="4" name="Title 3"/>
          <p:cNvSpPr>
            <a:spLocks noGrp="1"/>
          </p:cNvSpPr>
          <p:nvPr>
            <p:ph type="title"/>
          </p:nvPr>
        </p:nvSpPr>
        <p:spPr/>
        <p:txBody>
          <a:bodyPr>
            <a:normAutofit/>
          </a:bodyPr>
          <a:lstStyle/>
          <a:p>
            <a:r>
              <a:rPr lang="en-US"/>
              <a:t>Lecture:  Probe Points</a:t>
            </a:r>
            <a:endParaRPr lang="en-US" dirty="0"/>
          </a:p>
        </p:txBody>
      </p:sp>
      <p:sp>
        <p:nvSpPr>
          <p:cNvPr id="5" name="Action Button: Custom 4">
            <a:hlinkClick r:id="" action="ppaction://macro?name=Wrong" highlightClick="1"/>
          </p:cNvPr>
          <p:cNvSpPr/>
          <p:nvPr/>
        </p:nvSpPr>
        <p:spPr>
          <a:xfrm>
            <a:off x="2543176" y="16144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      </a:t>
            </a:r>
          </a:p>
        </p:txBody>
      </p:sp>
      <p:sp>
        <p:nvSpPr>
          <p:cNvPr id="6" name="Action Button: Custom 5">
            <a:hlinkClick r:id="" action="ppaction://macro?name=Correct" highlightClick="1"/>
          </p:cNvPr>
          <p:cNvSpPr/>
          <p:nvPr/>
        </p:nvSpPr>
        <p:spPr>
          <a:xfrm>
            <a:off x="2543176" y="2853503"/>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10" name="TextBox 9"/>
          <p:cNvSpPr txBox="1"/>
          <p:nvPr/>
        </p:nvSpPr>
        <p:spPr>
          <a:xfrm>
            <a:off x="3543301" y="1659266"/>
            <a:ext cx="6115051" cy="461665"/>
          </a:xfrm>
          <a:prstGeom prst="rect">
            <a:avLst/>
          </a:prstGeom>
          <a:noFill/>
        </p:spPr>
        <p:txBody>
          <a:bodyPr wrap="square" rtlCol="0">
            <a:spAutoFit/>
          </a:bodyPr>
          <a:lstStyle/>
          <a:p>
            <a:r>
              <a:rPr lang="en-US" sz="2400" dirty="0"/>
              <a:t>Are Test Case Specific</a:t>
            </a:r>
          </a:p>
        </p:txBody>
      </p:sp>
      <p:sp>
        <p:nvSpPr>
          <p:cNvPr id="11" name="TextBox 10"/>
          <p:cNvSpPr txBox="1"/>
          <p:nvPr/>
        </p:nvSpPr>
        <p:spPr>
          <a:xfrm>
            <a:off x="3543298" y="2910980"/>
            <a:ext cx="6419852" cy="461665"/>
          </a:xfrm>
          <a:prstGeom prst="rect">
            <a:avLst/>
          </a:prstGeom>
          <a:noFill/>
        </p:spPr>
        <p:txBody>
          <a:bodyPr wrap="square" rtlCol="0">
            <a:spAutoFit/>
          </a:bodyPr>
          <a:lstStyle/>
          <a:p>
            <a:r>
              <a:rPr lang="en-US" sz="2400" dirty="0"/>
              <a:t>Execute for All Test Cases</a:t>
            </a:r>
          </a:p>
        </p:txBody>
      </p:sp>
    </p:spTree>
    <p:extLst>
      <p:ext uri="{BB962C8B-B14F-4D97-AF65-F5344CB8AC3E}">
        <p14:creationId xmlns:p14="http://schemas.microsoft.com/office/powerpoint/2010/main" val="265855008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VectorCAST Training Lab Work</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92F5BBC9-6ADF-4B80-A51D-684D01F07C79}"/>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8FF64A64-09FF-42CF-B2E0-CA1B0571C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41964591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Building Test Environments</a:t>
            </a:r>
          </a:p>
        </p:txBody>
      </p:sp>
      <p:sp>
        <p:nvSpPr>
          <p:cNvPr id="11" name="Titel 8"/>
          <p:cNvSpPr>
            <a:spLocks noGrp="1"/>
          </p:cNvSpPr>
          <p:nvPr>
            <p:ph type="title"/>
          </p:nvPr>
        </p:nvSpPr>
        <p:spPr/>
        <p:txBody>
          <a:bodyPr/>
          <a:lstStyle/>
          <a:p>
            <a:r>
              <a:rPr lang="en-US" dirty="0"/>
              <a:t>Software Test Automation for High Quality Software</a:t>
            </a:r>
          </a:p>
        </p:txBody>
      </p:sp>
      <p:pic>
        <p:nvPicPr>
          <p:cNvPr id="5" name="Picture Placeholder 4">
            <a:extLst>
              <a:ext uri="{FF2B5EF4-FFF2-40B4-BE49-F238E27FC236}">
                <a16:creationId xmlns:a16="http://schemas.microsoft.com/office/drawing/2014/main" id="{4C3790E2-4A8E-48FE-A193-1E933FD86F0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6" r="6"/>
          <a:stretch>
            <a:fillRect/>
          </a:stretch>
        </p:blipFill>
        <p:spPr/>
      </p:pic>
      <p:pic>
        <p:nvPicPr>
          <p:cNvPr id="6" name="Picture Placeholder 4">
            <a:extLst>
              <a:ext uri="{FF2B5EF4-FFF2-40B4-BE49-F238E27FC236}">
                <a16:creationId xmlns:a16="http://schemas.microsoft.com/office/drawing/2014/main" id="{E310BDDC-39C2-4E4C-90C0-0F4F2846A2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33428121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marL="252000" lvl="2" indent="0">
              <a:buNone/>
            </a:pPr>
            <a:endParaRPr lang="en-US" dirty="0"/>
          </a:p>
          <a:p>
            <a:pPr lvl="2"/>
            <a:r>
              <a:rPr lang="en-US" dirty="0"/>
              <a:t>Do File-&gt;</a:t>
            </a:r>
            <a:r>
              <a:rPr lang="en-US" dirty="0" err="1"/>
              <a:t>SetProductMode</a:t>
            </a:r>
            <a:r>
              <a:rPr lang="en-US" dirty="0"/>
              <a:t>-&gt;C/C++</a:t>
            </a:r>
            <a:r>
              <a:rPr lang="en-US" dirty="0" err="1"/>
              <a:t>UnitTestEnvironment</a:t>
            </a:r>
            <a:endParaRPr lang="en-US" dirty="0"/>
          </a:p>
          <a:p>
            <a:pPr lvl="3"/>
            <a:r>
              <a:rPr lang="en-US" dirty="0"/>
              <a:t>If this option is greyed out proceed to next step</a:t>
            </a:r>
          </a:p>
          <a:p>
            <a:pPr lvl="2"/>
            <a:r>
              <a:rPr lang="en-US" dirty="0"/>
              <a:t>Set your Working Directory (File-&gt;SetWorkingDirectory)</a:t>
            </a:r>
          </a:p>
          <a:p>
            <a:pPr lvl="3"/>
            <a:r>
              <a:rPr lang="en-US" dirty="0"/>
              <a:t>Suggestion:  C:/vcast/training/MinGW_WorkDir</a:t>
            </a:r>
          </a:p>
          <a:p>
            <a:pPr lvl="2"/>
            <a:r>
              <a:rPr lang="en-US" dirty="0"/>
              <a:t>Create the Project (File-&gt;New-&gt;VectorCASTProject-&gt;EmptyProject)</a:t>
            </a:r>
          </a:p>
          <a:p>
            <a:pPr lvl="3"/>
            <a:r>
              <a:rPr lang="en-US" dirty="0"/>
              <a:t>Enter a name (e.g. TestCampaign) </a:t>
            </a:r>
          </a:p>
          <a:p>
            <a:pPr lvl="3"/>
            <a:r>
              <a:rPr lang="en-US" dirty="0"/>
              <a:t>Select C/C++-&gt;</a:t>
            </a:r>
            <a:r>
              <a:rPr lang="en-US" dirty="0" err="1"/>
              <a:t>VectorCASTMinGW</a:t>
            </a:r>
            <a:r>
              <a:rPr lang="en-US" dirty="0"/>
              <a:t>-&gt;C++ (or C) as the compiler</a:t>
            </a:r>
          </a:p>
          <a:p>
            <a:pPr lvl="3"/>
            <a:r>
              <a:rPr lang="en-US" dirty="0"/>
              <a:t>Select Create</a:t>
            </a:r>
          </a:p>
          <a:p>
            <a:pPr lvl="2"/>
            <a:r>
              <a:rPr lang="en-US" dirty="0"/>
              <a:t>Result should look like this:</a:t>
            </a:r>
          </a:p>
        </p:txBody>
      </p:sp>
      <p:sp>
        <p:nvSpPr>
          <p:cNvPr id="8" name="Textplatzhalter 7">
            <a:extLst>
              <a:ext uri="{FF2B5EF4-FFF2-40B4-BE49-F238E27FC236}">
                <a16:creationId xmlns:a16="http://schemas.microsoft.com/office/drawing/2014/main" id="{11445839-A11A-49FD-9750-408FB2E9B4A0}"/>
              </a:ext>
            </a:extLst>
          </p:cNvPr>
          <p:cNvSpPr>
            <a:spLocks noGrp="1"/>
          </p:cNvSpPr>
          <p:nvPr>
            <p:ph type="body" sz="quarter" idx="12"/>
          </p:nvPr>
        </p:nvSpPr>
        <p:spPr/>
        <p:txBody>
          <a:bodyPr/>
          <a:lstStyle/>
          <a:p>
            <a:r>
              <a:rPr lang="en-US" dirty="0"/>
              <a:t>Creating a VectorCAST Project</a:t>
            </a:r>
          </a:p>
        </p:txBody>
      </p:sp>
      <p:sp>
        <p:nvSpPr>
          <p:cNvPr id="3" name="Title 2"/>
          <p:cNvSpPr>
            <a:spLocks noGrp="1"/>
          </p:cNvSpPr>
          <p:nvPr>
            <p:ph type="title"/>
          </p:nvPr>
        </p:nvSpPr>
        <p:spPr/>
        <p:txBody>
          <a:bodyPr/>
          <a:lstStyle/>
          <a:p>
            <a:r>
              <a:rPr lang="en-US"/>
              <a:t>Lab:  Building Test Environments</a:t>
            </a:r>
            <a:endParaRPr lang="en-US" dirty="0"/>
          </a:p>
        </p:txBody>
      </p:sp>
      <p:pic>
        <p:nvPicPr>
          <p:cNvPr id="5" name="Picture 4">
            <a:extLst>
              <a:ext uri="{FF2B5EF4-FFF2-40B4-BE49-F238E27FC236}">
                <a16:creationId xmlns:a16="http://schemas.microsoft.com/office/drawing/2014/main" id="{9AC908EC-B774-4145-B2AB-13EEF59E16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0849" y="4014181"/>
            <a:ext cx="6344731" cy="2320357"/>
          </a:xfrm>
          <a:prstGeom prst="rect">
            <a:avLst/>
          </a:prstGeom>
        </p:spPr>
      </p:pic>
    </p:spTree>
    <p:extLst>
      <p:ext uri="{BB962C8B-B14F-4D97-AF65-F5344CB8AC3E}">
        <p14:creationId xmlns:p14="http://schemas.microsoft.com/office/powerpoint/2010/main" val="278271458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Once the Project is Created, set high-level configuration items </a:t>
            </a:r>
          </a:p>
          <a:p>
            <a:pPr lvl="3"/>
            <a:r>
              <a:rPr lang="en-US" dirty="0"/>
              <a:t>RightMouse on the top level node (TestCampaign) and select OpenConfiguration</a:t>
            </a:r>
          </a:p>
          <a:p>
            <a:pPr lvl="2"/>
            <a:r>
              <a:rPr lang="en-US" dirty="0"/>
              <a:t>Expand the Manage Node (on right side of screen)</a:t>
            </a:r>
          </a:p>
          <a:p>
            <a:pPr lvl="3"/>
            <a:r>
              <a:rPr lang="en-US" dirty="0"/>
              <a:t>Add “SourceFiles” as a Source Directory (point to wherever you unzipped the source code)</a:t>
            </a:r>
          </a:p>
          <a:p>
            <a:pPr lvl="4"/>
            <a:r>
              <a:rPr lang="en-US" dirty="0"/>
              <a:t>Optionally you can use environment variables to make the </a:t>
            </a:r>
            <a:r>
              <a:rPr lang="en-US" dirty="0" err="1"/>
              <a:t>VectorCAST</a:t>
            </a:r>
            <a:r>
              <a:rPr lang="en-US" dirty="0"/>
              <a:t> Project portable</a:t>
            </a:r>
          </a:p>
          <a:p>
            <a:pPr lvl="3"/>
            <a:r>
              <a:rPr lang="en-US" dirty="0"/>
              <a:t>Turn Whitebox on</a:t>
            </a:r>
          </a:p>
          <a:p>
            <a:pPr lvl="3"/>
            <a:r>
              <a:rPr lang="en-US" dirty="0"/>
              <a:t>Set Coverage type to None</a:t>
            </a:r>
          </a:p>
          <a:p>
            <a:pPr lvl="3"/>
            <a:endParaRPr lang="en-US" dirty="0"/>
          </a:p>
          <a:p>
            <a:pPr lvl="3"/>
            <a:endParaRPr lang="en-US" dirty="0"/>
          </a:p>
          <a:p>
            <a:pPr lvl="3"/>
            <a:endParaRPr lang="en-US" dirty="0"/>
          </a:p>
          <a:p>
            <a:pPr marL="504000" lvl="3" indent="0">
              <a:buNone/>
            </a:pPr>
            <a:endParaRPr lang="en-US" dirty="0"/>
          </a:p>
          <a:p>
            <a:pPr lvl="3"/>
            <a:endParaRPr lang="en-US" dirty="0"/>
          </a:p>
          <a:p>
            <a:pPr lvl="3"/>
            <a:endParaRPr lang="en-US" dirty="0"/>
          </a:p>
          <a:p>
            <a:pPr lvl="3"/>
            <a:endParaRPr lang="en-US" dirty="0"/>
          </a:p>
          <a:p>
            <a:pPr lvl="3"/>
            <a:endParaRPr lang="en-US" dirty="0"/>
          </a:p>
          <a:p>
            <a:pPr lvl="3"/>
            <a:endParaRPr lang="en-US" dirty="0"/>
          </a:p>
          <a:p>
            <a:pPr marL="504000" lvl="3" indent="0">
              <a:buNone/>
            </a:pPr>
            <a:endParaRPr lang="en-US" dirty="0"/>
          </a:p>
          <a:p>
            <a:pPr lvl="2"/>
            <a:r>
              <a:rPr lang="en-US" dirty="0"/>
              <a:t>Close the Configuration window and save</a:t>
            </a:r>
          </a:p>
          <a:p>
            <a:pPr lvl="2"/>
            <a:r>
              <a:rPr lang="en-US" dirty="0"/>
              <a:t>Select option to display Execution Report after test case execution</a:t>
            </a:r>
          </a:p>
          <a:p>
            <a:pPr lvl="3"/>
            <a:r>
              <a:rPr lang="en-US" dirty="0"/>
              <a:t>Tools-&gt;Options-&gt;GUI</a:t>
            </a:r>
          </a:p>
          <a:p>
            <a:pPr lvl="3"/>
            <a:r>
              <a:rPr lang="en-US" dirty="0"/>
              <a:t>At bottom of page:  “After Single Test Execution show:  Execution Report”</a:t>
            </a:r>
          </a:p>
        </p:txBody>
      </p:sp>
      <p:sp>
        <p:nvSpPr>
          <p:cNvPr id="7" name="Textplatzhalter 6">
            <a:extLst>
              <a:ext uri="{FF2B5EF4-FFF2-40B4-BE49-F238E27FC236}">
                <a16:creationId xmlns:a16="http://schemas.microsoft.com/office/drawing/2014/main" id="{031895ED-8386-4224-B839-F6528CE50B82}"/>
              </a:ext>
            </a:extLst>
          </p:cNvPr>
          <p:cNvSpPr>
            <a:spLocks noGrp="1"/>
          </p:cNvSpPr>
          <p:nvPr>
            <p:ph type="body" sz="quarter" idx="12"/>
          </p:nvPr>
        </p:nvSpPr>
        <p:spPr/>
        <p:txBody>
          <a:bodyPr/>
          <a:lstStyle/>
          <a:p>
            <a:r>
              <a:rPr lang="en-US" dirty="0"/>
              <a:t>Configuring a VectorCAST Project</a:t>
            </a:r>
          </a:p>
        </p:txBody>
      </p:sp>
      <p:sp>
        <p:nvSpPr>
          <p:cNvPr id="3" name="Title 2"/>
          <p:cNvSpPr>
            <a:spLocks noGrp="1"/>
          </p:cNvSpPr>
          <p:nvPr>
            <p:ph type="title"/>
          </p:nvPr>
        </p:nvSpPr>
        <p:spPr/>
        <p:txBody>
          <a:bodyPr/>
          <a:lstStyle/>
          <a:p>
            <a:r>
              <a:rPr lang="en-US"/>
              <a:t>Lab:  Building Test Environments</a:t>
            </a:r>
            <a:endParaRPr lang="en-US" dirty="0"/>
          </a:p>
        </p:txBody>
      </p:sp>
      <p:pic>
        <p:nvPicPr>
          <p:cNvPr id="2" name="Picture 1">
            <a:extLst>
              <a:ext uri="{FF2B5EF4-FFF2-40B4-BE49-F238E27FC236}">
                <a16:creationId xmlns:a16="http://schemas.microsoft.com/office/drawing/2014/main" id="{B20DE62A-B6FD-4421-8238-0848E7A5C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747" y="3084774"/>
            <a:ext cx="7027062" cy="2189591"/>
          </a:xfrm>
          <a:prstGeom prst="rect">
            <a:avLst/>
          </a:prstGeom>
        </p:spPr>
      </p:pic>
    </p:spTree>
    <p:extLst>
      <p:ext uri="{BB962C8B-B14F-4D97-AF65-F5344CB8AC3E}">
        <p14:creationId xmlns:p14="http://schemas.microsoft.com/office/powerpoint/2010/main" val="98417377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marL="252000" lvl="2" indent="0">
              <a:buNone/>
            </a:pPr>
            <a:endParaRPr lang="en-US" dirty="0"/>
          </a:p>
          <a:p>
            <a:pPr lvl="2"/>
            <a:r>
              <a:rPr lang="en-US" dirty="0"/>
              <a:t>Create a Unit Test Environment inside of the VectorCAST Project</a:t>
            </a:r>
          </a:p>
          <a:p>
            <a:pPr lvl="3"/>
            <a:r>
              <a:rPr lang="en-US" dirty="0"/>
              <a:t>RightMouse on the Group Node and select “Create Unit Test Environment-&gt;Interactive”</a:t>
            </a:r>
          </a:p>
        </p:txBody>
      </p:sp>
      <p:sp>
        <p:nvSpPr>
          <p:cNvPr id="7" name="Textplatzhalter 6">
            <a:extLst>
              <a:ext uri="{FF2B5EF4-FFF2-40B4-BE49-F238E27FC236}">
                <a16:creationId xmlns:a16="http://schemas.microsoft.com/office/drawing/2014/main" id="{74C04388-2F39-4FD6-9F4E-30D435149F50}"/>
              </a:ext>
            </a:extLst>
          </p:cNvPr>
          <p:cNvSpPr>
            <a:spLocks noGrp="1"/>
          </p:cNvSpPr>
          <p:nvPr>
            <p:ph type="body" sz="quarter" idx="12"/>
          </p:nvPr>
        </p:nvSpPr>
        <p:spPr/>
        <p:txBody>
          <a:bodyPr/>
          <a:lstStyle/>
          <a:p>
            <a:r>
              <a:rPr lang="en-US" dirty="0"/>
              <a:t>Creating an Environment</a:t>
            </a:r>
          </a:p>
        </p:txBody>
      </p:sp>
      <p:sp>
        <p:nvSpPr>
          <p:cNvPr id="3" name="Title 2"/>
          <p:cNvSpPr>
            <a:spLocks noGrp="1"/>
          </p:cNvSpPr>
          <p:nvPr>
            <p:ph type="title"/>
          </p:nvPr>
        </p:nvSpPr>
        <p:spPr/>
        <p:txBody>
          <a:bodyPr/>
          <a:lstStyle/>
          <a:p>
            <a:r>
              <a:rPr lang="en-US"/>
              <a:t>Lab:  Building Test Environments</a:t>
            </a:r>
            <a:endParaRPr lang="en-US" dirty="0"/>
          </a:p>
        </p:txBody>
      </p:sp>
      <p:pic>
        <p:nvPicPr>
          <p:cNvPr id="2" name="Picture 1">
            <a:extLst>
              <a:ext uri="{FF2B5EF4-FFF2-40B4-BE49-F238E27FC236}">
                <a16:creationId xmlns:a16="http://schemas.microsoft.com/office/drawing/2014/main" id="{B8DAB7D7-962D-4B40-959F-5400C4F591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166" y="2276569"/>
            <a:ext cx="4345429" cy="4065644"/>
          </a:xfrm>
          <a:prstGeom prst="rect">
            <a:avLst/>
          </a:prstGeom>
        </p:spPr>
      </p:pic>
    </p:spTree>
    <p:extLst>
      <p:ext uri="{BB962C8B-B14F-4D97-AF65-F5344CB8AC3E}">
        <p14:creationId xmlns:p14="http://schemas.microsoft.com/office/powerpoint/2010/main" val="85290105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Browse through all 8 steps to see the various options</a:t>
            </a:r>
          </a:p>
          <a:p>
            <a:pPr lvl="2"/>
            <a:r>
              <a:rPr lang="en-US" dirty="0"/>
              <a:t>For this exercise, only specify the Env Name and UUT</a:t>
            </a:r>
          </a:p>
          <a:p>
            <a:pPr lvl="3"/>
            <a:r>
              <a:rPr lang="en-US" dirty="0"/>
              <a:t>Step 2:  Name the Environment (e.g. MATH)</a:t>
            </a:r>
          </a:p>
          <a:p>
            <a:pPr lvl="3"/>
            <a:r>
              <a:rPr lang="en-US" dirty="0"/>
              <a:t>Step 6:  Select “math.c” as the UUT</a:t>
            </a:r>
          </a:p>
          <a:p>
            <a:pPr lvl="3"/>
            <a:r>
              <a:rPr lang="en-US" dirty="0"/>
              <a:t>Select “Build”</a:t>
            </a:r>
          </a:p>
        </p:txBody>
      </p:sp>
      <p:sp>
        <p:nvSpPr>
          <p:cNvPr id="7" name="Textplatzhalter 6">
            <a:extLst>
              <a:ext uri="{FF2B5EF4-FFF2-40B4-BE49-F238E27FC236}">
                <a16:creationId xmlns:a16="http://schemas.microsoft.com/office/drawing/2014/main" id="{22244859-4A15-4AFC-B1AD-00FA8BBF7A8F}"/>
              </a:ext>
            </a:extLst>
          </p:cNvPr>
          <p:cNvSpPr>
            <a:spLocks noGrp="1"/>
          </p:cNvSpPr>
          <p:nvPr>
            <p:ph type="body" sz="quarter" idx="12"/>
          </p:nvPr>
        </p:nvSpPr>
        <p:spPr/>
        <p:txBody>
          <a:bodyPr/>
          <a:lstStyle/>
          <a:p>
            <a:r>
              <a:rPr lang="en-US" dirty="0"/>
              <a:t>Environment Options</a:t>
            </a:r>
          </a:p>
        </p:txBody>
      </p:sp>
      <p:sp>
        <p:nvSpPr>
          <p:cNvPr id="3" name="Title 2"/>
          <p:cNvSpPr>
            <a:spLocks noGrp="1"/>
          </p:cNvSpPr>
          <p:nvPr>
            <p:ph type="title"/>
          </p:nvPr>
        </p:nvSpPr>
        <p:spPr/>
        <p:txBody>
          <a:bodyPr/>
          <a:lstStyle/>
          <a:p>
            <a:r>
              <a:rPr lang="en-US"/>
              <a:t>Lab:  Building Test Environments</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65809" y="2778975"/>
            <a:ext cx="5268676" cy="3488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633236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Upon completion, resultant screen should look like this:</a:t>
            </a:r>
          </a:p>
        </p:txBody>
      </p:sp>
      <p:sp>
        <p:nvSpPr>
          <p:cNvPr id="7" name="Textplatzhalter 6">
            <a:extLst>
              <a:ext uri="{FF2B5EF4-FFF2-40B4-BE49-F238E27FC236}">
                <a16:creationId xmlns:a16="http://schemas.microsoft.com/office/drawing/2014/main" id="{370ED25F-9B3E-4F53-89C8-C04A1CE3B826}"/>
              </a:ext>
            </a:extLst>
          </p:cNvPr>
          <p:cNvSpPr>
            <a:spLocks noGrp="1"/>
          </p:cNvSpPr>
          <p:nvPr>
            <p:ph type="body" sz="quarter" idx="12"/>
          </p:nvPr>
        </p:nvSpPr>
        <p:spPr/>
        <p:txBody>
          <a:bodyPr/>
          <a:lstStyle/>
          <a:p>
            <a:r>
              <a:rPr lang="en-US" dirty="0"/>
              <a:t>Environment within a VectorCAST Project</a:t>
            </a:r>
          </a:p>
        </p:txBody>
      </p:sp>
      <p:sp>
        <p:nvSpPr>
          <p:cNvPr id="3" name="Title 2"/>
          <p:cNvSpPr>
            <a:spLocks noGrp="1"/>
          </p:cNvSpPr>
          <p:nvPr>
            <p:ph type="title"/>
          </p:nvPr>
        </p:nvSpPr>
        <p:spPr/>
        <p:txBody>
          <a:bodyPr/>
          <a:lstStyle/>
          <a:p>
            <a:r>
              <a:rPr lang="en-US"/>
              <a:t>Lab:  Building Test Environments</a:t>
            </a:r>
            <a:endParaRPr lang="en-US" dirty="0"/>
          </a:p>
        </p:txBody>
      </p:sp>
      <p:pic>
        <p:nvPicPr>
          <p:cNvPr id="5" name="Picture 4">
            <a:extLst>
              <a:ext uri="{FF2B5EF4-FFF2-40B4-BE49-F238E27FC236}">
                <a16:creationId xmlns:a16="http://schemas.microsoft.com/office/drawing/2014/main" id="{9F905516-825D-4011-9354-E5C63D774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3695" y="1674000"/>
            <a:ext cx="3865062" cy="4554000"/>
          </a:xfrm>
          <a:prstGeom prst="rect">
            <a:avLst/>
          </a:prstGeom>
        </p:spPr>
      </p:pic>
    </p:spTree>
    <p:extLst>
      <p:ext uri="{BB962C8B-B14F-4D97-AF65-F5344CB8AC3E}">
        <p14:creationId xmlns:p14="http://schemas.microsoft.com/office/powerpoint/2010/main" val="45262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r>
              <a:rPr lang="en-US" dirty="0"/>
              <a:t>A Compiler on Your Path</a:t>
            </a:r>
          </a:p>
          <a:p>
            <a:pPr lvl="2"/>
            <a:r>
              <a:rPr lang="en-US" dirty="0"/>
              <a:t>If you don’t have one, we ship MinGW with the product</a:t>
            </a:r>
          </a:p>
          <a:p>
            <a:pPr lvl="2"/>
            <a:r>
              <a:rPr lang="en-US" dirty="0"/>
              <a:t>“VectorCAST MinGW” in the options dialog</a:t>
            </a:r>
          </a:p>
          <a:p>
            <a:pPr marL="457200" lvl="1" indent="0">
              <a:buNone/>
            </a:pPr>
            <a:endParaRPr lang="en-US" dirty="0"/>
          </a:p>
          <a:p>
            <a:r>
              <a:rPr lang="en-US" dirty="0"/>
              <a:t>Some Source Code That Compiles Cleanly</a:t>
            </a:r>
          </a:p>
          <a:p>
            <a:pPr lvl="2"/>
            <a:r>
              <a:rPr lang="en-US" dirty="0"/>
              <a:t>Parse source code of unit being tested and dependents</a:t>
            </a:r>
          </a:p>
          <a:p>
            <a:pPr lvl="2"/>
            <a:r>
              <a:rPr lang="en-US" dirty="0"/>
              <a:t>Determine units to stub</a:t>
            </a:r>
          </a:p>
          <a:p>
            <a:pPr lvl="2"/>
            <a:r>
              <a:rPr lang="en-US" dirty="0"/>
              <a:t>Automatically build driver and stubs</a:t>
            </a:r>
          </a:p>
          <a:p>
            <a:pPr lvl="2"/>
            <a:r>
              <a:rPr lang="en-US" dirty="0"/>
              <a:t>Compile components and link with unit under test.</a:t>
            </a:r>
          </a:p>
          <a:p>
            <a:pPr lvl="1"/>
            <a:endParaRPr lang="en-US" dirty="0"/>
          </a:p>
          <a:p>
            <a:r>
              <a:rPr lang="en-US" dirty="0"/>
              <a:t>An Interest in Testing</a:t>
            </a:r>
          </a:p>
          <a:p>
            <a:pPr lvl="1"/>
            <a:endParaRPr lang="en-US" dirty="0"/>
          </a:p>
        </p:txBody>
      </p:sp>
      <p:sp>
        <p:nvSpPr>
          <p:cNvPr id="2" name="Textplatzhalter 1">
            <a:extLst>
              <a:ext uri="{FF2B5EF4-FFF2-40B4-BE49-F238E27FC236}">
                <a16:creationId xmlns:a16="http://schemas.microsoft.com/office/drawing/2014/main" id="{5A0D986F-78F4-442B-8090-89DA28C04310}"/>
              </a:ext>
            </a:extLst>
          </p:cNvPr>
          <p:cNvSpPr>
            <a:spLocks noGrp="1"/>
          </p:cNvSpPr>
          <p:nvPr>
            <p:ph type="body" sz="quarter" idx="12"/>
          </p:nvPr>
        </p:nvSpPr>
        <p:spPr/>
        <p:txBody>
          <a:bodyPr/>
          <a:lstStyle/>
          <a:p>
            <a:r>
              <a:rPr lang="en-US" dirty="0"/>
              <a:t>VectorCAST Pre-Requisites</a:t>
            </a:r>
          </a:p>
        </p:txBody>
      </p:sp>
      <p:sp>
        <p:nvSpPr>
          <p:cNvPr id="3" name="Title 2"/>
          <p:cNvSpPr>
            <a:spLocks noGrp="1"/>
          </p:cNvSpPr>
          <p:nvPr>
            <p:ph type="title"/>
          </p:nvPr>
        </p:nvSpPr>
        <p:spPr/>
        <p:txBody>
          <a:bodyPr/>
          <a:lstStyle/>
          <a:p>
            <a:r>
              <a:rPr lang="en-US"/>
              <a:t>Lecture:  Building Test Environments</a:t>
            </a:r>
            <a:endParaRPr lang="en-US" dirty="0"/>
          </a:p>
        </p:txBody>
      </p:sp>
    </p:spTree>
    <p:extLst>
      <p:ext uri="{BB962C8B-B14F-4D97-AF65-F5344CB8AC3E}">
        <p14:creationId xmlns:p14="http://schemas.microsoft.com/office/powerpoint/2010/main" val="266572026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Creating Tests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D882E18-B41C-4E3B-B4AB-125FB11E73C7}"/>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B70CF6F7-6148-4A72-877E-62F6F2DB7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07334919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sz="1400" dirty="0"/>
              <a:t>Create an Environment for manager.c and name it MGR_UT1</a:t>
            </a:r>
          </a:p>
          <a:p>
            <a:pPr lvl="2"/>
            <a:r>
              <a:rPr lang="en-US" sz="1400" dirty="0"/>
              <a:t>Note!:  RightMouse on Group Name and do:  CreateUnitTestEnvironment -&gt; Interactive</a:t>
            </a:r>
          </a:p>
          <a:p>
            <a:pPr lvl="1">
              <a:buClr>
                <a:srgbClr val="000000"/>
              </a:buClr>
              <a:buSzPct val="100000"/>
              <a:buFont typeface="Wingdings 3" panose="05040102010807070707" pitchFamily="18" charset="2"/>
              <a:buAutoNum type="arabicPeriod"/>
            </a:pPr>
            <a:r>
              <a:rPr lang="en-US" sz="1400" dirty="0"/>
              <a:t>Create a Test for Add_Tax_Tip()</a:t>
            </a:r>
          </a:p>
          <a:p>
            <a:pPr lvl="2"/>
            <a:r>
              <a:rPr lang="en-US" sz="1400" dirty="0"/>
              <a:t>RightMouse on Function Name &amp; select InsertTestCase</a:t>
            </a:r>
          </a:p>
          <a:p>
            <a:pPr lvl="1">
              <a:buClr>
                <a:srgbClr val="000000"/>
              </a:buClr>
              <a:buSzPct val="100000"/>
              <a:buFont typeface="Wingdings 3" panose="05040102010807070707" pitchFamily="18" charset="2"/>
              <a:buAutoNum type="arabicPeriod"/>
            </a:pPr>
            <a:r>
              <a:rPr lang="en-US" sz="1400" dirty="0"/>
              <a:t>Change the Test Name to “Normal”</a:t>
            </a:r>
          </a:p>
          <a:p>
            <a:pPr lvl="1">
              <a:buClr>
                <a:srgbClr val="000000"/>
              </a:buClr>
              <a:buSzPct val="100000"/>
              <a:buFont typeface="Wingdings 3" panose="05040102010807070707" pitchFamily="18" charset="2"/>
              <a:buAutoNum type="arabicPeriod"/>
            </a:pPr>
            <a:r>
              <a:rPr lang="en-US" sz="1400" dirty="0"/>
              <a:t>In the Test Case Editor on right side of GUI, Enter the Input Values:</a:t>
            </a:r>
          </a:p>
          <a:p>
            <a:pPr lvl="2"/>
            <a:r>
              <a:rPr lang="en-US" sz="1400" dirty="0"/>
              <a:t>check_total:  10.0</a:t>
            </a:r>
          </a:p>
          <a:p>
            <a:pPr lvl="2"/>
            <a:r>
              <a:rPr lang="en-US" sz="1400" dirty="0"/>
              <a:t>sales_tax:  0.05</a:t>
            </a:r>
          </a:p>
          <a:p>
            <a:pPr lvl="2"/>
            <a:r>
              <a:rPr lang="en-US" sz="1400" dirty="0"/>
              <a:t>tip:   0.15</a:t>
            </a:r>
          </a:p>
          <a:p>
            <a:pPr lvl="1">
              <a:buClr>
                <a:srgbClr val="000000"/>
              </a:buClr>
              <a:buSzPct val="100000"/>
              <a:buFont typeface="Wingdings 3" panose="05040102010807070707" pitchFamily="18" charset="2"/>
              <a:buAutoNum type="arabicPeriod"/>
            </a:pPr>
            <a:r>
              <a:rPr lang="en-US" sz="1400" dirty="0"/>
              <a:t>Enter Expected Value on “return” of 12.0</a:t>
            </a:r>
          </a:p>
          <a:p>
            <a:pPr lvl="1">
              <a:buClr>
                <a:srgbClr val="000000"/>
              </a:buClr>
              <a:buSzPct val="100000"/>
              <a:buFont typeface="Wingdings 3" panose="05040102010807070707" pitchFamily="18" charset="2"/>
              <a:buAutoNum type="arabicPeriod"/>
            </a:pPr>
            <a:r>
              <a:rPr lang="en-US" sz="1400" dirty="0"/>
              <a:t>Execute the Test and analyze the Execution Report - make sure the Expected Value matched</a:t>
            </a:r>
          </a:p>
          <a:p>
            <a:pPr lvl="1">
              <a:buClr>
                <a:srgbClr val="000000"/>
              </a:buClr>
              <a:buSzPct val="100000"/>
              <a:buFont typeface="Wingdings 3" panose="05040102010807070707" pitchFamily="18" charset="2"/>
              <a:buAutoNum type="arabicPeriod"/>
            </a:pPr>
            <a:r>
              <a:rPr lang="en-US" sz="1400" dirty="0"/>
              <a:t>How many events are in the Report?</a:t>
            </a:r>
          </a:p>
          <a:p>
            <a:pPr lvl="1">
              <a:buClr>
                <a:srgbClr val="000000"/>
              </a:buClr>
              <a:buSzPct val="100000"/>
              <a:buFont typeface="Wingdings 3" panose="05040102010807070707" pitchFamily="18" charset="2"/>
              <a:buAutoNum type="arabicPeriod"/>
            </a:pPr>
            <a:r>
              <a:rPr lang="en-US" sz="1400" dirty="0"/>
              <a:t>What is Event # 2?  Note that this is a stubbed function.</a:t>
            </a:r>
          </a:p>
          <a:p>
            <a:pPr lvl="1">
              <a:buClr>
                <a:srgbClr val="000000"/>
              </a:buClr>
              <a:buSzPct val="100000"/>
              <a:buFont typeface="Wingdings 3" panose="05040102010807070707" pitchFamily="18" charset="2"/>
              <a:buAutoNum type="arabicPeriod"/>
            </a:pPr>
            <a:r>
              <a:rPr lang="en-US" sz="1400" dirty="0"/>
              <a:t>Events 1 &amp; 3 are the normal Entrance &amp; Exit of the Test</a:t>
            </a:r>
          </a:p>
          <a:p>
            <a:pPr lvl="1">
              <a:buClr>
                <a:srgbClr val="000000"/>
              </a:buClr>
              <a:buSzPct val="100000"/>
              <a:buFont typeface="Wingdings 3" panose="05040102010807070707" pitchFamily="18" charset="2"/>
              <a:buAutoNum type="arabicPeriod"/>
            </a:pPr>
            <a:r>
              <a:rPr lang="en-US" sz="1400" dirty="0"/>
              <a:t>Toggle back and forth between the Execution Report and the Parameter Tree (see tabs at bottom of Test Case Editor)</a:t>
            </a:r>
          </a:p>
          <a:p>
            <a:pPr lvl="1">
              <a:buClr>
                <a:srgbClr val="000000"/>
              </a:buClr>
              <a:buSzPct val="100000"/>
              <a:buFont typeface="Wingdings 3" panose="05040102010807070707" pitchFamily="18" charset="2"/>
              <a:buAutoNum type="arabicPeriod"/>
            </a:pPr>
            <a:r>
              <a:rPr lang="en-US" sz="1400" dirty="0"/>
              <a:t>Enter some notes describing your test (button at very bottom of Test Case Editor)</a:t>
            </a:r>
          </a:p>
        </p:txBody>
      </p:sp>
      <p:sp>
        <p:nvSpPr>
          <p:cNvPr id="7" name="Textplatzhalter 6">
            <a:extLst>
              <a:ext uri="{FF2B5EF4-FFF2-40B4-BE49-F238E27FC236}">
                <a16:creationId xmlns:a16="http://schemas.microsoft.com/office/drawing/2014/main" id="{D5C69963-3888-4E36-B6D7-AE866A32F6D5}"/>
              </a:ext>
            </a:extLst>
          </p:cNvPr>
          <p:cNvSpPr>
            <a:spLocks noGrp="1"/>
          </p:cNvSpPr>
          <p:nvPr>
            <p:ph type="body" sz="quarter" idx="12"/>
          </p:nvPr>
        </p:nvSpPr>
        <p:spPr/>
        <p:txBody>
          <a:bodyPr/>
          <a:lstStyle/>
          <a:p>
            <a:r>
              <a:rPr lang="en-US" dirty="0"/>
              <a:t>Part 1</a:t>
            </a:r>
          </a:p>
        </p:txBody>
      </p:sp>
      <p:sp>
        <p:nvSpPr>
          <p:cNvPr id="3" name="Title 2"/>
          <p:cNvSpPr>
            <a:spLocks noGrp="1"/>
          </p:cNvSpPr>
          <p:nvPr>
            <p:ph type="title"/>
          </p:nvPr>
        </p:nvSpPr>
        <p:spPr/>
        <p:txBody>
          <a:bodyPr/>
          <a:lstStyle/>
          <a:p>
            <a:r>
              <a:rPr lang="en-US"/>
              <a:t>Lab:  Creating Test Cases</a:t>
            </a:r>
            <a:endParaRPr lang="en-US" dirty="0"/>
          </a:p>
        </p:txBody>
      </p:sp>
    </p:spTree>
    <p:extLst>
      <p:ext uri="{BB962C8B-B14F-4D97-AF65-F5344CB8AC3E}">
        <p14:creationId xmlns:p14="http://schemas.microsoft.com/office/powerpoint/2010/main" val="268048092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sz="1400" dirty="0"/>
              <a:t>Duplicate your test case and call it Zero_Tax</a:t>
            </a:r>
          </a:p>
          <a:p>
            <a:pPr lvl="1">
              <a:buClr>
                <a:srgbClr val="000000"/>
              </a:buClr>
              <a:buSzPct val="100000"/>
              <a:buFont typeface="Wingdings 3" panose="05040102010807070707" pitchFamily="18" charset="2"/>
              <a:buAutoNum type="arabicPeriod"/>
            </a:pPr>
            <a:r>
              <a:rPr lang="en-US" sz="1400" dirty="0"/>
              <a:t>Leave “check_total” at 10.0</a:t>
            </a:r>
          </a:p>
          <a:p>
            <a:pPr lvl="1">
              <a:buClr>
                <a:srgbClr val="000000"/>
              </a:buClr>
              <a:buSzPct val="100000"/>
              <a:buFont typeface="Wingdings 3" panose="05040102010807070707" pitchFamily="18" charset="2"/>
              <a:buAutoNum type="arabicPeriod"/>
            </a:pPr>
            <a:r>
              <a:rPr lang="en-US" sz="1400" dirty="0"/>
              <a:t>Change “sales_tax” &amp; “tip” to 0.0</a:t>
            </a:r>
          </a:p>
          <a:p>
            <a:pPr lvl="1">
              <a:buClr>
                <a:srgbClr val="000000"/>
              </a:buClr>
              <a:buSzPct val="100000"/>
              <a:buFont typeface="Wingdings 3" panose="05040102010807070707" pitchFamily="18" charset="2"/>
              <a:buAutoNum type="arabicPeriod"/>
            </a:pPr>
            <a:r>
              <a:rPr lang="en-US" sz="1400" dirty="0"/>
              <a:t>Enter an Expected Value of 10.0</a:t>
            </a:r>
          </a:p>
          <a:p>
            <a:pPr lvl="1">
              <a:buClr>
                <a:srgbClr val="000000"/>
              </a:buClr>
              <a:buSzPct val="100000"/>
              <a:buFont typeface="Wingdings 3" panose="05040102010807070707" pitchFamily="18" charset="2"/>
              <a:buAutoNum type="arabicPeriod"/>
            </a:pPr>
            <a:r>
              <a:rPr lang="en-US" sz="1400" dirty="0"/>
              <a:t>Execute the Test.  Why did it fail?</a:t>
            </a:r>
          </a:p>
          <a:p>
            <a:pPr lvl="2"/>
            <a:r>
              <a:rPr lang="en-US" sz="1400" dirty="0"/>
              <a:t>To figure out the failure, you may want to look at the source code</a:t>
            </a:r>
          </a:p>
          <a:p>
            <a:pPr lvl="2"/>
            <a:r>
              <a:rPr lang="en-US" sz="1400" dirty="0"/>
              <a:t>Select Add_Tax_Tip in Environment View &amp; do RightMouse-&gt;OpenSource</a:t>
            </a:r>
          </a:p>
          <a:p>
            <a:pPr lvl="1">
              <a:buClr>
                <a:srgbClr val="000000"/>
              </a:buClr>
              <a:buSzPct val="100000"/>
              <a:buFont typeface="Wingdings 3" panose="05040102010807070707" pitchFamily="18" charset="2"/>
              <a:buAutoNum type="arabicPeriod"/>
            </a:pPr>
            <a:r>
              <a:rPr lang="en-US" sz="1400" dirty="0"/>
              <a:t>Leave this test case as an example of a test failure</a:t>
            </a:r>
          </a:p>
          <a:p>
            <a:pPr lvl="1">
              <a:buClr>
                <a:srgbClr val="000000"/>
              </a:buClr>
              <a:buSzPct val="100000"/>
              <a:buFont typeface="Wingdings 3" panose="05040102010807070707" pitchFamily="18" charset="2"/>
              <a:buAutoNum type="arabicPeriod"/>
            </a:pPr>
            <a:r>
              <a:rPr lang="en-US" sz="1400" dirty="0"/>
              <a:t>Duplicate the test and call it TenPercentTax</a:t>
            </a:r>
          </a:p>
          <a:p>
            <a:pPr lvl="1">
              <a:buClr>
                <a:srgbClr val="000000"/>
              </a:buClr>
              <a:buSzPct val="100000"/>
              <a:buFont typeface="Wingdings 3" panose="05040102010807070707" pitchFamily="18" charset="2"/>
              <a:buAutoNum type="arabicPeriod"/>
            </a:pPr>
            <a:r>
              <a:rPr lang="en-US" sz="1400" dirty="0"/>
              <a:t>Expand &lt;&lt;GLOBAL&gt;&gt; node and change the input &amp; expected value of “default_tax” to .10</a:t>
            </a:r>
          </a:p>
          <a:p>
            <a:pPr lvl="1">
              <a:buClr>
                <a:srgbClr val="000000"/>
              </a:buClr>
              <a:buSzPct val="100000"/>
              <a:buFont typeface="Wingdings 3" panose="05040102010807070707" pitchFamily="18" charset="2"/>
              <a:buAutoNum type="arabicPeriod"/>
            </a:pPr>
            <a:r>
              <a:rPr lang="en-US" sz="1400" dirty="0"/>
              <a:t>Set the expected value of “log_err_cnt” to 0</a:t>
            </a:r>
          </a:p>
          <a:p>
            <a:pPr lvl="1">
              <a:buClr>
                <a:srgbClr val="000000"/>
              </a:buClr>
              <a:buSzPct val="100000"/>
              <a:buFont typeface="Wingdings 3" panose="05040102010807070707" pitchFamily="18" charset="2"/>
              <a:buAutoNum type="arabicPeriod"/>
            </a:pPr>
            <a:r>
              <a:rPr lang="en-US" sz="1400" dirty="0"/>
              <a:t>Set the expected value of “return” to 11.0</a:t>
            </a:r>
          </a:p>
          <a:p>
            <a:pPr lvl="1">
              <a:buClr>
                <a:srgbClr val="000000"/>
              </a:buClr>
              <a:buSzPct val="100000"/>
              <a:buFont typeface="Wingdings 3" panose="05040102010807070707" pitchFamily="18" charset="2"/>
              <a:buAutoNum type="arabicPeriod"/>
            </a:pPr>
            <a:r>
              <a:rPr lang="en-US" sz="1400" dirty="0"/>
              <a:t>Run the test and analyze the Execution Report to make sure all 3 Expected Values match</a:t>
            </a:r>
          </a:p>
        </p:txBody>
      </p:sp>
      <p:sp>
        <p:nvSpPr>
          <p:cNvPr id="7" name="Textplatzhalter 6">
            <a:extLst>
              <a:ext uri="{FF2B5EF4-FFF2-40B4-BE49-F238E27FC236}">
                <a16:creationId xmlns:a16="http://schemas.microsoft.com/office/drawing/2014/main" id="{FF721A19-4BAC-4227-92B1-76562B48B2F2}"/>
              </a:ext>
            </a:extLst>
          </p:cNvPr>
          <p:cNvSpPr>
            <a:spLocks noGrp="1"/>
          </p:cNvSpPr>
          <p:nvPr>
            <p:ph type="body" sz="quarter" idx="12"/>
          </p:nvPr>
        </p:nvSpPr>
        <p:spPr/>
        <p:txBody>
          <a:bodyPr/>
          <a:lstStyle/>
          <a:p>
            <a:r>
              <a:rPr lang="en-US" dirty="0"/>
              <a:t>Part 2</a:t>
            </a:r>
          </a:p>
        </p:txBody>
      </p:sp>
      <p:sp>
        <p:nvSpPr>
          <p:cNvPr id="3" name="Title 2"/>
          <p:cNvSpPr>
            <a:spLocks noGrp="1"/>
          </p:cNvSpPr>
          <p:nvPr>
            <p:ph type="title"/>
          </p:nvPr>
        </p:nvSpPr>
        <p:spPr/>
        <p:txBody>
          <a:bodyPr/>
          <a:lstStyle/>
          <a:p>
            <a:r>
              <a:rPr lang="en-US"/>
              <a:t>Lab:  Creating Test Cases</a:t>
            </a:r>
            <a:endParaRPr lang="en-US" dirty="0"/>
          </a:p>
        </p:txBody>
      </p:sp>
    </p:spTree>
    <p:extLst>
      <p:ext uri="{BB962C8B-B14F-4D97-AF65-F5344CB8AC3E}">
        <p14:creationId xmlns:p14="http://schemas.microsoft.com/office/powerpoint/2010/main" val="100209993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Duplicate TenPercentTax and call it CheckStubValues</a:t>
            </a:r>
          </a:p>
          <a:p>
            <a:pPr lvl="1">
              <a:buClr>
                <a:srgbClr val="000000"/>
              </a:buClr>
              <a:buSzPct val="100000"/>
              <a:buFont typeface="Wingdings 3" panose="05040102010807070707" pitchFamily="18" charset="2"/>
              <a:buAutoNum type="arabicPeriod"/>
            </a:pPr>
            <a:r>
              <a:rPr lang="en-US" dirty="0"/>
              <a:t>Expand StubbedSubprograms</a:t>
            </a:r>
          </a:p>
          <a:p>
            <a:pPr lvl="1">
              <a:buClr>
                <a:srgbClr val="000000"/>
              </a:buClr>
              <a:buSzPct val="100000"/>
              <a:buFont typeface="Wingdings 3" panose="05040102010807070707" pitchFamily="18" charset="2"/>
              <a:buAutoNum type="arabicPeriod"/>
            </a:pPr>
            <a:r>
              <a:rPr lang="en-US" dirty="0"/>
              <a:t>Expand log_tax_receipts and set expected value of this_tax_ttl to 1.0</a:t>
            </a:r>
          </a:p>
          <a:p>
            <a:pPr lvl="1">
              <a:buClr>
                <a:srgbClr val="000000"/>
              </a:buClr>
              <a:buSzPct val="100000"/>
              <a:buFont typeface="Wingdings 3" panose="05040102010807070707" pitchFamily="18" charset="2"/>
              <a:buAutoNum type="arabicPeriod"/>
            </a:pPr>
            <a:r>
              <a:rPr lang="en-US" dirty="0"/>
              <a:t>Rerun the test and again analyze the report.  You should now have 4 matching expected values.</a:t>
            </a:r>
          </a:p>
          <a:p>
            <a:pPr lvl="1">
              <a:buClr>
                <a:srgbClr val="000000"/>
              </a:buClr>
              <a:buSzPct val="100000"/>
              <a:buFont typeface="Wingdings 3" panose="05040102010807070707" pitchFamily="18" charset="2"/>
              <a:buAutoNum type="arabicPeriod"/>
            </a:pPr>
            <a:r>
              <a:rPr lang="en-US" dirty="0"/>
              <a:t>On log_tax_receipts, change the input value of “return” to 1</a:t>
            </a:r>
          </a:p>
          <a:p>
            <a:pPr lvl="1">
              <a:buClr>
                <a:srgbClr val="000000"/>
              </a:buClr>
              <a:buSzPct val="100000"/>
              <a:buFont typeface="Wingdings 3" panose="05040102010807070707" pitchFamily="18" charset="2"/>
              <a:buAutoNum type="arabicPeriod"/>
            </a:pPr>
            <a:r>
              <a:rPr lang="en-US" dirty="0"/>
              <a:t>Rerun the test.  Why do one of the expected values now fail?</a:t>
            </a:r>
          </a:p>
          <a:p>
            <a:pPr lvl="1">
              <a:buClr>
                <a:srgbClr val="000000"/>
              </a:buClr>
              <a:buSzPct val="100000"/>
              <a:buFont typeface="Wingdings 3" panose="05040102010807070707" pitchFamily="18" charset="2"/>
              <a:buAutoNum type="arabicPeriod"/>
            </a:pPr>
            <a:r>
              <a:rPr lang="en-US" dirty="0"/>
              <a:t>Leave this test case as an example of partial success</a:t>
            </a:r>
          </a:p>
        </p:txBody>
      </p:sp>
      <p:sp>
        <p:nvSpPr>
          <p:cNvPr id="10" name="Textplatzhalter 9">
            <a:extLst>
              <a:ext uri="{FF2B5EF4-FFF2-40B4-BE49-F238E27FC236}">
                <a16:creationId xmlns:a16="http://schemas.microsoft.com/office/drawing/2014/main" id="{A9B53900-59A2-4ABC-8089-622852ADA04D}"/>
              </a:ext>
            </a:extLst>
          </p:cNvPr>
          <p:cNvSpPr>
            <a:spLocks noGrp="1"/>
          </p:cNvSpPr>
          <p:nvPr>
            <p:ph type="body" sz="quarter" idx="12"/>
          </p:nvPr>
        </p:nvSpPr>
        <p:spPr/>
        <p:txBody>
          <a:bodyPr/>
          <a:lstStyle/>
          <a:p>
            <a:r>
              <a:rPr lang="en-US" dirty="0"/>
              <a:t>Part 3</a:t>
            </a:r>
          </a:p>
        </p:txBody>
      </p:sp>
      <p:sp>
        <p:nvSpPr>
          <p:cNvPr id="3" name="Title 2"/>
          <p:cNvSpPr>
            <a:spLocks noGrp="1"/>
          </p:cNvSpPr>
          <p:nvPr>
            <p:ph type="title"/>
          </p:nvPr>
        </p:nvSpPr>
        <p:spPr/>
        <p:txBody>
          <a:bodyPr/>
          <a:lstStyle/>
          <a:p>
            <a:r>
              <a:rPr lang="en-US"/>
              <a:t>Lab:  Creating Test Cases</a:t>
            </a:r>
            <a:endParaRPr lang="en-US" dirty="0"/>
          </a:p>
        </p:txBody>
      </p:sp>
    </p:spTree>
    <p:extLst>
      <p:ext uri="{BB962C8B-B14F-4D97-AF65-F5344CB8AC3E}">
        <p14:creationId xmlns:p14="http://schemas.microsoft.com/office/powerpoint/2010/main" val="29674501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Test Case Fundamentals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DDAF3215-BA5D-4E81-9BC4-5E5CE157AC67}"/>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42CAEA47-773C-4510-A9F1-8DB3BD6C0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86787900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70983" y="1044000"/>
            <a:ext cx="10848000" cy="5220000"/>
          </a:xfrm>
        </p:spPr>
        <p:txBody>
          <a:bodyPr/>
          <a:lstStyle/>
          <a:p>
            <a:pPr lvl="1">
              <a:buClr>
                <a:srgbClr val="000000"/>
              </a:buClr>
              <a:buSzPct val="100000"/>
              <a:buFont typeface="Wingdings 3" panose="05040102010807070707" pitchFamily="18" charset="2"/>
              <a:buAutoNum type="arabicPeriod"/>
            </a:pPr>
            <a:r>
              <a:rPr lang="en-US" sz="1200" dirty="0"/>
              <a:t>Reopen the MATH environment (just double click on MATH in the Project View)</a:t>
            </a:r>
          </a:p>
          <a:p>
            <a:pPr lvl="1">
              <a:buClr>
                <a:srgbClr val="000000"/>
              </a:buClr>
              <a:buSzPct val="100000"/>
              <a:buFont typeface="Wingdings 3" panose="05040102010807070707" pitchFamily="18" charset="2"/>
              <a:buAutoNum type="arabicPeriod"/>
            </a:pPr>
            <a:r>
              <a:rPr lang="en-US" sz="1200" dirty="0"/>
              <a:t>Create a test for the Divide() function.</a:t>
            </a:r>
          </a:p>
          <a:p>
            <a:pPr lvl="1">
              <a:buClr>
                <a:srgbClr val="000000"/>
              </a:buClr>
              <a:buSzPct val="100000"/>
              <a:buFont typeface="Wingdings 3" panose="05040102010807070707" pitchFamily="18" charset="2"/>
              <a:buAutoNum type="arabicPeriod"/>
            </a:pPr>
            <a:r>
              <a:rPr lang="en-US" sz="1200" dirty="0"/>
              <a:t>Enter Input Values of 22 &amp; 7 for x &amp; y respectively</a:t>
            </a:r>
          </a:p>
          <a:p>
            <a:pPr lvl="1">
              <a:buClr>
                <a:srgbClr val="000000"/>
              </a:buClr>
              <a:buSzPct val="100000"/>
              <a:buFont typeface="Wingdings 3" panose="05040102010807070707" pitchFamily="18" charset="2"/>
              <a:buAutoNum type="arabicPeriod"/>
            </a:pPr>
            <a:r>
              <a:rPr lang="en-US" sz="1200" dirty="0"/>
              <a:t>Drag Pi from the Symbolic Constants window to Expected Value Column for the “return” value</a:t>
            </a:r>
          </a:p>
          <a:p>
            <a:pPr lvl="2"/>
            <a:r>
              <a:rPr lang="en-US" sz="1200" dirty="0"/>
              <a:t>Find the (x) Icon to open the Symbolic Constants Window</a:t>
            </a:r>
          </a:p>
          <a:p>
            <a:pPr lvl="2"/>
            <a:endParaRPr lang="en-US" sz="1200" dirty="0"/>
          </a:p>
          <a:p>
            <a:pPr lvl="2"/>
            <a:endParaRPr lang="en-US" sz="1200" dirty="0"/>
          </a:p>
          <a:p>
            <a:pPr marL="252000" lvl="2" indent="0">
              <a:buNone/>
            </a:pPr>
            <a:endParaRPr lang="en-US" sz="1200" dirty="0"/>
          </a:p>
          <a:p>
            <a:pPr lvl="1">
              <a:buClr>
                <a:srgbClr val="000000"/>
              </a:buClr>
              <a:buSzPct val="100000"/>
              <a:buFont typeface="Wingdings 3" panose="05040102010807070707" pitchFamily="18" charset="2"/>
              <a:buAutoNum type="arabicPeriod"/>
            </a:pPr>
            <a:r>
              <a:rPr lang="en-US" sz="1200" dirty="0"/>
              <a:t>Expand the &lt;&lt;GLOBAL&gt;&gt; list in the Parameter Tree</a:t>
            </a:r>
          </a:p>
          <a:p>
            <a:pPr lvl="1">
              <a:buClr>
                <a:srgbClr val="000000"/>
              </a:buClr>
              <a:buSzPct val="100000"/>
              <a:buFont typeface="Wingdings 3" panose="05040102010807070707" pitchFamily="18" charset="2"/>
              <a:buAutoNum type="arabicPeriod"/>
            </a:pPr>
            <a:r>
              <a:rPr lang="en-US" sz="1200" dirty="0"/>
              <a:t>Enter a value of 3.14 for the expected value of “g_result”</a:t>
            </a:r>
          </a:p>
          <a:p>
            <a:pPr lvl="1">
              <a:buClr>
                <a:srgbClr val="000000"/>
              </a:buClr>
              <a:buSzPct val="100000"/>
              <a:buFont typeface="Wingdings 3" panose="05040102010807070707" pitchFamily="18" charset="2"/>
              <a:buAutoNum type="arabicPeriod"/>
            </a:pPr>
            <a:r>
              <a:rPr lang="en-US" sz="1200" dirty="0"/>
              <a:t>Run the test</a:t>
            </a:r>
          </a:p>
          <a:p>
            <a:pPr lvl="1">
              <a:buClr>
                <a:srgbClr val="000000"/>
              </a:buClr>
              <a:buSzPct val="100000"/>
              <a:buFont typeface="Wingdings 3" panose="05040102010807070707" pitchFamily="18" charset="2"/>
              <a:buAutoNum type="arabicPeriod"/>
            </a:pPr>
            <a:r>
              <a:rPr lang="en-US" sz="1200" dirty="0"/>
              <a:t>Both expected values should fail, but should be close.</a:t>
            </a:r>
          </a:p>
          <a:p>
            <a:pPr lvl="2"/>
            <a:r>
              <a:rPr lang="en-US" sz="1200" dirty="0"/>
              <a:t>3.14159, 22/7, and 3.14 are all approximate values for Pi</a:t>
            </a:r>
          </a:p>
          <a:p>
            <a:pPr lvl="2"/>
            <a:r>
              <a:rPr lang="en-US" sz="1200" dirty="0"/>
              <a:t>We will use Floating Point Tolerance to force the results to pass</a:t>
            </a:r>
          </a:p>
          <a:p>
            <a:pPr lvl="1">
              <a:buClr>
                <a:srgbClr val="000000"/>
              </a:buClr>
              <a:buSzPct val="100000"/>
              <a:buFont typeface="Wingdings 3" panose="05040102010807070707" pitchFamily="18" charset="2"/>
              <a:buAutoNum type="arabicPeriod"/>
            </a:pPr>
            <a:r>
              <a:rPr lang="en-US" sz="1200" dirty="0"/>
              <a:t>Change the Expected Value of “g_result” to be “3.14+/-.01” and rerun the test</a:t>
            </a:r>
          </a:p>
          <a:p>
            <a:pPr lvl="1">
              <a:buClr>
                <a:srgbClr val="000000"/>
              </a:buClr>
              <a:buSzPct val="100000"/>
              <a:buFont typeface="Wingdings 3" panose="05040102010807070707" pitchFamily="18" charset="2"/>
              <a:buAutoNum type="arabicPeriod"/>
            </a:pPr>
            <a:r>
              <a:rPr lang="en-US" sz="1200" dirty="0"/>
              <a:t>Confirm that one of the results now pass</a:t>
            </a:r>
          </a:p>
          <a:p>
            <a:pPr lvl="1">
              <a:buClr>
                <a:srgbClr val="000000"/>
              </a:buClr>
              <a:buSzPct val="100000"/>
              <a:buFont typeface="Wingdings 3" panose="05040102010807070707" pitchFamily="18" charset="2"/>
              <a:buAutoNum type="arabicPeriod"/>
            </a:pPr>
            <a:r>
              <a:rPr lang="en-US" sz="1200" dirty="0"/>
              <a:t>Find the Options button at the bottom of the Test Case Editor</a:t>
            </a:r>
          </a:p>
          <a:p>
            <a:pPr lvl="1">
              <a:buClr>
                <a:srgbClr val="000000"/>
              </a:buClr>
              <a:buSzPct val="100000"/>
              <a:buFont typeface="Wingdings 3" panose="05040102010807070707" pitchFamily="18" charset="2"/>
              <a:buAutoNum type="arabicPeriod"/>
            </a:pPr>
            <a:r>
              <a:rPr lang="en-US" sz="1200" dirty="0"/>
              <a:t>Experiment with the Floating </a:t>
            </a:r>
            <a:r>
              <a:rPr lang="en-US" sz="1200"/>
              <a:t>Point Tolerance </a:t>
            </a:r>
            <a:r>
              <a:rPr lang="en-US" sz="1200" dirty="0"/>
              <a:t>there to fix both results in this test case</a:t>
            </a:r>
          </a:p>
          <a:p>
            <a:pPr lvl="1">
              <a:buClr>
                <a:srgbClr val="000000"/>
              </a:buClr>
              <a:buSzPct val="100000"/>
              <a:buFont typeface="Wingdings 3" panose="05040102010807070707" pitchFamily="18" charset="2"/>
              <a:buAutoNum type="arabicPeriod"/>
            </a:pPr>
            <a:r>
              <a:rPr lang="en-US" sz="1200" dirty="0"/>
              <a:t>Also note Tools-&gt;Options-&gt;Execute to set Floating Point Tolerance across the entire environment</a:t>
            </a:r>
          </a:p>
        </p:txBody>
      </p:sp>
      <p:sp>
        <p:nvSpPr>
          <p:cNvPr id="7" name="Textplatzhalter 6">
            <a:extLst>
              <a:ext uri="{FF2B5EF4-FFF2-40B4-BE49-F238E27FC236}">
                <a16:creationId xmlns:a16="http://schemas.microsoft.com/office/drawing/2014/main" id="{B19F3F15-7DB0-4C55-A7DB-7C1A0333F67D}"/>
              </a:ext>
            </a:extLst>
          </p:cNvPr>
          <p:cNvSpPr>
            <a:spLocks noGrp="1"/>
          </p:cNvSpPr>
          <p:nvPr>
            <p:ph type="body" sz="quarter" idx="12"/>
          </p:nvPr>
        </p:nvSpPr>
        <p:spPr/>
        <p:txBody>
          <a:bodyPr/>
          <a:lstStyle/>
          <a:p>
            <a:r>
              <a:rPr lang="en-US" dirty="0"/>
              <a:t>Floating Point Tolerance</a:t>
            </a:r>
          </a:p>
        </p:txBody>
      </p:sp>
      <p:sp>
        <p:nvSpPr>
          <p:cNvPr id="3" name="Title 2"/>
          <p:cNvSpPr>
            <a:spLocks noGrp="1"/>
          </p:cNvSpPr>
          <p:nvPr>
            <p:ph type="title"/>
          </p:nvPr>
        </p:nvSpPr>
        <p:spPr/>
        <p:txBody>
          <a:bodyPr/>
          <a:lstStyle/>
          <a:p>
            <a:r>
              <a:rPr lang="en-US"/>
              <a:t>Lab:  Test Case Fundamentals</a:t>
            </a:r>
            <a:endParaRPr lang="en-US" dirty="0"/>
          </a:p>
        </p:txBody>
      </p:sp>
      <p:pic>
        <p:nvPicPr>
          <p:cNvPr id="2" name="Picture 1">
            <a:extLst>
              <a:ext uri="{FF2B5EF4-FFF2-40B4-BE49-F238E27FC236}">
                <a16:creationId xmlns:a16="http://schemas.microsoft.com/office/drawing/2014/main" id="{B0EAB078-6AFF-4029-9129-A3433412AA32}"/>
              </a:ext>
            </a:extLst>
          </p:cNvPr>
          <p:cNvPicPr>
            <a:picLocks noChangeAspect="1"/>
          </p:cNvPicPr>
          <p:nvPr/>
        </p:nvPicPr>
        <p:blipFill>
          <a:blip r:embed="rId3"/>
          <a:stretch>
            <a:fillRect/>
          </a:stretch>
        </p:blipFill>
        <p:spPr>
          <a:xfrm>
            <a:off x="1772232" y="2431304"/>
            <a:ext cx="513919" cy="554492"/>
          </a:xfrm>
          <a:prstGeom prst="rect">
            <a:avLst/>
          </a:prstGeom>
        </p:spPr>
      </p:pic>
    </p:spTree>
    <p:extLst>
      <p:ext uri="{BB962C8B-B14F-4D97-AF65-F5344CB8AC3E}">
        <p14:creationId xmlns:p14="http://schemas.microsoft.com/office/powerpoint/2010/main" val="236683765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r>
              <a:rPr lang="en-US" sz="1400" dirty="0"/>
              <a:t>Managing Strings and Arrays</a:t>
            </a:r>
          </a:p>
          <a:p>
            <a:pPr lvl="2">
              <a:buClr>
                <a:srgbClr val="000000"/>
              </a:buClr>
              <a:buSzPct val="100000"/>
              <a:buFont typeface="Wingdings 3" panose="05040102010807070707" pitchFamily="18" charset="2"/>
              <a:buAutoNum type="arabicPeriod"/>
            </a:pPr>
            <a:r>
              <a:rPr lang="en-US" sz="1400" dirty="0"/>
              <a:t>Reopen the MGR_UT1 Environment by double clicking on it</a:t>
            </a:r>
          </a:p>
          <a:p>
            <a:pPr lvl="2">
              <a:buClr>
                <a:srgbClr val="000000"/>
              </a:buClr>
              <a:buSzPct val="100000"/>
              <a:buFont typeface="Wingdings 3" panose="05040102010807070707" pitchFamily="18" charset="2"/>
              <a:buAutoNum type="arabicPeriod"/>
            </a:pPr>
            <a:r>
              <a:rPr lang="en-US" sz="1400" dirty="0"/>
              <a:t>Create a Test for Add_Party_To_Waiting_List</a:t>
            </a:r>
          </a:p>
          <a:p>
            <a:pPr lvl="2">
              <a:buClr>
                <a:srgbClr val="000000"/>
              </a:buClr>
              <a:buSzPct val="100000"/>
              <a:buFont typeface="Wingdings 3" panose="05040102010807070707" pitchFamily="18" charset="2"/>
              <a:buAutoNum type="arabicPeriod"/>
            </a:pPr>
            <a:r>
              <a:rPr lang="en-US" sz="1400" dirty="0"/>
              <a:t>Specify “Tom” as the input string  (without the double quotes)</a:t>
            </a:r>
          </a:p>
          <a:p>
            <a:pPr lvl="2">
              <a:buClr>
                <a:srgbClr val="000000"/>
              </a:buClr>
              <a:buSzPct val="100000"/>
              <a:buFont typeface="Wingdings 3" panose="05040102010807070707" pitchFamily="18" charset="2"/>
              <a:buAutoNum type="arabicPeriod"/>
            </a:pPr>
            <a:r>
              <a:rPr lang="en-US" sz="1400" dirty="0"/>
              <a:t>Expand the list of Globals  (above) and then expand WaitingList</a:t>
            </a:r>
          </a:p>
          <a:p>
            <a:pPr lvl="3"/>
            <a:r>
              <a:rPr lang="en-US" sz="1200" dirty="0"/>
              <a:t>Enter a 0 on input side (to expand indices) and enter “Tom” in the Expected Value column</a:t>
            </a:r>
          </a:p>
          <a:p>
            <a:pPr lvl="2">
              <a:buClr>
                <a:srgbClr val="000000"/>
              </a:buClr>
              <a:buSzPct val="100000"/>
              <a:buFont typeface="Wingdings 3" panose="05040102010807070707" pitchFamily="18" charset="2"/>
              <a:buAutoNum type="arabicPeriod"/>
            </a:pPr>
            <a:r>
              <a:rPr lang="en-US" sz="1400" dirty="0"/>
              <a:t>Run the test and make sure it passes</a:t>
            </a:r>
          </a:p>
          <a:p>
            <a:pPr lvl="2"/>
            <a:endParaRPr lang="en-US" sz="1400" dirty="0"/>
          </a:p>
          <a:p>
            <a:pPr lvl="1"/>
            <a:r>
              <a:rPr lang="en-US" sz="1400" dirty="0"/>
              <a:t>Changing String Display Mode</a:t>
            </a:r>
          </a:p>
          <a:p>
            <a:pPr lvl="2">
              <a:buClr>
                <a:srgbClr val="000000"/>
              </a:buClr>
              <a:buSzPct val="100000"/>
              <a:buFont typeface="Wingdings 3" panose="05040102010807070707" pitchFamily="18" charset="2"/>
              <a:buAutoNum type="arabicPeriod"/>
            </a:pPr>
            <a:r>
              <a:rPr lang="en-US" sz="1400" dirty="0"/>
              <a:t>Make a 2nd test by duplicating the existing one</a:t>
            </a:r>
          </a:p>
          <a:p>
            <a:pPr lvl="2">
              <a:buClr>
                <a:srgbClr val="000000"/>
              </a:buClr>
              <a:buSzPct val="100000"/>
              <a:buFont typeface="Wingdings 3" panose="05040102010807070707" pitchFamily="18" charset="2"/>
              <a:buAutoNum type="arabicPeriod"/>
            </a:pPr>
            <a:r>
              <a:rPr lang="en-US" sz="1400" dirty="0"/>
              <a:t>Go to the input Name parameter and RightClick on its type (i.e. “string”)</a:t>
            </a:r>
          </a:p>
          <a:p>
            <a:pPr lvl="2">
              <a:buClr>
                <a:srgbClr val="000000"/>
              </a:buClr>
              <a:buSzPct val="100000"/>
              <a:buFont typeface="Wingdings 3" panose="05040102010807070707" pitchFamily="18" charset="2"/>
              <a:buAutoNum type="arabicPeriod"/>
            </a:pPr>
            <a:r>
              <a:rPr lang="en-US" sz="1400" dirty="0"/>
              <a:t>Change the StringDisplayMode to Pointer and allocate 4 bytes</a:t>
            </a:r>
          </a:p>
          <a:p>
            <a:pPr lvl="2">
              <a:buClr>
                <a:srgbClr val="000000"/>
              </a:buClr>
              <a:buSzPct val="100000"/>
              <a:buFont typeface="Wingdings 3" panose="05040102010807070707" pitchFamily="18" charset="2"/>
              <a:buAutoNum type="arabicPeriod"/>
            </a:pPr>
            <a:r>
              <a:rPr lang="en-US" sz="1400" dirty="0"/>
              <a:t>Now, enter the individual characters into the array (i.e. T-o-m-\0) and rerun the test</a:t>
            </a:r>
          </a:p>
          <a:p>
            <a:pPr lvl="2">
              <a:buClr>
                <a:srgbClr val="000000"/>
              </a:buClr>
              <a:buSzPct val="100000"/>
              <a:buFont typeface="Wingdings 3" panose="05040102010807070707" pitchFamily="18" charset="2"/>
              <a:buAutoNum type="arabicPeriod"/>
            </a:pPr>
            <a:r>
              <a:rPr lang="en-US" sz="1400" dirty="0"/>
              <a:t>The test should still pass</a:t>
            </a:r>
          </a:p>
          <a:p>
            <a:pPr lvl="2">
              <a:buClr>
                <a:srgbClr val="000000"/>
              </a:buClr>
              <a:buSzPct val="100000"/>
              <a:buFont typeface="Wingdings 3" panose="05040102010807070707" pitchFamily="18" charset="2"/>
              <a:buAutoNum type="arabicPeriod"/>
            </a:pPr>
            <a:r>
              <a:rPr lang="en-US" sz="1400" dirty="0"/>
              <a:t>Change either the input or expected value to “Tim” and rerun the test, just to note the failure case.</a:t>
            </a:r>
          </a:p>
        </p:txBody>
      </p:sp>
      <p:sp>
        <p:nvSpPr>
          <p:cNvPr id="7" name="Textplatzhalter 6">
            <a:extLst>
              <a:ext uri="{FF2B5EF4-FFF2-40B4-BE49-F238E27FC236}">
                <a16:creationId xmlns:a16="http://schemas.microsoft.com/office/drawing/2014/main" id="{95C88193-BAC8-451A-B173-CCD1F9F886EB}"/>
              </a:ext>
            </a:extLst>
          </p:cNvPr>
          <p:cNvSpPr>
            <a:spLocks noGrp="1"/>
          </p:cNvSpPr>
          <p:nvPr>
            <p:ph type="body" sz="quarter" idx="12"/>
          </p:nvPr>
        </p:nvSpPr>
        <p:spPr/>
        <p:txBody>
          <a:bodyPr/>
          <a:lstStyle/>
          <a:p>
            <a:r>
              <a:rPr lang="en-US" dirty="0"/>
              <a:t>Character Strings</a:t>
            </a:r>
          </a:p>
        </p:txBody>
      </p:sp>
      <p:sp>
        <p:nvSpPr>
          <p:cNvPr id="3" name="Title 2"/>
          <p:cNvSpPr>
            <a:spLocks noGrp="1"/>
          </p:cNvSpPr>
          <p:nvPr>
            <p:ph type="title"/>
          </p:nvPr>
        </p:nvSpPr>
        <p:spPr/>
        <p:txBody>
          <a:bodyPr/>
          <a:lstStyle/>
          <a:p>
            <a:r>
              <a:rPr lang="en-US"/>
              <a:t>Lab:  Test Case Fundamentals</a:t>
            </a:r>
            <a:endParaRPr lang="en-US" dirty="0"/>
          </a:p>
        </p:txBody>
      </p:sp>
    </p:spTree>
    <p:extLst>
      <p:ext uri="{BB962C8B-B14F-4D97-AF65-F5344CB8AC3E}">
        <p14:creationId xmlns:p14="http://schemas.microsoft.com/office/powerpoint/2010/main" val="327979161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r>
              <a:rPr lang="en-US" dirty="0"/>
              <a:t>Initializing Arrays</a:t>
            </a:r>
          </a:p>
          <a:p>
            <a:pPr lvl="2">
              <a:buClr>
                <a:srgbClr val="000000"/>
              </a:buClr>
              <a:buSzPct val="100000"/>
              <a:buFont typeface="Wingdings 3" panose="05040102010807070707" pitchFamily="18" charset="2"/>
              <a:buAutoNum type="arabicPeriod"/>
            </a:pPr>
            <a:r>
              <a:rPr lang="en-US" dirty="0"/>
              <a:t>From previous test, expand the list of Globals </a:t>
            </a:r>
          </a:p>
          <a:p>
            <a:pPr lvl="2">
              <a:buClr>
                <a:srgbClr val="000000"/>
              </a:buClr>
              <a:buSzPct val="100000"/>
              <a:buFont typeface="Wingdings 3" panose="05040102010807070707" pitchFamily="18" charset="2"/>
              <a:buAutoNum type="arabicPeriod"/>
            </a:pPr>
            <a:r>
              <a:rPr lang="en-US" dirty="0"/>
              <a:t>Select WaitingList &amp; expand all indices (enter “0..9”)</a:t>
            </a:r>
          </a:p>
          <a:p>
            <a:pPr lvl="2">
              <a:buClr>
                <a:srgbClr val="000000"/>
              </a:buClr>
              <a:buSzPct val="100000"/>
              <a:buFont typeface="Wingdings 3" panose="05040102010807070707" pitchFamily="18" charset="2"/>
              <a:buAutoNum type="arabicPeriod"/>
            </a:pPr>
            <a:r>
              <a:rPr lang="en-US" dirty="0"/>
              <a:t>Double Click on any one of the individual entries in the array</a:t>
            </a:r>
          </a:p>
          <a:p>
            <a:pPr lvl="2">
              <a:buClr>
                <a:srgbClr val="000000"/>
              </a:buClr>
              <a:buSzPct val="100000"/>
              <a:buFont typeface="Wingdings 3" panose="05040102010807070707" pitchFamily="18" charset="2"/>
              <a:buAutoNum type="arabicPeriod"/>
            </a:pPr>
            <a:r>
              <a:rPr lang="en-US" dirty="0"/>
              <a:t>Select the Input Box &amp; enter a value of “John”</a:t>
            </a:r>
          </a:p>
          <a:p>
            <a:pPr lvl="2">
              <a:buClr>
                <a:srgbClr val="000000"/>
              </a:buClr>
              <a:buSzPct val="100000"/>
              <a:buFont typeface="Wingdings 3" panose="05040102010807070707" pitchFamily="18" charset="2"/>
              <a:buAutoNum type="arabicPeriod"/>
            </a:pPr>
            <a:r>
              <a:rPr lang="en-US" dirty="0"/>
              <a:t>Select “All” &amp; </a:t>
            </a:r>
            <a:r>
              <a:rPr lang="en-US"/>
              <a:t>Select Apply</a:t>
            </a:r>
            <a:endParaRPr lang="en-US" dirty="0"/>
          </a:p>
          <a:p>
            <a:pPr lvl="2">
              <a:buClr>
                <a:srgbClr val="000000"/>
              </a:buClr>
              <a:buSzPct val="100000"/>
              <a:buFont typeface="Wingdings 3" panose="05040102010807070707" pitchFamily="18" charset="2"/>
              <a:buAutoNum type="arabicPeriod"/>
            </a:pPr>
            <a:r>
              <a:rPr lang="en-US" dirty="0"/>
              <a:t>Note that the entire array is initialized to “John”</a:t>
            </a:r>
          </a:p>
          <a:p>
            <a:pPr lvl="2">
              <a:buClr>
                <a:srgbClr val="000000"/>
              </a:buClr>
              <a:buSzPct val="100000"/>
              <a:buFont typeface="Wingdings 3" panose="05040102010807070707" pitchFamily="18" charset="2"/>
              <a:buAutoNum type="arabicPeriod"/>
            </a:pPr>
            <a:r>
              <a:rPr lang="en-US" dirty="0"/>
              <a:t>Now, initialize just a subset of the array</a:t>
            </a:r>
          </a:p>
          <a:p>
            <a:pPr lvl="3"/>
            <a:r>
              <a:rPr lang="en-US" dirty="0"/>
              <a:t>Use the “This” or “Range” option, instead of “All”</a:t>
            </a:r>
          </a:p>
        </p:txBody>
      </p:sp>
      <p:sp>
        <p:nvSpPr>
          <p:cNvPr id="7" name="Textplatzhalter 6">
            <a:extLst>
              <a:ext uri="{FF2B5EF4-FFF2-40B4-BE49-F238E27FC236}">
                <a16:creationId xmlns:a16="http://schemas.microsoft.com/office/drawing/2014/main" id="{AB246C03-15F2-4688-80A9-EA4FD5551BA9}"/>
              </a:ext>
            </a:extLst>
          </p:cNvPr>
          <p:cNvSpPr>
            <a:spLocks noGrp="1"/>
          </p:cNvSpPr>
          <p:nvPr>
            <p:ph type="body" sz="quarter" idx="12"/>
          </p:nvPr>
        </p:nvSpPr>
        <p:spPr/>
        <p:txBody>
          <a:bodyPr/>
          <a:lstStyle/>
          <a:p>
            <a:r>
              <a:rPr lang="en-US" dirty="0"/>
              <a:t>Arrays</a:t>
            </a:r>
          </a:p>
        </p:txBody>
      </p:sp>
      <p:sp>
        <p:nvSpPr>
          <p:cNvPr id="3" name="Title 2"/>
          <p:cNvSpPr>
            <a:spLocks noGrp="1"/>
          </p:cNvSpPr>
          <p:nvPr>
            <p:ph type="title"/>
          </p:nvPr>
        </p:nvSpPr>
        <p:spPr/>
        <p:txBody>
          <a:bodyPr/>
          <a:lstStyle/>
          <a:p>
            <a:r>
              <a:rPr lang="en-US"/>
              <a:t>Lab:  Test Case Fundamentals</a:t>
            </a:r>
            <a:endParaRPr lang="en-US" dirty="0"/>
          </a:p>
        </p:txBody>
      </p:sp>
    </p:spTree>
    <p:extLst>
      <p:ext uri="{BB962C8B-B14F-4D97-AF65-F5344CB8AC3E}">
        <p14:creationId xmlns:p14="http://schemas.microsoft.com/office/powerpoint/2010/main" val="274384473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sz="1400" dirty="0"/>
              <a:t>Range and List Expressions</a:t>
            </a:r>
          </a:p>
          <a:p>
            <a:pPr marL="594900" lvl="2" indent="-342900">
              <a:buClr>
                <a:srgbClr val="000000"/>
              </a:buClr>
              <a:buSzPct val="100000"/>
              <a:buFont typeface="+mj-lt"/>
              <a:buAutoNum type="alphaLcParenR"/>
            </a:pPr>
            <a:r>
              <a:rPr lang="en-US" sz="1400" dirty="0"/>
              <a:t>Create a NEW test for PlaceOrder call it TEST3</a:t>
            </a:r>
          </a:p>
          <a:p>
            <a:pPr marL="594900" lvl="2" indent="-342900">
              <a:buClr>
                <a:srgbClr val="000000"/>
              </a:buClr>
              <a:buSzPct val="100000"/>
              <a:buFont typeface="+mj-lt"/>
              <a:buAutoNum type="alphaLcParenR"/>
            </a:pPr>
            <a:r>
              <a:rPr lang="en-US" sz="1400" dirty="0"/>
              <a:t>Table: 1, Seat: 1, and Chicken as the Entrée</a:t>
            </a:r>
          </a:p>
          <a:p>
            <a:pPr marL="594900" lvl="2" indent="-342900">
              <a:buClr>
                <a:srgbClr val="000000"/>
              </a:buClr>
              <a:buSzPct val="100000"/>
              <a:buFont typeface="+mj-lt"/>
              <a:buAutoNum type="alphaLcParenR"/>
            </a:pPr>
            <a:r>
              <a:rPr lang="en-US" sz="1400" dirty="0"/>
              <a:t>Run TEST3.  How many Events are in the Execution Report?</a:t>
            </a:r>
          </a:p>
          <a:p>
            <a:pPr marL="594900" lvl="2" indent="-342900">
              <a:buClr>
                <a:srgbClr val="000000"/>
              </a:buClr>
              <a:buSzPct val="100000"/>
              <a:buFont typeface="+mj-lt"/>
              <a:buAutoNum type="alphaLcParenR"/>
            </a:pPr>
            <a:r>
              <a:rPr lang="en-US" sz="1400" dirty="0"/>
              <a:t>Set a Range Value for Table: 0 through 5 (0..5), run TEST3.  How many events?</a:t>
            </a:r>
          </a:p>
          <a:p>
            <a:pPr marL="594900" lvl="2" indent="-342900">
              <a:buClr>
                <a:srgbClr val="000000"/>
              </a:buClr>
              <a:buSzPct val="100000"/>
              <a:buFont typeface="+mj-lt"/>
              <a:buAutoNum type="alphaLcParenR"/>
            </a:pPr>
            <a:r>
              <a:rPr lang="en-US" sz="1400" dirty="0"/>
              <a:t>Set a Range Value for Seat: 0 through 3 by 1, run TEST3. How many events?</a:t>
            </a:r>
          </a:p>
          <a:p>
            <a:pPr marL="594900" lvl="2" indent="-342900">
              <a:buClr>
                <a:srgbClr val="000000"/>
              </a:buClr>
              <a:buSzPct val="100000"/>
              <a:buFont typeface="+mj-lt"/>
              <a:buAutoNum type="alphaLcParenR"/>
            </a:pPr>
            <a:r>
              <a:rPr lang="en-US" sz="1400" dirty="0"/>
              <a:t>Change to “Combination Testing” (Options tab at bottom of Test Cast Editor)</a:t>
            </a:r>
          </a:p>
          <a:p>
            <a:pPr marL="594900" lvl="2" indent="-342900">
              <a:buClr>
                <a:srgbClr val="000000"/>
              </a:buClr>
              <a:buSzPct val="100000"/>
              <a:buFont typeface="+mj-lt"/>
              <a:buAutoNum type="alphaLcParenR"/>
            </a:pPr>
            <a:r>
              <a:rPr lang="en-US" sz="1400" dirty="0"/>
              <a:t>Rerun  TEST3. Now how many events?</a:t>
            </a:r>
          </a:p>
          <a:p>
            <a:pPr lvl="1">
              <a:buClr>
                <a:srgbClr val="000000"/>
              </a:buClr>
              <a:buSzPct val="100000"/>
              <a:buFont typeface="Wingdings 3" panose="05040102010807070707" pitchFamily="18" charset="2"/>
              <a:buAutoNum type="arabicPeriod"/>
            </a:pPr>
            <a:r>
              <a:rPr lang="en-US" sz="1400" dirty="0"/>
              <a:t> Event Limit</a:t>
            </a:r>
          </a:p>
          <a:p>
            <a:pPr marL="594900" lvl="2" indent="-342900">
              <a:buClr>
                <a:srgbClr val="000000"/>
              </a:buClr>
              <a:buSzPct val="100000"/>
              <a:buFont typeface="+mj-lt"/>
              <a:buAutoNum type="alphaLcParenR"/>
            </a:pPr>
            <a:r>
              <a:rPr lang="en-US" sz="1400" dirty="0"/>
              <a:t>Set the Test Case Option for “Event Limit” to be: 10</a:t>
            </a:r>
          </a:p>
          <a:p>
            <a:pPr marL="594900" lvl="2" indent="-342900">
              <a:buClr>
                <a:srgbClr val="000000"/>
              </a:buClr>
              <a:buSzPct val="100000"/>
              <a:buFont typeface="+mj-lt"/>
              <a:buAutoNum type="alphaLcParenR"/>
            </a:pPr>
            <a:r>
              <a:rPr lang="en-US" sz="1400" dirty="0"/>
              <a:t>Run TEST.  How many Events?</a:t>
            </a:r>
          </a:p>
          <a:p>
            <a:pPr lvl="1">
              <a:buClr>
                <a:srgbClr val="000000"/>
              </a:buClr>
              <a:buSzPct val="100000"/>
              <a:buFont typeface="Wingdings 3" panose="05040102010807070707" pitchFamily="18" charset="2"/>
              <a:buAutoNum type="arabicPeriod"/>
            </a:pPr>
            <a:r>
              <a:rPr lang="en-US" sz="1400" dirty="0"/>
              <a:t>Global Data Display</a:t>
            </a:r>
          </a:p>
          <a:p>
            <a:pPr marL="594900" lvl="2" indent="-342900">
              <a:buClr>
                <a:srgbClr val="000000"/>
              </a:buClr>
              <a:buSzPct val="100000"/>
              <a:buFont typeface="+mj-lt"/>
              <a:buAutoNum type="alphaLcParenR"/>
            </a:pPr>
            <a:r>
              <a:rPr lang="en-US" sz="1400" dirty="0"/>
              <a:t>Create a NEW test for PlaceOrder call it TEST4</a:t>
            </a:r>
          </a:p>
          <a:p>
            <a:pPr marL="732600" lvl="3" indent="-228600">
              <a:buFont typeface="+mj-lt"/>
              <a:buAutoNum type="alphaLcParenR"/>
            </a:pPr>
            <a:r>
              <a:rPr lang="en-US" sz="1200" dirty="0"/>
              <a:t>Table: 1, Seat: 2</a:t>
            </a:r>
          </a:p>
          <a:p>
            <a:pPr marL="594900" lvl="2" indent="-342900">
              <a:buClr>
                <a:srgbClr val="000000"/>
              </a:buClr>
              <a:buSzPct val="100000"/>
              <a:buFont typeface="+mj-lt"/>
              <a:buAutoNum type="alphaLcParenR"/>
            </a:pPr>
            <a:r>
              <a:rPr lang="en-US" sz="1400" dirty="0"/>
              <a:t>For the global: WaitListSize, set an Input and Expected Value of: 1</a:t>
            </a:r>
            <a:endParaRPr lang="en-US" dirty="0"/>
          </a:p>
          <a:p>
            <a:pPr marL="594900" lvl="2" indent="-342900">
              <a:buClr>
                <a:srgbClr val="000000"/>
              </a:buClr>
              <a:buSzPct val="100000"/>
              <a:buFont typeface="+mj-lt"/>
              <a:buAutoNum type="alphaLcParenR"/>
            </a:pPr>
            <a:r>
              <a:rPr lang="en-US" sz="1400" dirty="0"/>
              <a:t>Run TEST4.  How many Expected Values are there?</a:t>
            </a:r>
          </a:p>
          <a:p>
            <a:pPr marL="594900" lvl="2" indent="-342900">
              <a:buClr>
                <a:srgbClr val="000000"/>
              </a:buClr>
              <a:buSzPct val="100000"/>
              <a:buFont typeface="+mj-lt"/>
              <a:buAutoNum type="alphaLcParenR"/>
            </a:pPr>
            <a:r>
              <a:rPr lang="en-US" sz="1400" dirty="0"/>
              <a:t>Change the Test Case Option: “Display global data after” to be: “Each Event”</a:t>
            </a:r>
          </a:p>
          <a:p>
            <a:pPr marL="594900" lvl="2" indent="-342900">
              <a:buClr>
                <a:srgbClr val="000000"/>
              </a:buClr>
              <a:buSzPct val="100000"/>
              <a:buFont typeface="+mj-lt"/>
              <a:buAutoNum type="alphaLcParenR"/>
            </a:pPr>
            <a:r>
              <a:rPr lang="en-US" sz="1400" dirty="0"/>
              <a:t>Run TEST4.  How many Expected Values are there?</a:t>
            </a:r>
          </a:p>
        </p:txBody>
      </p:sp>
      <p:sp>
        <p:nvSpPr>
          <p:cNvPr id="7" name="Textplatzhalter 6">
            <a:extLst>
              <a:ext uri="{FF2B5EF4-FFF2-40B4-BE49-F238E27FC236}">
                <a16:creationId xmlns:a16="http://schemas.microsoft.com/office/drawing/2014/main" id="{A7CAB307-18F9-41CD-938F-30F80A778E22}"/>
              </a:ext>
            </a:extLst>
          </p:cNvPr>
          <p:cNvSpPr>
            <a:spLocks noGrp="1"/>
          </p:cNvSpPr>
          <p:nvPr>
            <p:ph type="body" sz="quarter" idx="12"/>
          </p:nvPr>
        </p:nvSpPr>
        <p:spPr/>
        <p:txBody>
          <a:bodyPr/>
          <a:lstStyle/>
          <a:p>
            <a:r>
              <a:rPr lang="en-US" dirty="0"/>
              <a:t>Additional Test Case Features</a:t>
            </a:r>
          </a:p>
        </p:txBody>
      </p:sp>
      <p:sp>
        <p:nvSpPr>
          <p:cNvPr id="3" name="Title 2"/>
          <p:cNvSpPr>
            <a:spLocks noGrp="1"/>
          </p:cNvSpPr>
          <p:nvPr>
            <p:ph type="title"/>
          </p:nvPr>
        </p:nvSpPr>
        <p:spPr/>
        <p:txBody>
          <a:bodyPr/>
          <a:lstStyle/>
          <a:p>
            <a:r>
              <a:rPr lang="en-US"/>
              <a:t>Lab:  Test Case Fundamentals</a:t>
            </a:r>
            <a:endParaRPr lang="en-US" dirty="0"/>
          </a:p>
        </p:txBody>
      </p:sp>
    </p:spTree>
    <p:extLst>
      <p:ext uri="{BB962C8B-B14F-4D97-AF65-F5344CB8AC3E}">
        <p14:creationId xmlns:p14="http://schemas.microsoft.com/office/powerpoint/2010/main" val="308843329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marL="0" lvl="1" indent="0">
              <a:buClr>
                <a:srgbClr val="000000"/>
              </a:buClr>
              <a:buSzPct val="100000"/>
              <a:buNone/>
            </a:pPr>
            <a:r>
              <a:rPr lang="en-US" sz="1400" dirty="0"/>
              <a:t> </a:t>
            </a:r>
          </a:p>
          <a:p>
            <a:pPr lvl="1">
              <a:buClr>
                <a:srgbClr val="000000"/>
              </a:buClr>
              <a:buSzPct val="100000"/>
              <a:buFont typeface="Wingdings 3" panose="05040102010807070707" pitchFamily="18" charset="2"/>
              <a:buAutoNum type="arabicPeriod"/>
            </a:pPr>
            <a:r>
              <a:rPr lang="en-US" sz="1400" dirty="0"/>
              <a:t>Create a Test for </a:t>
            </a:r>
            <a:r>
              <a:rPr lang="en-US" sz="1400" dirty="0" err="1"/>
              <a:t>Add_Included_Desert</a:t>
            </a:r>
            <a:r>
              <a:rPr lang="en-US" sz="1400" dirty="0"/>
              <a:t> and name it PIE_ORDER</a:t>
            </a:r>
          </a:p>
          <a:p>
            <a:pPr marL="594900" lvl="2" indent="-342900">
              <a:buClr>
                <a:srgbClr val="000000"/>
              </a:buClr>
              <a:buSzPct val="100000"/>
              <a:buFont typeface="+mj-lt"/>
              <a:buAutoNum type="alphaLcParenR"/>
            </a:pPr>
            <a:r>
              <a:rPr lang="en-US" sz="1400" dirty="0"/>
              <a:t>Enter a value of 1 for the input value for “Order” ptr</a:t>
            </a:r>
          </a:p>
          <a:p>
            <a:pPr marL="594900" lvl="2" indent="-342900">
              <a:buClr>
                <a:srgbClr val="000000"/>
              </a:buClr>
              <a:buSzPct val="100000"/>
              <a:buFont typeface="+mj-lt"/>
              <a:buAutoNum type="alphaLcParenR"/>
            </a:pPr>
            <a:r>
              <a:rPr lang="en-US" sz="1400" dirty="0"/>
              <a:t>Note that this allocates space for the Order structure</a:t>
            </a:r>
          </a:p>
          <a:p>
            <a:pPr marL="594900" lvl="2" indent="-342900">
              <a:buClr>
                <a:srgbClr val="000000"/>
              </a:buClr>
              <a:buSzPct val="100000"/>
              <a:buFont typeface="+mj-lt"/>
              <a:buAutoNum type="alphaLcParenR"/>
            </a:pPr>
            <a:r>
              <a:rPr lang="en-US" sz="1400" dirty="0"/>
              <a:t>Enter the appropriate values for the Pie path (examine the source code to figure this out)</a:t>
            </a:r>
          </a:p>
          <a:p>
            <a:pPr marL="594900" lvl="2" indent="-342900">
              <a:buClr>
                <a:srgbClr val="000000"/>
              </a:buClr>
              <a:buSzPct val="100000"/>
              <a:buFont typeface="+mj-lt"/>
              <a:buAutoNum type="alphaLcParenR"/>
            </a:pPr>
            <a:r>
              <a:rPr lang="en-US" sz="1400" dirty="0"/>
              <a:t>Enter a value of 1 for the Expected value of the return parameter</a:t>
            </a:r>
          </a:p>
          <a:p>
            <a:pPr marL="594900" lvl="2" indent="-342900">
              <a:buClr>
                <a:srgbClr val="000000"/>
              </a:buClr>
              <a:buSzPct val="100000"/>
              <a:buFont typeface="+mj-lt"/>
              <a:buAutoNum type="alphaLcParenR"/>
            </a:pPr>
            <a:r>
              <a:rPr lang="en-US" sz="1400" dirty="0"/>
              <a:t>Run the test and verify it passes</a:t>
            </a:r>
          </a:p>
          <a:p>
            <a:pPr lvl="1">
              <a:buClr>
                <a:srgbClr val="000000"/>
              </a:buClr>
              <a:buSzPct val="100000"/>
              <a:buFont typeface="Wingdings 3" panose="05040102010807070707" pitchFamily="18" charset="2"/>
              <a:buAutoNum type="arabicPeriod"/>
            </a:pPr>
            <a:r>
              <a:rPr lang="en-US" sz="1400" dirty="0"/>
              <a:t>Now, access the value of the pointer to make sure PIE is returned</a:t>
            </a:r>
          </a:p>
          <a:p>
            <a:pPr lvl="2">
              <a:buClr>
                <a:srgbClr val="000000"/>
              </a:buClr>
              <a:buSzPct val="100000"/>
              <a:buFont typeface="Wingdings 3" panose="05040102010807070707" pitchFamily="18" charset="2"/>
              <a:buAutoNum type="alphaLcParenR"/>
            </a:pPr>
            <a:r>
              <a:rPr lang="en-US" sz="1400" dirty="0"/>
              <a:t>Enter a value of 1 for the expected value for “Order” ptr</a:t>
            </a:r>
          </a:p>
          <a:p>
            <a:pPr lvl="2">
              <a:buClr>
                <a:srgbClr val="000000"/>
              </a:buClr>
              <a:buSzPct val="100000"/>
              <a:buFont typeface="Wingdings 3" panose="05040102010807070707" pitchFamily="18" charset="2"/>
              <a:buAutoNum type="alphaLcParenR"/>
            </a:pPr>
            <a:r>
              <a:rPr lang="en-US" sz="1400" dirty="0"/>
              <a:t>This will now allow dereferencing of the pointer</a:t>
            </a:r>
          </a:p>
          <a:p>
            <a:pPr lvl="2">
              <a:buClr>
                <a:srgbClr val="000000"/>
              </a:buClr>
              <a:buSzPct val="100000"/>
              <a:buFont typeface="Wingdings 3" panose="05040102010807070707" pitchFamily="18" charset="2"/>
              <a:buAutoNum type="alphaLcParenR"/>
            </a:pPr>
            <a:r>
              <a:rPr lang="en-US" sz="1400" dirty="0"/>
              <a:t>Enter a value of PIE for desert on the expected value side</a:t>
            </a:r>
          </a:p>
          <a:p>
            <a:pPr lvl="1">
              <a:buClr>
                <a:srgbClr val="000000"/>
              </a:buClr>
              <a:buSzPct val="100000"/>
              <a:buFont typeface="Wingdings 3" panose="05040102010807070707" pitchFamily="18" charset="2"/>
              <a:buAutoNum type="arabicPeriod"/>
            </a:pPr>
            <a:r>
              <a:rPr lang="en-US" sz="1400" dirty="0"/>
              <a:t>Rerun the test and make sure both values pass</a:t>
            </a:r>
          </a:p>
        </p:txBody>
      </p:sp>
      <p:sp>
        <p:nvSpPr>
          <p:cNvPr id="7" name="Textplatzhalter 6">
            <a:extLst>
              <a:ext uri="{FF2B5EF4-FFF2-40B4-BE49-F238E27FC236}">
                <a16:creationId xmlns:a16="http://schemas.microsoft.com/office/drawing/2014/main" id="{A7CAB307-18F9-41CD-938F-30F80A778E22}"/>
              </a:ext>
            </a:extLst>
          </p:cNvPr>
          <p:cNvSpPr>
            <a:spLocks noGrp="1"/>
          </p:cNvSpPr>
          <p:nvPr>
            <p:ph type="body" sz="quarter" idx="12"/>
          </p:nvPr>
        </p:nvSpPr>
        <p:spPr/>
        <p:txBody>
          <a:bodyPr/>
          <a:lstStyle/>
          <a:p>
            <a:r>
              <a:rPr lang="en-US" dirty="0"/>
              <a:t>Specifying Pointer Arguments</a:t>
            </a:r>
          </a:p>
        </p:txBody>
      </p:sp>
      <p:sp>
        <p:nvSpPr>
          <p:cNvPr id="3" name="Title 2"/>
          <p:cNvSpPr>
            <a:spLocks noGrp="1"/>
          </p:cNvSpPr>
          <p:nvPr>
            <p:ph type="title"/>
          </p:nvPr>
        </p:nvSpPr>
        <p:spPr/>
        <p:txBody>
          <a:bodyPr/>
          <a:lstStyle/>
          <a:p>
            <a:r>
              <a:rPr lang="en-US"/>
              <a:t>Lab:  Test Case Fundamentals</a:t>
            </a:r>
            <a:endParaRPr lang="en-US" dirty="0"/>
          </a:p>
        </p:txBody>
      </p:sp>
    </p:spTree>
    <p:extLst>
      <p:ext uri="{BB962C8B-B14F-4D97-AF65-F5344CB8AC3E}">
        <p14:creationId xmlns:p14="http://schemas.microsoft.com/office/powerpoint/2010/main" val="25853940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35881037-0C23-42AA-ABB8-ECDA6C6369E8}"/>
              </a:ext>
            </a:extLst>
          </p:cNvPr>
          <p:cNvSpPr>
            <a:spLocks noGrp="1"/>
          </p:cNvSpPr>
          <p:nvPr>
            <p:ph type="body" sz="quarter" idx="12"/>
          </p:nvPr>
        </p:nvSpPr>
        <p:spPr/>
        <p:txBody>
          <a:bodyPr/>
          <a:lstStyle/>
          <a:p>
            <a:r>
              <a:rPr lang="en-US" dirty="0"/>
              <a:t>How the pieces fit together</a:t>
            </a:r>
          </a:p>
        </p:txBody>
      </p:sp>
      <p:sp>
        <p:nvSpPr>
          <p:cNvPr id="2" name="Title 1"/>
          <p:cNvSpPr>
            <a:spLocks noGrp="1"/>
          </p:cNvSpPr>
          <p:nvPr>
            <p:ph type="title"/>
          </p:nvPr>
        </p:nvSpPr>
        <p:spPr/>
        <p:txBody>
          <a:bodyPr/>
          <a:lstStyle/>
          <a:p>
            <a:r>
              <a:rPr lang="en-US"/>
              <a:t>Lecture:  Building Test Environments</a:t>
            </a:r>
            <a:endParaRPr lang="en-US" dirty="0"/>
          </a:p>
        </p:txBody>
      </p:sp>
      <p:sp>
        <p:nvSpPr>
          <p:cNvPr id="57" name="Rounded Rectangle 56"/>
          <p:cNvSpPr/>
          <p:nvPr/>
        </p:nvSpPr>
        <p:spPr>
          <a:xfrm>
            <a:off x="9069435" y="3862623"/>
            <a:ext cx="1621211" cy="1382306"/>
          </a:xfrm>
          <a:prstGeom prst="roundRect">
            <a:avLst>
              <a:gd name="adj" fmla="val 5914"/>
            </a:avLst>
          </a:prstGeom>
          <a:solidFill>
            <a:srgbClr val="00A765"/>
          </a:solidFill>
          <a:ln>
            <a:noFill/>
          </a:ln>
          <a:effectLst>
            <a:outerShdw blurRad="50800" dist="38100" dir="2700000" algn="tl" rotWithShape="0">
              <a:prstClr val="black">
                <a:alpha val="40000"/>
              </a:prstClr>
            </a:outerShdw>
          </a:effectLst>
          <a:scene3d>
            <a:camera prst="orthographicFront"/>
            <a:lightRig rig="flat" dir="t">
              <a:rot lat="0" lon="0" rev="0"/>
            </a:lightRig>
          </a:scene3d>
          <a:sp3d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Test</a:t>
            </a:r>
          </a:p>
          <a:p>
            <a:pPr algn="ctr"/>
            <a:r>
              <a:rPr lang="en-US" dirty="0">
                <a:effectLst>
                  <a:outerShdw blurRad="38100" dist="38100" dir="2700000" algn="tl">
                    <a:srgbClr val="000000">
                      <a:alpha val="43137"/>
                    </a:srgbClr>
                  </a:outerShdw>
                </a:effectLst>
              </a:rPr>
              <a:t>Harness</a:t>
            </a:r>
          </a:p>
          <a:p>
            <a:pPr algn="ctr"/>
            <a:r>
              <a:rPr lang="en-US" dirty="0">
                <a:effectLst>
                  <a:outerShdw blurRad="38100" dist="38100" dir="2700000" algn="tl">
                    <a:srgbClr val="000000">
                      <a:alpha val="43137"/>
                    </a:srgbClr>
                  </a:outerShdw>
                </a:effectLst>
              </a:rPr>
              <a:t>Executable</a:t>
            </a:r>
          </a:p>
        </p:txBody>
      </p:sp>
      <p:grpSp>
        <p:nvGrpSpPr>
          <p:cNvPr id="11" name="Group 10"/>
          <p:cNvGrpSpPr/>
          <p:nvPr/>
        </p:nvGrpSpPr>
        <p:grpSpPr>
          <a:xfrm>
            <a:off x="6682511" y="4610442"/>
            <a:ext cx="2269336" cy="690129"/>
            <a:chOff x="5575598" y="4313647"/>
            <a:chExt cx="1581706" cy="690129"/>
          </a:xfrm>
        </p:grpSpPr>
        <p:sp>
          <p:nvSpPr>
            <p:cNvPr id="60" name="Left Arrow 59"/>
            <p:cNvSpPr/>
            <p:nvPr/>
          </p:nvSpPr>
          <p:spPr>
            <a:xfrm>
              <a:off x="5575598" y="4313647"/>
              <a:ext cx="1581706" cy="641595"/>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p:cNvSpPr txBox="1"/>
            <p:nvPr/>
          </p:nvSpPr>
          <p:spPr>
            <a:xfrm>
              <a:off x="5651069" y="4480556"/>
              <a:ext cx="1430764" cy="523220"/>
            </a:xfrm>
            <a:prstGeom prst="rect">
              <a:avLst/>
            </a:prstGeom>
            <a:noFill/>
          </p:spPr>
          <p:txBody>
            <a:bodyPr wrap="square" rtlCol="0">
              <a:spAutoFit/>
            </a:bodyPr>
            <a:lstStyle/>
            <a:p>
              <a:r>
                <a:rPr lang="en-US" sz="1400" b="1" dirty="0">
                  <a:solidFill>
                    <a:srgbClr val="000000"/>
                  </a:solidFill>
                </a:rPr>
                <a:t>Raw Test Results</a:t>
              </a:r>
            </a:p>
          </p:txBody>
        </p:sp>
      </p:grpSp>
      <p:grpSp>
        <p:nvGrpSpPr>
          <p:cNvPr id="10" name="Group 9"/>
          <p:cNvGrpSpPr/>
          <p:nvPr/>
        </p:nvGrpSpPr>
        <p:grpSpPr>
          <a:xfrm>
            <a:off x="6605083" y="3912181"/>
            <a:ext cx="2464351" cy="690129"/>
            <a:chOff x="5633952" y="3615386"/>
            <a:chExt cx="1581706" cy="690129"/>
          </a:xfrm>
        </p:grpSpPr>
        <p:sp>
          <p:nvSpPr>
            <p:cNvPr id="66" name="Left Arrow 65"/>
            <p:cNvSpPr/>
            <p:nvPr/>
          </p:nvSpPr>
          <p:spPr>
            <a:xfrm flipH="1">
              <a:off x="5633952" y="3615386"/>
              <a:ext cx="1581706" cy="641595"/>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p:cNvSpPr txBox="1"/>
            <p:nvPr/>
          </p:nvSpPr>
          <p:spPr>
            <a:xfrm>
              <a:off x="5709423" y="3782295"/>
              <a:ext cx="1430764" cy="523220"/>
            </a:xfrm>
            <a:prstGeom prst="rect">
              <a:avLst/>
            </a:prstGeom>
            <a:noFill/>
          </p:spPr>
          <p:txBody>
            <a:bodyPr wrap="square" rtlCol="0">
              <a:spAutoFit/>
            </a:bodyPr>
            <a:lstStyle/>
            <a:p>
              <a:r>
                <a:rPr lang="en-US" sz="1400" b="1" dirty="0">
                  <a:solidFill>
                    <a:srgbClr val="000000"/>
                  </a:solidFill>
                </a:rPr>
                <a:t>Test Input Data</a:t>
              </a:r>
            </a:p>
          </p:txBody>
        </p:sp>
      </p:grpSp>
      <p:sp>
        <p:nvSpPr>
          <p:cNvPr id="7" name="Rounded Rectangle 6"/>
          <p:cNvSpPr/>
          <p:nvPr/>
        </p:nvSpPr>
        <p:spPr>
          <a:xfrm>
            <a:off x="3299644" y="2999029"/>
            <a:ext cx="3305440" cy="2509836"/>
          </a:xfrm>
          <a:prstGeom prst="roundRect">
            <a:avLst>
              <a:gd name="adj" fmla="val 0"/>
            </a:avLst>
          </a:prstGeom>
          <a:solidFill>
            <a:schemeClr val="bg1">
              <a:lumMod val="85000"/>
            </a:schemeClr>
          </a:solidFill>
          <a:ln>
            <a:noFill/>
          </a:ln>
          <a:effectLst>
            <a:outerShdw blurRad="50800" dist="38100" dir="2700000" algn="tl" rotWithShape="0">
              <a:prstClr val="black">
                <a:alpha val="40000"/>
              </a:prstClr>
            </a:outerShdw>
          </a:effectLst>
          <a:scene3d>
            <a:camera prst="orthographicFront"/>
            <a:lightRig rig="fla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dirty="0">
              <a:solidFill>
                <a:schemeClr val="tx1"/>
              </a:solidFill>
              <a:effectLst>
                <a:outerShdw blurRad="50800" dist="38100" dir="2700000" algn="tl" rotWithShape="0">
                  <a:schemeClr val="bg1">
                    <a:alpha val="95000"/>
                  </a:schemeClr>
                </a:outerShdw>
              </a:effectLst>
            </a:endParaRPr>
          </a:p>
        </p:txBody>
      </p:sp>
      <p:sp>
        <p:nvSpPr>
          <p:cNvPr id="29" name="TextBox 28"/>
          <p:cNvSpPr txBox="1"/>
          <p:nvPr/>
        </p:nvSpPr>
        <p:spPr>
          <a:xfrm>
            <a:off x="3417928" y="5134878"/>
            <a:ext cx="3146299" cy="307777"/>
          </a:xfrm>
          <a:prstGeom prst="rect">
            <a:avLst/>
          </a:prstGeom>
          <a:noFill/>
        </p:spPr>
        <p:txBody>
          <a:bodyPr wrap="square" rtlCol="0">
            <a:spAutoFit/>
          </a:bodyPr>
          <a:lstStyle/>
          <a:p>
            <a:pPr algn="ctr"/>
            <a:r>
              <a:rPr lang="en-US" sz="1400" b="1" dirty="0">
                <a:effectLst>
                  <a:outerShdw blurRad="50800" dist="38100" dir="2700000" algn="tl" rotWithShape="0">
                    <a:schemeClr val="bg1">
                      <a:alpha val="95000"/>
                    </a:schemeClr>
                  </a:outerShdw>
                </a:effectLst>
              </a:rPr>
              <a:t>Test Environment</a:t>
            </a: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5647" y="3284458"/>
            <a:ext cx="3051460" cy="1809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3299644" y="1516689"/>
            <a:ext cx="3322934" cy="148234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3774510" y="1957576"/>
            <a:ext cx="2220807" cy="461665"/>
          </a:xfrm>
          <a:prstGeom prst="rect">
            <a:avLst/>
          </a:prstGeom>
          <a:noFill/>
        </p:spPr>
        <p:txBody>
          <a:bodyPr wrap="square" rtlCol="0">
            <a:spAutoFit/>
          </a:bodyPr>
          <a:lstStyle/>
          <a:p>
            <a:pPr algn="ctr"/>
            <a:r>
              <a:rPr lang="en-US" sz="2400" b="1" dirty="0"/>
              <a:t>VectorCAST</a:t>
            </a:r>
          </a:p>
        </p:txBody>
      </p:sp>
      <p:grpSp>
        <p:nvGrpSpPr>
          <p:cNvPr id="3" name="Group 2">
            <a:extLst>
              <a:ext uri="{FF2B5EF4-FFF2-40B4-BE49-F238E27FC236}">
                <a16:creationId xmlns:a16="http://schemas.microsoft.com/office/drawing/2014/main" id="{1492AC1E-6E33-41FE-8EC7-CA88FE2127F0}"/>
              </a:ext>
            </a:extLst>
          </p:cNvPr>
          <p:cNvGrpSpPr/>
          <p:nvPr/>
        </p:nvGrpSpPr>
        <p:grpSpPr>
          <a:xfrm>
            <a:off x="1101192" y="1516689"/>
            <a:ext cx="1914432" cy="2018354"/>
            <a:chOff x="2114909" y="1255716"/>
            <a:chExt cx="1914432" cy="2018354"/>
          </a:xfrm>
        </p:grpSpPr>
        <p:sp>
          <p:nvSpPr>
            <p:cNvPr id="71" name="Left Arrow 70"/>
            <p:cNvSpPr/>
            <p:nvPr/>
          </p:nvSpPr>
          <p:spPr>
            <a:xfrm flipH="1">
              <a:off x="2990255" y="2104377"/>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p:cNvGrpSpPr/>
            <p:nvPr/>
          </p:nvGrpSpPr>
          <p:grpSpPr>
            <a:xfrm>
              <a:off x="2114909" y="1883659"/>
              <a:ext cx="718466" cy="825341"/>
              <a:chOff x="6023498" y="1029038"/>
              <a:chExt cx="718466" cy="825341"/>
            </a:xfrm>
          </p:grpSpPr>
          <p:sp>
            <p:nvSpPr>
              <p:cNvPr id="73" name="TextBox 72"/>
              <p:cNvSpPr txBox="1"/>
              <p:nvPr/>
            </p:nvSpPr>
            <p:spPr>
              <a:xfrm>
                <a:off x="6023498" y="1029038"/>
                <a:ext cx="718466" cy="276999"/>
              </a:xfrm>
              <a:prstGeom prst="rect">
                <a:avLst/>
              </a:prstGeom>
              <a:noFill/>
            </p:spPr>
            <p:txBody>
              <a:bodyPr wrap="none" rtlCol="0">
                <a:spAutoFit/>
              </a:bodyPr>
              <a:lstStyle/>
              <a:p>
                <a:pPr algn="ctr"/>
                <a:r>
                  <a:rPr lang="en-US" sz="1200" i="1" dirty="0">
                    <a:solidFill>
                      <a:srgbClr val="002060"/>
                    </a:solidFill>
                  </a:rPr>
                  <a:t>Source</a:t>
                </a:r>
              </a:p>
            </p:txBody>
          </p:sp>
          <p:pic>
            <p:nvPicPr>
              <p:cNvPr id="74" name="Picture 3" descr="C:\Documents and Settings\mjr\My Documents\RIELLY\icons\cpp-env.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8463" y="1268591"/>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 74"/>
            <p:cNvGrpSpPr/>
            <p:nvPr/>
          </p:nvGrpSpPr>
          <p:grpSpPr>
            <a:xfrm>
              <a:off x="2728313" y="1255716"/>
              <a:ext cx="602239" cy="825341"/>
              <a:chOff x="6082012" y="1029038"/>
              <a:chExt cx="602239" cy="825341"/>
            </a:xfrm>
          </p:grpSpPr>
          <p:sp>
            <p:nvSpPr>
              <p:cNvPr id="76" name="TextBox 75"/>
              <p:cNvSpPr txBox="1"/>
              <p:nvPr/>
            </p:nvSpPr>
            <p:spPr>
              <a:xfrm>
                <a:off x="6082012" y="1029038"/>
                <a:ext cx="601447" cy="276999"/>
              </a:xfrm>
              <a:prstGeom prst="rect">
                <a:avLst/>
              </a:prstGeom>
              <a:noFill/>
            </p:spPr>
            <p:txBody>
              <a:bodyPr wrap="none" rtlCol="0">
                <a:spAutoFit/>
              </a:bodyPr>
              <a:lstStyle/>
              <a:p>
                <a:pPr algn="ctr"/>
                <a:r>
                  <a:rPr lang="en-US" sz="1200" i="1" dirty="0">
                    <a:solidFill>
                      <a:srgbClr val="002060"/>
                    </a:solidFill>
                  </a:rPr>
                  <a:t>Req’s</a:t>
                </a:r>
              </a:p>
            </p:txBody>
          </p:sp>
          <p:pic>
            <p:nvPicPr>
              <p:cNvPr id="77" name="Picture 3" descr="C:\Documents and Settings\mjr\My Documents\RIELLY\icons\cpp-env.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8463" y="1268591"/>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2835584" y="2448729"/>
              <a:ext cx="585788" cy="825341"/>
              <a:chOff x="6098463" y="1029038"/>
              <a:chExt cx="585788" cy="825341"/>
            </a:xfrm>
          </p:grpSpPr>
          <p:sp>
            <p:nvSpPr>
              <p:cNvPr id="79" name="TextBox 78"/>
              <p:cNvSpPr txBox="1"/>
              <p:nvPr/>
            </p:nvSpPr>
            <p:spPr>
              <a:xfrm>
                <a:off x="6107656" y="1029038"/>
                <a:ext cx="550152" cy="276999"/>
              </a:xfrm>
              <a:prstGeom prst="rect">
                <a:avLst/>
              </a:prstGeom>
              <a:noFill/>
            </p:spPr>
            <p:txBody>
              <a:bodyPr wrap="none" rtlCol="0">
                <a:spAutoFit/>
              </a:bodyPr>
              <a:lstStyle/>
              <a:p>
                <a:pPr algn="ctr"/>
                <a:r>
                  <a:rPr lang="en-US" sz="1200" i="1" dirty="0">
                    <a:solidFill>
                      <a:srgbClr val="002060"/>
                    </a:solidFill>
                  </a:rPr>
                  <a:t>Data</a:t>
                </a:r>
              </a:p>
            </p:txBody>
          </p:sp>
          <p:pic>
            <p:nvPicPr>
              <p:cNvPr id="80" name="Picture 3" descr="C:\Documents and Settings\mjr\My Documents\RIELLY\icons\cpp-env.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8463" y="1268591"/>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81" name="Left Arrow 80"/>
          <p:cNvSpPr/>
          <p:nvPr/>
        </p:nvSpPr>
        <p:spPr>
          <a:xfrm flipH="1">
            <a:off x="6943130" y="2182788"/>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p:cNvSpPr txBox="1"/>
          <p:nvPr/>
        </p:nvSpPr>
        <p:spPr>
          <a:xfrm>
            <a:off x="8435145" y="2258770"/>
            <a:ext cx="779381" cy="276999"/>
          </a:xfrm>
          <a:prstGeom prst="rect">
            <a:avLst/>
          </a:prstGeom>
          <a:noFill/>
        </p:spPr>
        <p:txBody>
          <a:bodyPr wrap="none" rtlCol="0">
            <a:spAutoFit/>
          </a:bodyPr>
          <a:lstStyle/>
          <a:p>
            <a:pPr algn="ctr"/>
            <a:r>
              <a:rPr lang="en-US" sz="1200" i="1" dirty="0">
                <a:solidFill>
                  <a:srgbClr val="002060"/>
                </a:solidFill>
              </a:rPr>
              <a:t>Reports</a:t>
            </a:r>
          </a:p>
        </p:txBody>
      </p:sp>
      <p:pic>
        <p:nvPicPr>
          <p:cNvPr id="84" name="Picture 2" descr="C:\Documents and Settings\mjr\My Documents\RIELLY\icons\char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4891" y="2104377"/>
            <a:ext cx="438150" cy="58578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3" descr="C:\Documents and Settings\mjr\My Documents\RIELLY\icons\cpp-env.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1938" y="1532712"/>
            <a:ext cx="585788" cy="58578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C:\Documents and Settings\mjr\My Documents\RIELLY\icons\test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6218" y="2081057"/>
            <a:ext cx="438150" cy="585787"/>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5" descr="C:\Documents and Settings\mjr\My Documents\RIELLY\icons\repor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3535" y="2651847"/>
            <a:ext cx="438150" cy="585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462499"/>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Compound Tests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40953D10-4E77-46B3-929D-459DDC3178B8}"/>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748C905C-E7BC-4A21-985D-E4A2417BB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99408923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35B680DF-4255-49B3-A82F-DB36088CB8ED}"/>
              </a:ext>
            </a:extLst>
          </p:cNvPr>
          <p:cNvSpPr>
            <a:spLocks noGrp="1"/>
          </p:cNvSpPr>
          <p:nvPr>
            <p:ph type="body" sz="quarter" idx="12"/>
          </p:nvPr>
        </p:nvSpPr>
        <p:spPr>
          <a:xfrm>
            <a:off x="666002" y="868162"/>
            <a:ext cx="8946000" cy="324000"/>
          </a:xfrm>
        </p:spPr>
        <p:txBody>
          <a:bodyPr/>
          <a:lstStyle/>
          <a:p>
            <a:r>
              <a:rPr lang="en-US"/>
              <a:t>Dishwasher State Machine</a:t>
            </a:r>
            <a:endParaRPr lang="en-US" dirty="0"/>
          </a:p>
        </p:txBody>
      </p:sp>
      <p:sp>
        <p:nvSpPr>
          <p:cNvPr id="3" name="Title 2"/>
          <p:cNvSpPr>
            <a:spLocks noGrp="1"/>
          </p:cNvSpPr>
          <p:nvPr>
            <p:ph type="title"/>
          </p:nvPr>
        </p:nvSpPr>
        <p:spPr/>
        <p:txBody>
          <a:bodyPr/>
          <a:lstStyle/>
          <a:p>
            <a:r>
              <a:rPr lang="en-US"/>
              <a:t>Lab:  Compound Tests</a:t>
            </a:r>
            <a:endParaRPr lang="en-GB" dirty="0"/>
          </a:p>
        </p:txBody>
      </p:sp>
      <p:sp>
        <p:nvSpPr>
          <p:cNvPr id="4" name="Oval 3"/>
          <p:cNvSpPr/>
          <p:nvPr/>
        </p:nvSpPr>
        <p:spPr>
          <a:xfrm>
            <a:off x="3450608" y="1632671"/>
            <a:ext cx="1625600" cy="1033235"/>
          </a:xfrm>
          <a:prstGeom prst="ellipse">
            <a:avLst/>
          </a:prstGeom>
          <a:solidFill>
            <a:srgbClr val="028FC3"/>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IDLE</a:t>
            </a:r>
          </a:p>
          <a:p>
            <a:pPr algn="ctr"/>
            <a:r>
              <a:rPr lang="en-US" dirty="0">
                <a:solidFill>
                  <a:schemeClr val="tx1"/>
                </a:solidFill>
              </a:rPr>
              <a:t>STATE</a:t>
            </a:r>
          </a:p>
        </p:txBody>
      </p:sp>
      <p:sp>
        <p:nvSpPr>
          <p:cNvPr id="6" name="Oval 5"/>
          <p:cNvSpPr/>
          <p:nvPr/>
        </p:nvSpPr>
        <p:spPr>
          <a:xfrm>
            <a:off x="5000808" y="2860325"/>
            <a:ext cx="1625600" cy="1033235"/>
          </a:xfrm>
          <a:prstGeom prst="ellipse">
            <a:avLst/>
          </a:prstGeom>
          <a:solidFill>
            <a:srgbClr val="028FC3"/>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WASH</a:t>
            </a:r>
          </a:p>
          <a:p>
            <a:pPr algn="ctr"/>
            <a:r>
              <a:rPr lang="en-US" dirty="0">
                <a:solidFill>
                  <a:schemeClr val="tx1"/>
                </a:solidFill>
              </a:rPr>
              <a:t>CYCLE</a:t>
            </a:r>
          </a:p>
        </p:txBody>
      </p:sp>
      <p:sp>
        <p:nvSpPr>
          <p:cNvPr id="12" name="Oval 11"/>
          <p:cNvSpPr/>
          <p:nvPr/>
        </p:nvSpPr>
        <p:spPr>
          <a:xfrm>
            <a:off x="6680037" y="4015736"/>
            <a:ext cx="1625600" cy="1033235"/>
          </a:xfrm>
          <a:prstGeom prst="ellipse">
            <a:avLst/>
          </a:prstGeom>
          <a:solidFill>
            <a:srgbClr val="028FC3"/>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RINSE</a:t>
            </a:r>
          </a:p>
          <a:p>
            <a:pPr algn="ctr"/>
            <a:r>
              <a:rPr lang="en-US" dirty="0">
                <a:solidFill>
                  <a:schemeClr val="tx1"/>
                </a:solidFill>
              </a:rPr>
              <a:t>CYCLE </a:t>
            </a:r>
          </a:p>
        </p:txBody>
      </p:sp>
      <p:sp>
        <p:nvSpPr>
          <p:cNvPr id="14" name="Oval 13"/>
          <p:cNvSpPr/>
          <p:nvPr/>
        </p:nvSpPr>
        <p:spPr>
          <a:xfrm>
            <a:off x="8517682" y="5048970"/>
            <a:ext cx="1625600" cy="1033235"/>
          </a:xfrm>
          <a:prstGeom prst="ellipse">
            <a:avLst/>
          </a:prstGeom>
          <a:solidFill>
            <a:srgbClr val="028FC3"/>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DRY</a:t>
            </a:r>
          </a:p>
          <a:p>
            <a:pPr algn="ctr"/>
            <a:r>
              <a:rPr lang="en-US" dirty="0">
                <a:solidFill>
                  <a:schemeClr val="tx1"/>
                </a:solidFill>
              </a:rPr>
              <a:t>CYCLE</a:t>
            </a:r>
          </a:p>
        </p:txBody>
      </p:sp>
      <p:cxnSp>
        <p:nvCxnSpPr>
          <p:cNvPr id="38" name="Curved Connector 37"/>
          <p:cNvCxnSpPr>
            <a:cxnSpLocks/>
          </p:cNvCxnSpPr>
          <p:nvPr/>
        </p:nvCxnSpPr>
        <p:spPr>
          <a:xfrm rot="16200000" flipH="1">
            <a:off x="4312057" y="2617260"/>
            <a:ext cx="693739" cy="791031"/>
          </a:xfrm>
          <a:prstGeom prst="curvedConnector2">
            <a:avLst/>
          </a:prstGeom>
          <a:ln w="38100" cmpd="sng">
            <a:tailEnd type="stealth"/>
          </a:ln>
        </p:spPr>
        <p:style>
          <a:lnRef idx="1">
            <a:schemeClr val="accent1"/>
          </a:lnRef>
          <a:fillRef idx="0">
            <a:schemeClr val="accent1"/>
          </a:fillRef>
          <a:effectRef idx="0">
            <a:schemeClr val="accent1"/>
          </a:effectRef>
          <a:fontRef idx="minor">
            <a:schemeClr val="tx1"/>
          </a:fontRef>
        </p:style>
      </p:cxnSp>
      <p:cxnSp>
        <p:nvCxnSpPr>
          <p:cNvPr id="41" name="Curved Connector 40"/>
          <p:cNvCxnSpPr>
            <a:cxnSpLocks/>
          </p:cNvCxnSpPr>
          <p:nvPr/>
        </p:nvCxnSpPr>
        <p:spPr>
          <a:xfrm rot="16200000" flipH="1">
            <a:off x="5938312" y="3768856"/>
            <a:ext cx="638794" cy="888202"/>
          </a:xfrm>
          <a:prstGeom prst="curvedConnector2">
            <a:avLst/>
          </a:prstGeom>
          <a:ln w="38100" cmpd="sng">
            <a:tailEnd type="stealth"/>
          </a:ln>
        </p:spPr>
        <p:style>
          <a:lnRef idx="1">
            <a:schemeClr val="accent1"/>
          </a:lnRef>
          <a:fillRef idx="0">
            <a:schemeClr val="accent1"/>
          </a:fillRef>
          <a:effectRef idx="0">
            <a:schemeClr val="accent1"/>
          </a:effectRef>
          <a:fontRef idx="minor">
            <a:schemeClr val="tx1"/>
          </a:fontRef>
        </p:style>
      </p:cxnSp>
      <p:cxnSp>
        <p:nvCxnSpPr>
          <p:cNvPr id="42" name="Curved Connector 41"/>
          <p:cNvCxnSpPr>
            <a:cxnSpLocks/>
          </p:cNvCxnSpPr>
          <p:nvPr/>
        </p:nvCxnSpPr>
        <p:spPr>
          <a:xfrm rot="16200000" flipH="1">
            <a:off x="7746951" y="4794856"/>
            <a:ext cx="516617" cy="1024845"/>
          </a:xfrm>
          <a:prstGeom prst="curvedConnector2">
            <a:avLst/>
          </a:prstGeom>
          <a:ln w="38100" cmpd="sng">
            <a:tailEnd type="stealth"/>
          </a:ln>
        </p:spPr>
        <p:style>
          <a:lnRef idx="1">
            <a:schemeClr val="accent1"/>
          </a:lnRef>
          <a:fillRef idx="0">
            <a:schemeClr val="accent1"/>
          </a:fillRef>
          <a:effectRef idx="0">
            <a:schemeClr val="accent1"/>
          </a:effectRef>
          <a:fontRef idx="minor">
            <a:schemeClr val="tx1"/>
          </a:fontRef>
        </p:style>
      </p:cxnSp>
      <p:cxnSp>
        <p:nvCxnSpPr>
          <p:cNvPr id="47" name="Curved Connector 46"/>
          <p:cNvCxnSpPr>
            <a:cxnSpLocks/>
          </p:cNvCxnSpPr>
          <p:nvPr/>
        </p:nvCxnSpPr>
        <p:spPr>
          <a:xfrm rot="16200000" flipV="1">
            <a:off x="5079163" y="2125880"/>
            <a:ext cx="656095" cy="812796"/>
          </a:xfrm>
          <a:prstGeom prst="curvedConnector2">
            <a:avLst/>
          </a:prstGeom>
          <a:ln w="38100" cmpd="sng">
            <a:tailEnd type="stealth"/>
          </a:ln>
        </p:spPr>
        <p:style>
          <a:lnRef idx="1">
            <a:schemeClr val="accent1"/>
          </a:lnRef>
          <a:fillRef idx="0">
            <a:schemeClr val="accent1"/>
          </a:fillRef>
          <a:effectRef idx="0">
            <a:schemeClr val="accent1"/>
          </a:effectRef>
          <a:fontRef idx="minor">
            <a:schemeClr val="tx1"/>
          </a:fontRef>
        </p:style>
      </p:cxnSp>
      <p:cxnSp>
        <p:nvCxnSpPr>
          <p:cNvPr id="50" name="Curved Connector 49"/>
          <p:cNvCxnSpPr>
            <a:cxnSpLocks/>
          </p:cNvCxnSpPr>
          <p:nvPr/>
        </p:nvCxnSpPr>
        <p:spPr>
          <a:xfrm rot="16200000" flipV="1">
            <a:off x="5351299" y="1874198"/>
            <a:ext cx="1866448" cy="2416628"/>
          </a:xfrm>
          <a:prstGeom prst="curvedConnector2">
            <a:avLst/>
          </a:prstGeom>
          <a:ln w="38100" cmpd="sng">
            <a:tailEnd type="stealth"/>
          </a:ln>
        </p:spPr>
        <p:style>
          <a:lnRef idx="1">
            <a:schemeClr val="accent1"/>
          </a:lnRef>
          <a:fillRef idx="0">
            <a:schemeClr val="accent1"/>
          </a:fillRef>
          <a:effectRef idx="0">
            <a:schemeClr val="accent1"/>
          </a:effectRef>
          <a:fontRef idx="minor">
            <a:schemeClr val="tx1"/>
          </a:fontRef>
        </p:style>
      </p:cxnSp>
      <p:cxnSp>
        <p:nvCxnSpPr>
          <p:cNvPr id="53" name="Curved Connector 52"/>
          <p:cNvCxnSpPr>
            <a:cxnSpLocks/>
          </p:cNvCxnSpPr>
          <p:nvPr/>
        </p:nvCxnSpPr>
        <p:spPr>
          <a:xfrm rot="16200000" flipV="1">
            <a:off x="5753504" y="1471992"/>
            <a:ext cx="2899683" cy="4254274"/>
          </a:xfrm>
          <a:prstGeom prst="curvedConnector2">
            <a:avLst/>
          </a:prstGeom>
          <a:ln w="38100" cmpd="sng">
            <a:tailEnd type="stealth"/>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588497" y="2998832"/>
            <a:ext cx="1306289" cy="646331"/>
          </a:xfrm>
          <a:prstGeom prst="rect">
            <a:avLst/>
          </a:prstGeom>
          <a:noFill/>
        </p:spPr>
        <p:txBody>
          <a:bodyPr wrap="square" rtlCol="0">
            <a:spAutoFit/>
          </a:bodyPr>
          <a:lstStyle/>
          <a:p>
            <a:r>
              <a:rPr lang="en-US" b="1" i="1" dirty="0"/>
              <a:t>Start Washing</a:t>
            </a:r>
          </a:p>
        </p:txBody>
      </p:sp>
      <p:sp>
        <p:nvSpPr>
          <p:cNvPr id="60" name="TextBox 59"/>
          <p:cNvSpPr txBox="1"/>
          <p:nvPr/>
        </p:nvSpPr>
        <p:spPr>
          <a:xfrm>
            <a:off x="5119749" y="4021408"/>
            <a:ext cx="1288667" cy="784830"/>
          </a:xfrm>
          <a:prstGeom prst="rect">
            <a:avLst/>
          </a:prstGeom>
          <a:noFill/>
        </p:spPr>
        <p:txBody>
          <a:bodyPr wrap="square" rtlCol="0">
            <a:spAutoFit/>
          </a:bodyPr>
          <a:lstStyle/>
          <a:p>
            <a:r>
              <a:rPr lang="en-US" b="1" i="1" dirty="0"/>
              <a:t>Start</a:t>
            </a:r>
          </a:p>
          <a:p>
            <a:r>
              <a:rPr lang="en-US" b="1" i="1" dirty="0"/>
              <a:t>Rinsing</a:t>
            </a:r>
          </a:p>
        </p:txBody>
      </p:sp>
      <p:sp>
        <p:nvSpPr>
          <p:cNvPr id="61" name="TextBox 60"/>
          <p:cNvSpPr txBox="1"/>
          <p:nvPr/>
        </p:nvSpPr>
        <p:spPr>
          <a:xfrm>
            <a:off x="6824785" y="5230692"/>
            <a:ext cx="1336110" cy="646331"/>
          </a:xfrm>
          <a:prstGeom prst="rect">
            <a:avLst/>
          </a:prstGeom>
          <a:noFill/>
        </p:spPr>
        <p:txBody>
          <a:bodyPr wrap="square" rtlCol="0">
            <a:spAutoFit/>
          </a:bodyPr>
          <a:lstStyle/>
          <a:p>
            <a:r>
              <a:rPr lang="en-US" b="1" i="1" dirty="0"/>
              <a:t>Start Drying</a:t>
            </a:r>
          </a:p>
        </p:txBody>
      </p:sp>
      <p:sp>
        <p:nvSpPr>
          <p:cNvPr id="62" name="TextBox 61"/>
          <p:cNvSpPr txBox="1"/>
          <p:nvPr/>
        </p:nvSpPr>
        <p:spPr>
          <a:xfrm>
            <a:off x="6107288" y="1870833"/>
            <a:ext cx="2635136" cy="369332"/>
          </a:xfrm>
          <a:prstGeom prst="rect">
            <a:avLst/>
          </a:prstGeom>
          <a:noFill/>
        </p:spPr>
        <p:txBody>
          <a:bodyPr wrap="square" rtlCol="0">
            <a:spAutoFit/>
          </a:bodyPr>
          <a:lstStyle/>
          <a:p>
            <a:r>
              <a:rPr lang="en-US" b="1" i="1" dirty="0"/>
              <a:t>Stop Current Cycle</a:t>
            </a:r>
          </a:p>
        </p:txBody>
      </p:sp>
      <p:sp>
        <p:nvSpPr>
          <p:cNvPr id="13" name="Circle: Hollow 12">
            <a:extLst>
              <a:ext uri="{FF2B5EF4-FFF2-40B4-BE49-F238E27FC236}">
                <a16:creationId xmlns:a16="http://schemas.microsoft.com/office/drawing/2014/main" id="{3ACFF883-B954-4486-B656-A292EDB46BAB}"/>
              </a:ext>
            </a:extLst>
          </p:cNvPr>
          <p:cNvSpPr/>
          <p:nvPr/>
        </p:nvSpPr>
        <p:spPr>
          <a:xfrm>
            <a:off x="1443761" y="2096619"/>
            <a:ext cx="578498" cy="571559"/>
          </a:xfrm>
          <a:prstGeom prst="donut">
            <a:avLst/>
          </a:prstGeom>
          <a:solidFill>
            <a:srgbClr val="199C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Circle: Hollow 24">
            <a:extLst>
              <a:ext uri="{FF2B5EF4-FFF2-40B4-BE49-F238E27FC236}">
                <a16:creationId xmlns:a16="http://schemas.microsoft.com/office/drawing/2014/main" id="{05D5C444-42B1-450F-BDD2-25E2BC4FDB15}"/>
              </a:ext>
            </a:extLst>
          </p:cNvPr>
          <p:cNvSpPr/>
          <p:nvPr/>
        </p:nvSpPr>
        <p:spPr>
          <a:xfrm>
            <a:off x="1443761" y="3271464"/>
            <a:ext cx="578498" cy="571559"/>
          </a:xfrm>
          <a:prstGeom prst="donu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Arrow Connector 15">
            <a:extLst>
              <a:ext uri="{FF2B5EF4-FFF2-40B4-BE49-F238E27FC236}">
                <a16:creationId xmlns:a16="http://schemas.microsoft.com/office/drawing/2014/main" id="{42C96A02-4E19-4B5A-BD90-3A5F72C8785A}"/>
              </a:ext>
            </a:extLst>
          </p:cNvPr>
          <p:cNvCxnSpPr>
            <a:stCxn id="13" idx="6"/>
            <a:endCxn id="4" idx="2"/>
          </p:cNvCxnSpPr>
          <p:nvPr/>
        </p:nvCxnSpPr>
        <p:spPr>
          <a:xfrm flipV="1">
            <a:off x="2022259" y="2149289"/>
            <a:ext cx="1428349" cy="23311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DE15AF2-66E6-4898-9BA3-59546F9553D3}"/>
              </a:ext>
            </a:extLst>
          </p:cNvPr>
          <p:cNvCxnSpPr>
            <a:cxnSpLocks/>
          </p:cNvCxnSpPr>
          <p:nvPr/>
        </p:nvCxnSpPr>
        <p:spPr>
          <a:xfrm flipH="1">
            <a:off x="1998757" y="2565397"/>
            <a:ext cx="1751132" cy="840575"/>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5D98AA3-99CE-46B0-AEEE-329A191F0378}"/>
              </a:ext>
            </a:extLst>
          </p:cNvPr>
          <p:cNvSpPr txBox="1"/>
          <p:nvPr/>
        </p:nvSpPr>
        <p:spPr>
          <a:xfrm>
            <a:off x="1137929" y="1676900"/>
            <a:ext cx="1443893" cy="369332"/>
          </a:xfrm>
          <a:prstGeom prst="rect">
            <a:avLst/>
          </a:prstGeom>
          <a:noFill/>
        </p:spPr>
        <p:txBody>
          <a:bodyPr wrap="square" rtlCol="0">
            <a:spAutoFit/>
          </a:bodyPr>
          <a:lstStyle/>
          <a:p>
            <a:r>
              <a:rPr lang="en-US" b="1" i="1" dirty="0"/>
              <a:t>Power On</a:t>
            </a:r>
          </a:p>
        </p:txBody>
      </p:sp>
      <p:sp>
        <p:nvSpPr>
          <p:cNvPr id="35" name="TextBox 34">
            <a:extLst>
              <a:ext uri="{FF2B5EF4-FFF2-40B4-BE49-F238E27FC236}">
                <a16:creationId xmlns:a16="http://schemas.microsoft.com/office/drawing/2014/main" id="{B2A76C09-A845-4582-AB9B-F76511DD2907}"/>
              </a:ext>
            </a:extLst>
          </p:cNvPr>
          <p:cNvSpPr txBox="1"/>
          <p:nvPr/>
        </p:nvSpPr>
        <p:spPr>
          <a:xfrm>
            <a:off x="1137929" y="4044491"/>
            <a:ext cx="1647226" cy="369332"/>
          </a:xfrm>
          <a:prstGeom prst="rect">
            <a:avLst/>
          </a:prstGeom>
          <a:noFill/>
        </p:spPr>
        <p:txBody>
          <a:bodyPr wrap="square" rtlCol="0">
            <a:spAutoFit/>
          </a:bodyPr>
          <a:lstStyle/>
          <a:p>
            <a:r>
              <a:rPr lang="en-US" b="1" i="1" dirty="0"/>
              <a:t>Power Off</a:t>
            </a:r>
          </a:p>
        </p:txBody>
      </p:sp>
    </p:spTree>
    <p:extLst>
      <p:ext uri="{BB962C8B-B14F-4D97-AF65-F5344CB8AC3E}">
        <p14:creationId xmlns:p14="http://schemas.microsoft.com/office/powerpoint/2010/main" val="3796794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GB" sz="1400" dirty="0"/>
              <a:t>Build an environment for dishwasher_fsm.c.</a:t>
            </a:r>
          </a:p>
          <a:p>
            <a:pPr lvl="2"/>
            <a:r>
              <a:rPr lang="en-GB" sz="1400" dirty="0"/>
              <a:t>Name the Environment DISH_WHITEBOX and make sure White Box is on</a:t>
            </a:r>
          </a:p>
          <a:p>
            <a:pPr lvl="1">
              <a:buClr>
                <a:srgbClr val="000000"/>
              </a:buClr>
              <a:buSzPct val="100000"/>
              <a:buFont typeface="Wingdings 3" panose="05040102010807070707" pitchFamily="18" charset="2"/>
              <a:buAutoNum type="arabicPeriod"/>
            </a:pPr>
            <a:r>
              <a:rPr lang="en-GB" sz="1400" dirty="0"/>
              <a:t>Create a test case for </a:t>
            </a:r>
            <a:r>
              <a:rPr lang="en-US" sz="1400" dirty="0"/>
              <a:t>processIdleState().  Call it START_WASH</a:t>
            </a:r>
          </a:p>
          <a:p>
            <a:pPr lvl="2"/>
            <a:r>
              <a:rPr lang="en-US" sz="1400" dirty="0"/>
              <a:t>Input EVENT_START_WASH and expected value  on return to STS_ALL_GOOD</a:t>
            </a:r>
          </a:p>
          <a:p>
            <a:pPr lvl="2"/>
            <a:r>
              <a:rPr lang="en-GB" sz="1400" dirty="0"/>
              <a:t>Run the Test.  Why did it fail?</a:t>
            </a:r>
          </a:p>
          <a:p>
            <a:pPr lvl="1">
              <a:buClr>
                <a:srgbClr val="000000"/>
              </a:buClr>
              <a:buSzPct val="100000"/>
              <a:buFont typeface="Wingdings 3" panose="05040102010807070707" pitchFamily="18" charset="2"/>
              <a:buAutoNum type="arabicPeriod"/>
            </a:pPr>
            <a:r>
              <a:rPr lang="en-GB" sz="1400" dirty="0"/>
              <a:t>Create an Initialization Test.  Call it POWER_ON</a:t>
            </a:r>
          </a:p>
          <a:p>
            <a:pPr lvl="2"/>
            <a:r>
              <a:rPr lang="en-GB" sz="1400" dirty="0"/>
              <a:t>Set the global variable powerOn to 1</a:t>
            </a:r>
          </a:p>
          <a:p>
            <a:pPr lvl="1">
              <a:buClr>
                <a:srgbClr val="000000"/>
              </a:buClr>
              <a:buSzPct val="100000"/>
              <a:buFont typeface="Wingdings 3" panose="05040102010807070707" pitchFamily="18" charset="2"/>
              <a:buAutoNum type="arabicPeriod"/>
            </a:pPr>
            <a:r>
              <a:rPr lang="en-GB" sz="1400" dirty="0"/>
              <a:t>Create a Compound Test</a:t>
            </a:r>
          </a:p>
          <a:p>
            <a:pPr lvl="2"/>
            <a:r>
              <a:rPr lang="en-GB" sz="1400" dirty="0"/>
              <a:t>Drag POWER_ON &amp; START_WASH to the Compound Test</a:t>
            </a:r>
          </a:p>
          <a:p>
            <a:pPr lvl="1">
              <a:buClr>
                <a:srgbClr val="000000"/>
              </a:buClr>
              <a:buSzPct val="100000"/>
              <a:buFont typeface="Wingdings 3" panose="05040102010807070707" pitchFamily="18" charset="2"/>
              <a:buAutoNum type="arabicPeriod"/>
            </a:pPr>
            <a:r>
              <a:rPr lang="en-GB" sz="1400" dirty="0"/>
              <a:t>Run the Compound Test and verify that it passes</a:t>
            </a:r>
          </a:p>
          <a:p>
            <a:pPr lvl="1">
              <a:buClr>
                <a:srgbClr val="000000"/>
              </a:buClr>
              <a:buSzPct val="100000"/>
              <a:buFont typeface="Wingdings 3" panose="05040102010807070707" pitchFamily="18" charset="2"/>
              <a:buAutoNum type="arabicPeriod"/>
            </a:pPr>
            <a:r>
              <a:rPr lang="en-US" sz="1400" dirty="0"/>
              <a:t>Create a test for processWashCycle().  Call it START_RINSE</a:t>
            </a:r>
          </a:p>
          <a:p>
            <a:pPr lvl="2"/>
            <a:r>
              <a:rPr lang="en-US" sz="1400" dirty="0"/>
              <a:t>Input EVENT_START_RINSE and expected value  on return to STS_ALL_GOOD</a:t>
            </a:r>
          </a:p>
          <a:p>
            <a:pPr lvl="1">
              <a:buClr>
                <a:srgbClr val="000000"/>
              </a:buClr>
              <a:buSzPct val="100000"/>
              <a:buFont typeface="Wingdings 3" panose="05040102010807070707" pitchFamily="18" charset="2"/>
              <a:buAutoNum type="arabicPeriod"/>
            </a:pPr>
            <a:r>
              <a:rPr lang="en-GB" sz="1400" dirty="0"/>
              <a:t>This will fail in a similar fashion to </a:t>
            </a:r>
            <a:r>
              <a:rPr lang="en-US" sz="1400" dirty="0"/>
              <a:t>START_WASH</a:t>
            </a:r>
          </a:p>
          <a:p>
            <a:pPr lvl="2"/>
            <a:r>
              <a:rPr lang="en-US" sz="1400" dirty="0"/>
              <a:t>Is there a better way to solve this problem?</a:t>
            </a:r>
          </a:p>
          <a:p>
            <a:pPr lvl="1">
              <a:buClr>
                <a:srgbClr val="000000"/>
              </a:buClr>
              <a:buSzPct val="100000"/>
              <a:buFont typeface="Wingdings 3" panose="05040102010807070707" pitchFamily="18" charset="2"/>
              <a:buAutoNum type="arabicPeriod"/>
            </a:pPr>
            <a:r>
              <a:rPr lang="en-US" sz="1400" dirty="0"/>
              <a:t>Flag the POWER_ON test as “Automatic Initialization”</a:t>
            </a:r>
          </a:p>
          <a:p>
            <a:pPr lvl="1">
              <a:buClr>
                <a:srgbClr val="000000"/>
              </a:buClr>
              <a:buSzPct val="100000"/>
              <a:buFont typeface="Wingdings 3" panose="05040102010807070707" pitchFamily="18" charset="2"/>
              <a:buAutoNum type="arabicPeriod"/>
            </a:pPr>
            <a:r>
              <a:rPr lang="en-US" sz="1400" dirty="0"/>
              <a:t>Rerun START_WASH &amp; START_RINSE</a:t>
            </a:r>
          </a:p>
          <a:p>
            <a:pPr lvl="2"/>
            <a:r>
              <a:rPr lang="en-US" sz="1400" dirty="0"/>
              <a:t>make sure they now pass as stand alone tests</a:t>
            </a:r>
            <a:endParaRPr lang="en-GB" sz="1400" dirty="0"/>
          </a:p>
        </p:txBody>
      </p:sp>
      <p:sp>
        <p:nvSpPr>
          <p:cNvPr id="7" name="Textplatzhalter 6">
            <a:extLst>
              <a:ext uri="{FF2B5EF4-FFF2-40B4-BE49-F238E27FC236}">
                <a16:creationId xmlns:a16="http://schemas.microsoft.com/office/drawing/2014/main" id="{6CD6F707-E3BB-434F-9B4E-A8C7F9737B9E}"/>
              </a:ext>
            </a:extLst>
          </p:cNvPr>
          <p:cNvSpPr>
            <a:spLocks noGrp="1"/>
          </p:cNvSpPr>
          <p:nvPr>
            <p:ph type="body" sz="quarter" idx="12"/>
          </p:nvPr>
        </p:nvSpPr>
        <p:spPr/>
        <p:txBody>
          <a:bodyPr/>
          <a:lstStyle/>
          <a:p>
            <a:r>
              <a:rPr lang="en-US" dirty="0"/>
              <a:t>Whitebox Testing</a:t>
            </a:r>
          </a:p>
        </p:txBody>
      </p:sp>
      <p:sp>
        <p:nvSpPr>
          <p:cNvPr id="3" name="Title 2"/>
          <p:cNvSpPr>
            <a:spLocks noGrp="1"/>
          </p:cNvSpPr>
          <p:nvPr>
            <p:ph type="title"/>
          </p:nvPr>
        </p:nvSpPr>
        <p:spPr/>
        <p:txBody>
          <a:bodyPr/>
          <a:lstStyle/>
          <a:p>
            <a:r>
              <a:rPr lang="en-GB"/>
              <a:t>Lab:  Compound Tests</a:t>
            </a:r>
            <a:endParaRPr lang="en-GB" dirty="0"/>
          </a:p>
        </p:txBody>
      </p:sp>
    </p:spTree>
    <p:extLst>
      <p:ext uri="{BB962C8B-B14F-4D97-AF65-F5344CB8AC3E}">
        <p14:creationId xmlns:p14="http://schemas.microsoft.com/office/powerpoint/2010/main" val="38926122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GB" dirty="0"/>
              <a:t>Create a test for </a:t>
            </a:r>
            <a:r>
              <a:rPr lang="en-GB" dirty="0" err="1"/>
              <a:t>processRinseCycle</a:t>
            </a:r>
            <a:r>
              <a:rPr lang="en-GB" dirty="0"/>
              <a:t> and call it NO_HEAT:</a:t>
            </a:r>
          </a:p>
          <a:p>
            <a:pPr lvl="2"/>
            <a:r>
              <a:rPr lang="en-GB" dirty="0"/>
              <a:t>Set EVENT_START_DRY as the input parameter</a:t>
            </a:r>
          </a:p>
          <a:p>
            <a:pPr lvl="2"/>
            <a:r>
              <a:rPr lang="en-GB" dirty="0"/>
              <a:t>Set STS_NO_HEAT as the expected return value</a:t>
            </a:r>
          </a:p>
          <a:p>
            <a:pPr lvl="2"/>
            <a:r>
              <a:rPr lang="en-GB" dirty="0"/>
              <a:t>Run the test and verify that it fails</a:t>
            </a:r>
          </a:p>
          <a:p>
            <a:pPr lvl="1">
              <a:buClr>
                <a:srgbClr val="000000"/>
              </a:buClr>
              <a:buSzPct val="100000"/>
              <a:buFont typeface="Wingdings 3" panose="05040102010807070707" pitchFamily="18" charset="2"/>
              <a:buAutoNum type="arabicPeriod"/>
            </a:pPr>
            <a:r>
              <a:rPr lang="en-GB" dirty="0"/>
              <a:t>How can you get the test to pass?</a:t>
            </a:r>
          </a:p>
          <a:p>
            <a:pPr lvl="2"/>
            <a:r>
              <a:rPr lang="en-GB" dirty="0"/>
              <a:t>Note:  You’ll need to use Stub-by-Function (SBF)</a:t>
            </a:r>
          </a:p>
          <a:p>
            <a:pPr lvl="2"/>
            <a:r>
              <a:rPr lang="en-GB" dirty="0"/>
              <a:t>In the Test Case Editor, Expand the SBF Node</a:t>
            </a:r>
          </a:p>
          <a:p>
            <a:pPr lvl="2"/>
            <a:r>
              <a:rPr lang="en-GB" dirty="0"/>
              <a:t>Select check-box next to CheckHeatingElement</a:t>
            </a:r>
          </a:p>
          <a:p>
            <a:pPr lvl="2"/>
            <a:r>
              <a:rPr lang="en-GB" dirty="0"/>
              <a:t>Force it to return STS_NO_HEAT</a:t>
            </a:r>
          </a:p>
          <a:p>
            <a:pPr lvl="1">
              <a:buClr>
                <a:srgbClr val="000000"/>
              </a:buClr>
              <a:buSzPct val="100000"/>
              <a:buFont typeface="Wingdings 3" panose="05040102010807070707" pitchFamily="18" charset="2"/>
              <a:buAutoNum type="arabicPeriod"/>
            </a:pPr>
            <a:r>
              <a:rPr lang="en-GB" dirty="0"/>
              <a:t>Rerun the test and make sure it now passes</a:t>
            </a:r>
          </a:p>
          <a:p>
            <a:endParaRPr lang="en-GB" dirty="0"/>
          </a:p>
          <a:p>
            <a:endParaRPr lang="en-GB" dirty="0"/>
          </a:p>
          <a:p>
            <a:endParaRPr lang="en-GB" dirty="0"/>
          </a:p>
          <a:p>
            <a:endParaRPr lang="en-GB" dirty="0"/>
          </a:p>
        </p:txBody>
      </p:sp>
      <p:sp>
        <p:nvSpPr>
          <p:cNvPr id="7" name="Textplatzhalter 6">
            <a:extLst>
              <a:ext uri="{FF2B5EF4-FFF2-40B4-BE49-F238E27FC236}">
                <a16:creationId xmlns:a16="http://schemas.microsoft.com/office/drawing/2014/main" id="{F4820F92-9783-4903-9A09-FA20AA0E0127}"/>
              </a:ext>
            </a:extLst>
          </p:cNvPr>
          <p:cNvSpPr>
            <a:spLocks noGrp="1"/>
          </p:cNvSpPr>
          <p:nvPr>
            <p:ph type="body" sz="quarter" idx="12"/>
          </p:nvPr>
        </p:nvSpPr>
        <p:spPr/>
        <p:txBody>
          <a:bodyPr/>
          <a:lstStyle/>
          <a:p>
            <a:r>
              <a:rPr lang="en-US" dirty="0"/>
              <a:t>Stub by Function (SBF)</a:t>
            </a:r>
          </a:p>
        </p:txBody>
      </p:sp>
      <p:sp>
        <p:nvSpPr>
          <p:cNvPr id="3" name="Title 2"/>
          <p:cNvSpPr>
            <a:spLocks noGrp="1"/>
          </p:cNvSpPr>
          <p:nvPr>
            <p:ph type="title"/>
          </p:nvPr>
        </p:nvSpPr>
        <p:spPr/>
        <p:txBody>
          <a:bodyPr/>
          <a:lstStyle/>
          <a:p>
            <a:r>
              <a:rPr lang="en-GB"/>
              <a:t>Lab:  Compound Tests</a:t>
            </a:r>
            <a:endParaRPr lang="en-GB" dirty="0"/>
          </a:p>
        </p:txBody>
      </p:sp>
    </p:spTree>
    <p:extLst>
      <p:ext uri="{BB962C8B-B14F-4D97-AF65-F5344CB8AC3E}">
        <p14:creationId xmlns:p14="http://schemas.microsoft.com/office/powerpoint/2010/main" val="327956766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GB" sz="1800" dirty="0"/>
              <a:t>Build another environment for dishwasher_fsm.c.</a:t>
            </a:r>
          </a:p>
          <a:p>
            <a:pPr lvl="2"/>
            <a:r>
              <a:rPr lang="en-GB" dirty="0"/>
              <a:t>Name the Environment DISH_BLACKBOX and make sure White Box is off (in Build Options)</a:t>
            </a:r>
          </a:p>
          <a:p>
            <a:pPr lvl="1">
              <a:buClr>
                <a:srgbClr val="000000"/>
              </a:buClr>
              <a:buSzPct val="100000"/>
              <a:buFont typeface="Wingdings 3" panose="05040102010807070707" pitchFamily="18" charset="2"/>
              <a:buAutoNum type="arabicPeriod"/>
            </a:pPr>
            <a:r>
              <a:rPr lang="en-US" sz="1800" dirty="0"/>
              <a:t>How is this environment different?</a:t>
            </a:r>
            <a:endParaRPr lang="en-GB" sz="1800" dirty="0"/>
          </a:p>
          <a:p>
            <a:pPr lvl="1">
              <a:buClr>
                <a:srgbClr val="000000"/>
              </a:buClr>
              <a:buSzPct val="100000"/>
              <a:buFont typeface="Wingdings 3" panose="05040102010807070707" pitchFamily="18" charset="2"/>
              <a:buAutoNum type="arabicPeriod"/>
            </a:pPr>
            <a:r>
              <a:rPr lang="en-GB" sz="1800" dirty="0"/>
              <a:t>Create a series of Simple Test Cases against the corresponding functions to:</a:t>
            </a:r>
          </a:p>
          <a:p>
            <a:pPr lvl="2"/>
            <a:r>
              <a:rPr lang="en-GB" dirty="0"/>
              <a:t>Turn Power On</a:t>
            </a:r>
          </a:p>
          <a:p>
            <a:pPr lvl="2"/>
            <a:r>
              <a:rPr lang="en-GB" dirty="0"/>
              <a:t>Transition thru the proper states of the dishwasher</a:t>
            </a:r>
          </a:p>
          <a:p>
            <a:pPr lvl="2"/>
            <a:r>
              <a:rPr lang="en-GB" dirty="0"/>
              <a:t>Turn Power Off</a:t>
            </a:r>
          </a:p>
          <a:p>
            <a:pPr lvl="2"/>
            <a:r>
              <a:rPr lang="en-GB" dirty="0"/>
              <a:t>Make sure each test has at least 1 expected value</a:t>
            </a:r>
          </a:p>
          <a:p>
            <a:pPr lvl="1">
              <a:buClr>
                <a:srgbClr val="000000"/>
              </a:buClr>
              <a:buSzPct val="100000"/>
              <a:buFont typeface="Wingdings 3" panose="05040102010807070707" pitchFamily="18" charset="2"/>
              <a:buAutoNum type="arabicPeriod"/>
            </a:pPr>
            <a:r>
              <a:rPr lang="en-GB" sz="1800" dirty="0"/>
              <a:t>Create a Compound Test that completes the entire Cycle</a:t>
            </a:r>
          </a:p>
          <a:p>
            <a:pPr lvl="2"/>
            <a:r>
              <a:rPr lang="en-GB" dirty="0" err="1"/>
              <a:t>RightMouse</a:t>
            </a:r>
            <a:r>
              <a:rPr lang="en-GB" dirty="0"/>
              <a:t> on the </a:t>
            </a:r>
            <a:r>
              <a:rPr lang="en-GB" dirty="0" err="1"/>
              <a:t>CompoundTests</a:t>
            </a:r>
            <a:r>
              <a:rPr lang="en-GB" dirty="0"/>
              <a:t> node and </a:t>
            </a:r>
            <a:r>
              <a:rPr lang="en-GB" dirty="0" err="1"/>
              <a:t>InsertTestCase</a:t>
            </a:r>
            <a:endParaRPr lang="en-GB" dirty="0"/>
          </a:p>
          <a:p>
            <a:pPr lvl="2"/>
            <a:r>
              <a:rPr lang="en-GB" dirty="0"/>
              <a:t>Name the test COMPLETE_CYCLE</a:t>
            </a:r>
          </a:p>
          <a:p>
            <a:pPr lvl="2"/>
            <a:r>
              <a:rPr lang="en-GB" dirty="0"/>
              <a:t>Drag the simple tests over to the Compound Test, in the correct order</a:t>
            </a:r>
          </a:p>
          <a:p>
            <a:pPr lvl="2"/>
            <a:r>
              <a:rPr lang="en-GB" dirty="0"/>
              <a:t>Run all tests in the entire environment</a:t>
            </a:r>
          </a:p>
          <a:p>
            <a:pPr lvl="2"/>
            <a:r>
              <a:rPr lang="en-GB" dirty="0"/>
              <a:t>Make sure no test cases fail (remember Compound Only!)</a:t>
            </a:r>
          </a:p>
          <a:p>
            <a:pPr lvl="1"/>
            <a:endParaRPr lang="en-US" dirty="0"/>
          </a:p>
        </p:txBody>
      </p:sp>
      <p:sp>
        <p:nvSpPr>
          <p:cNvPr id="7" name="Textplatzhalter 6">
            <a:extLst>
              <a:ext uri="{FF2B5EF4-FFF2-40B4-BE49-F238E27FC236}">
                <a16:creationId xmlns:a16="http://schemas.microsoft.com/office/drawing/2014/main" id="{CEF4F209-1A97-403A-B95F-E824D9F54031}"/>
              </a:ext>
            </a:extLst>
          </p:cNvPr>
          <p:cNvSpPr>
            <a:spLocks noGrp="1"/>
          </p:cNvSpPr>
          <p:nvPr>
            <p:ph type="body" sz="quarter" idx="12"/>
          </p:nvPr>
        </p:nvSpPr>
        <p:spPr/>
        <p:txBody>
          <a:bodyPr/>
          <a:lstStyle/>
          <a:p>
            <a:r>
              <a:rPr lang="en-US" dirty="0"/>
              <a:t>Blackbox Testing</a:t>
            </a:r>
          </a:p>
        </p:txBody>
      </p:sp>
      <p:sp>
        <p:nvSpPr>
          <p:cNvPr id="3" name="Title 2"/>
          <p:cNvSpPr>
            <a:spLocks noGrp="1"/>
          </p:cNvSpPr>
          <p:nvPr>
            <p:ph type="title"/>
          </p:nvPr>
        </p:nvSpPr>
        <p:spPr/>
        <p:txBody>
          <a:bodyPr/>
          <a:lstStyle/>
          <a:p>
            <a:r>
              <a:rPr lang="en-GB"/>
              <a:t>Lab:  Compound Tests</a:t>
            </a:r>
            <a:endParaRPr lang="en-GB" dirty="0"/>
          </a:p>
        </p:txBody>
      </p:sp>
    </p:spTree>
    <p:extLst>
      <p:ext uri="{BB962C8B-B14F-4D97-AF65-F5344CB8AC3E}">
        <p14:creationId xmlns:p14="http://schemas.microsoft.com/office/powerpoint/2010/main" val="21537186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lvl="1" indent="0">
              <a:buClr>
                <a:srgbClr val="000000"/>
              </a:buClr>
              <a:buSzPct val="100000"/>
              <a:buNone/>
            </a:pPr>
            <a:r>
              <a:rPr lang="en-GB" dirty="0"/>
              <a:t> </a:t>
            </a:r>
          </a:p>
          <a:p>
            <a:pPr lvl="1">
              <a:buClr>
                <a:srgbClr val="000000"/>
              </a:buClr>
              <a:buSzPct val="100000"/>
            </a:pPr>
            <a:r>
              <a:rPr lang="en-GB" sz="2000" dirty="0"/>
              <a:t>Make duplicates of the compound test with different scenarios, such as:</a:t>
            </a:r>
          </a:p>
          <a:p>
            <a:pPr lvl="2"/>
            <a:r>
              <a:rPr lang="en-GB" sz="2000" dirty="0"/>
              <a:t>Dry Event before Rinse</a:t>
            </a:r>
          </a:p>
          <a:p>
            <a:pPr lvl="2"/>
            <a:r>
              <a:rPr lang="en-GB" sz="2000" dirty="0"/>
              <a:t>Restarting when Stop is inserted in the middle</a:t>
            </a:r>
          </a:p>
          <a:p>
            <a:pPr lvl="2"/>
            <a:r>
              <a:rPr lang="en-GB" sz="2000" dirty="0"/>
              <a:t>Etc…</a:t>
            </a:r>
          </a:p>
          <a:p>
            <a:pPr lvl="1"/>
            <a:endParaRPr lang="en-US" dirty="0"/>
          </a:p>
        </p:txBody>
      </p:sp>
      <p:sp>
        <p:nvSpPr>
          <p:cNvPr id="7" name="Textplatzhalter 6">
            <a:extLst>
              <a:ext uri="{FF2B5EF4-FFF2-40B4-BE49-F238E27FC236}">
                <a16:creationId xmlns:a16="http://schemas.microsoft.com/office/drawing/2014/main" id="{CEF4F209-1A97-403A-B95F-E824D9F54031}"/>
              </a:ext>
            </a:extLst>
          </p:cNvPr>
          <p:cNvSpPr>
            <a:spLocks noGrp="1"/>
          </p:cNvSpPr>
          <p:nvPr>
            <p:ph type="body" sz="quarter" idx="12"/>
          </p:nvPr>
        </p:nvSpPr>
        <p:spPr/>
        <p:txBody>
          <a:bodyPr/>
          <a:lstStyle/>
          <a:p>
            <a:r>
              <a:rPr lang="en-US" dirty="0" err="1"/>
              <a:t>Blackbox</a:t>
            </a:r>
            <a:r>
              <a:rPr lang="en-US" dirty="0"/>
              <a:t> Testing:  Extra Credit</a:t>
            </a:r>
          </a:p>
        </p:txBody>
      </p:sp>
      <p:sp>
        <p:nvSpPr>
          <p:cNvPr id="3" name="Title 2"/>
          <p:cNvSpPr>
            <a:spLocks noGrp="1"/>
          </p:cNvSpPr>
          <p:nvPr>
            <p:ph type="title"/>
          </p:nvPr>
        </p:nvSpPr>
        <p:spPr/>
        <p:txBody>
          <a:bodyPr/>
          <a:lstStyle/>
          <a:p>
            <a:r>
              <a:rPr lang="en-GB"/>
              <a:t>Lab:  Compound Tests</a:t>
            </a:r>
            <a:endParaRPr lang="en-GB" dirty="0"/>
          </a:p>
        </p:txBody>
      </p:sp>
    </p:spTree>
    <p:extLst>
      <p:ext uri="{BB962C8B-B14F-4D97-AF65-F5344CB8AC3E}">
        <p14:creationId xmlns:p14="http://schemas.microsoft.com/office/powerpoint/2010/main" val="1588045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Code Coverage Basics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0DD7110B-30E9-4C29-918A-86FFB1699F28}"/>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CFE9275B-8825-4BC7-B952-1C745FF3FB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66789376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Create a New Test Environment for </a:t>
            </a:r>
            <a:r>
              <a:rPr lang="en-US" dirty="0" err="1"/>
              <a:t>manager.c</a:t>
            </a:r>
            <a:endParaRPr lang="en-US" dirty="0"/>
          </a:p>
          <a:p>
            <a:pPr lvl="2">
              <a:buClr>
                <a:srgbClr val="000000"/>
              </a:buClr>
              <a:buSzPct val="100000"/>
            </a:pPr>
            <a:r>
              <a:rPr lang="en-US" dirty="0"/>
              <a:t>Name the Environment MGR_COVER</a:t>
            </a:r>
          </a:p>
          <a:p>
            <a:pPr lvl="2">
              <a:buClr>
                <a:srgbClr val="000000"/>
              </a:buClr>
              <a:buSzPct val="100000"/>
            </a:pPr>
            <a:r>
              <a:rPr lang="en-US" dirty="0"/>
              <a:t>Set Coverage to “statement” in the </a:t>
            </a:r>
            <a:r>
              <a:rPr lang="en-US" dirty="0" err="1"/>
              <a:t>BuildOptions</a:t>
            </a:r>
            <a:r>
              <a:rPr lang="en-US" dirty="0"/>
              <a:t> (4)</a:t>
            </a:r>
          </a:p>
          <a:p>
            <a:pPr lvl="2">
              <a:buClr>
                <a:srgbClr val="000000"/>
              </a:buClr>
              <a:buSzPct val="100000"/>
            </a:pPr>
            <a:r>
              <a:rPr lang="en-US" dirty="0"/>
              <a:t>Select “Build”</a:t>
            </a:r>
          </a:p>
          <a:p>
            <a:pPr lvl="1">
              <a:buClr>
                <a:srgbClr val="000000"/>
              </a:buClr>
              <a:buSzPct val="100000"/>
              <a:buFont typeface="Wingdings 3" panose="05040102010807070707" pitchFamily="18" charset="2"/>
              <a:buAutoNum type="arabicPeriod"/>
            </a:pPr>
            <a:r>
              <a:rPr lang="en-US" dirty="0"/>
              <a:t>Create Test Case(s) to achieve 100% coverage for </a:t>
            </a:r>
            <a:r>
              <a:rPr lang="en-US" dirty="0" err="1"/>
              <a:t>Place_Order</a:t>
            </a:r>
            <a:endParaRPr lang="en-US" dirty="0"/>
          </a:p>
          <a:p>
            <a:pPr lvl="2">
              <a:buClr>
                <a:srgbClr val="000000"/>
              </a:buClr>
              <a:buSzPct val="100000"/>
            </a:pPr>
            <a:r>
              <a:rPr lang="en-US" dirty="0"/>
              <a:t>Set appropriate return values for each test</a:t>
            </a:r>
          </a:p>
          <a:p>
            <a:pPr lvl="2">
              <a:buClr>
                <a:srgbClr val="000000"/>
              </a:buClr>
              <a:buSzPct val="100000"/>
            </a:pPr>
            <a:r>
              <a:rPr lang="en-US" dirty="0"/>
              <a:t>Take Advantage of the Symbolic Constants for the return values:  </a:t>
            </a:r>
          </a:p>
          <a:p>
            <a:pPr lvl="1">
              <a:buClr>
                <a:srgbClr val="000000"/>
              </a:buClr>
              <a:buSzPct val="100000"/>
              <a:buFont typeface="Wingdings 3" panose="05040102010807070707" pitchFamily="18" charset="2"/>
              <a:buAutoNum type="arabicPeriod"/>
            </a:pPr>
            <a:r>
              <a:rPr lang="en-US" dirty="0"/>
              <a:t>How many tests did you need?</a:t>
            </a:r>
          </a:p>
          <a:p>
            <a:pPr lvl="2"/>
            <a:r>
              <a:rPr lang="en-US" dirty="0"/>
              <a:t>Could you achieve 100% coverage in fewer tests?</a:t>
            </a:r>
          </a:p>
          <a:p>
            <a:pPr lvl="1">
              <a:buClr>
                <a:srgbClr val="000000"/>
              </a:buClr>
              <a:buSzPct val="100000"/>
              <a:buFont typeface="Wingdings 3" panose="05040102010807070707" pitchFamily="18" charset="2"/>
              <a:buAutoNum type="arabicPeriod"/>
            </a:pPr>
            <a:r>
              <a:rPr lang="en-US" dirty="0"/>
              <a:t>Select the Data Summary Report icon:  </a:t>
            </a:r>
          </a:p>
          <a:p>
            <a:pPr marL="0" lvl="1" indent="0">
              <a:buClr>
                <a:srgbClr val="000000"/>
              </a:buClr>
              <a:buSzPct val="100000"/>
              <a:buNone/>
            </a:pPr>
            <a:endParaRPr lang="en-US" dirty="0"/>
          </a:p>
          <a:p>
            <a:pPr lvl="2"/>
            <a:r>
              <a:rPr lang="en-US" dirty="0"/>
              <a:t>CodeCoverageSummary-&gt;CodeCoverageSummary</a:t>
            </a:r>
          </a:p>
          <a:p>
            <a:pPr lvl="2"/>
            <a:r>
              <a:rPr lang="en-US" dirty="0"/>
              <a:t>Sort some of the columns</a:t>
            </a:r>
          </a:p>
          <a:p>
            <a:pPr lvl="2"/>
            <a:r>
              <a:rPr lang="en-US" dirty="0"/>
              <a:t>Enter “&gt;2” at top of Vg Column</a:t>
            </a:r>
          </a:p>
          <a:p>
            <a:pPr lvl="1">
              <a:buClr>
                <a:srgbClr val="000000"/>
              </a:buClr>
              <a:buSzPct val="100000"/>
              <a:buFont typeface="Wingdings 3" panose="05040102010807070707" pitchFamily="18" charset="2"/>
              <a:buAutoNum type="arabicPeriod"/>
            </a:pPr>
            <a:r>
              <a:rPr lang="en-US" dirty="0"/>
              <a:t>View the Metrics Report (Test-&gt;View)</a:t>
            </a:r>
          </a:p>
          <a:p>
            <a:pPr lvl="1">
              <a:buClr>
                <a:srgbClr val="000000"/>
              </a:buClr>
              <a:buSzPct val="100000"/>
              <a:buFont typeface="Wingdings 3" panose="05040102010807070707" pitchFamily="18" charset="2"/>
              <a:buAutoNum type="arabicPeriod"/>
            </a:pPr>
            <a:r>
              <a:rPr lang="en-US" dirty="0"/>
              <a:t>View the Aggregate Coverage Report</a:t>
            </a:r>
          </a:p>
          <a:p>
            <a:pPr lvl="1">
              <a:buClr>
                <a:srgbClr val="000000"/>
              </a:buClr>
              <a:buSzPct val="100000"/>
              <a:buFont typeface="Wingdings 3" panose="05040102010807070707" pitchFamily="18" charset="2"/>
              <a:buAutoNum type="arabicPeriod"/>
            </a:pPr>
            <a:r>
              <a:rPr lang="en-US" dirty="0"/>
              <a:t>Save the report to a file (File-&gt;Save).</a:t>
            </a:r>
          </a:p>
        </p:txBody>
      </p:sp>
      <p:sp>
        <p:nvSpPr>
          <p:cNvPr id="7" name="Textplatzhalter 6">
            <a:extLst>
              <a:ext uri="{FF2B5EF4-FFF2-40B4-BE49-F238E27FC236}">
                <a16:creationId xmlns:a16="http://schemas.microsoft.com/office/drawing/2014/main" id="{6428F381-FDA5-4FB7-BA9A-C16BD1C82300}"/>
              </a:ext>
            </a:extLst>
          </p:cNvPr>
          <p:cNvSpPr>
            <a:spLocks noGrp="1"/>
          </p:cNvSpPr>
          <p:nvPr>
            <p:ph type="body" sz="quarter" idx="12"/>
          </p:nvPr>
        </p:nvSpPr>
        <p:spPr/>
        <p:txBody>
          <a:bodyPr/>
          <a:lstStyle/>
          <a:p>
            <a:r>
              <a:rPr lang="en-US" dirty="0"/>
              <a:t>Statement Coverage</a:t>
            </a:r>
          </a:p>
        </p:txBody>
      </p:sp>
      <p:sp>
        <p:nvSpPr>
          <p:cNvPr id="3" name="Title 2"/>
          <p:cNvSpPr>
            <a:spLocks noGrp="1"/>
          </p:cNvSpPr>
          <p:nvPr>
            <p:ph type="title"/>
          </p:nvPr>
        </p:nvSpPr>
        <p:spPr/>
        <p:txBody>
          <a:bodyPr/>
          <a:lstStyle/>
          <a:p>
            <a:r>
              <a:rPr lang="en-US"/>
              <a:t>Lab:  Code Coverage Basics</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4364" y="4067499"/>
            <a:ext cx="650188" cy="541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32D7F9FB-F345-4442-88A0-CC9B8DE45906}"/>
              </a:ext>
            </a:extLst>
          </p:cNvPr>
          <p:cNvPicPr>
            <a:picLocks noChangeAspect="1"/>
          </p:cNvPicPr>
          <p:nvPr/>
        </p:nvPicPr>
        <p:blipFill>
          <a:blip r:embed="rId4"/>
          <a:stretch>
            <a:fillRect/>
          </a:stretch>
        </p:blipFill>
        <p:spPr>
          <a:xfrm>
            <a:off x="7880063" y="2957512"/>
            <a:ext cx="586715" cy="569459"/>
          </a:xfrm>
          <a:prstGeom prst="rect">
            <a:avLst/>
          </a:prstGeom>
        </p:spPr>
      </p:pic>
    </p:spTree>
    <p:extLst>
      <p:ext uri="{BB962C8B-B14F-4D97-AF65-F5344CB8AC3E}">
        <p14:creationId xmlns:p14="http://schemas.microsoft.com/office/powerpoint/2010/main" val="20163383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Clear the Coverage Data:  Coverage-&gt;RemoveAllCoverageData</a:t>
            </a:r>
          </a:p>
          <a:p>
            <a:pPr lvl="1">
              <a:buClr>
                <a:srgbClr val="000000"/>
              </a:buClr>
              <a:buSzPct val="100000"/>
              <a:buFont typeface="Wingdings 3" panose="05040102010807070707" pitchFamily="18" charset="2"/>
              <a:buAutoNum type="arabicPeriod"/>
            </a:pPr>
            <a:r>
              <a:rPr lang="en-US" dirty="0"/>
              <a:t>Write a test case for Add_Included_Dessert for the Free Pie path</a:t>
            </a:r>
          </a:p>
          <a:p>
            <a:pPr lvl="2">
              <a:buClr>
                <a:srgbClr val="000000"/>
              </a:buClr>
              <a:buSzPct val="100000"/>
            </a:pPr>
            <a:r>
              <a:rPr lang="en-US" dirty="0"/>
              <a:t>Name the test “</a:t>
            </a:r>
            <a:r>
              <a:rPr lang="en-US" dirty="0" err="1"/>
              <a:t>FreePie</a:t>
            </a:r>
            <a:r>
              <a:rPr lang="en-US" dirty="0"/>
              <a:t>”</a:t>
            </a:r>
          </a:p>
          <a:p>
            <a:pPr lvl="2">
              <a:buClr>
                <a:srgbClr val="000000"/>
              </a:buClr>
              <a:buSzPct val="100000"/>
            </a:pPr>
            <a:r>
              <a:rPr lang="en-US" dirty="0"/>
              <a:t>Set expected values for the return value and for the Dessert</a:t>
            </a:r>
          </a:p>
          <a:p>
            <a:pPr lvl="1">
              <a:buClr>
                <a:srgbClr val="000000"/>
              </a:buClr>
              <a:buSzPct val="100000"/>
              <a:buFont typeface="Wingdings 3" panose="05040102010807070707" pitchFamily="18" charset="2"/>
              <a:buAutoNum type="arabicPeriod"/>
            </a:pPr>
            <a:r>
              <a:rPr lang="en-US" dirty="0"/>
              <a:t>Create a similar test for Free Cake</a:t>
            </a:r>
          </a:p>
          <a:p>
            <a:pPr lvl="1">
              <a:buClr>
                <a:srgbClr val="000000"/>
              </a:buClr>
              <a:buSzPct val="100000"/>
              <a:buFont typeface="Wingdings 3" panose="05040102010807070707" pitchFamily="18" charset="2"/>
              <a:buAutoNum type="arabicPeriod"/>
            </a:pPr>
            <a:r>
              <a:rPr lang="en-US" dirty="0"/>
              <a:t>Run both tests &amp; verify 100% statement coverage for </a:t>
            </a:r>
            <a:r>
              <a:rPr lang="en-US" dirty="0" err="1"/>
              <a:t>Add_Included_Dessert</a:t>
            </a:r>
            <a:r>
              <a:rPr lang="en-US" dirty="0"/>
              <a:t> </a:t>
            </a:r>
          </a:p>
          <a:p>
            <a:pPr lvl="1">
              <a:buClr>
                <a:srgbClr val="000000"/>
              </a:buClr>
              <a:buSzPct val="100000"/>
              <a:buFont typeface="Wingdings 3" panose="05040102010807070707" pitchFamily="18" charset="2"/>
              <a:buAutoNum type="arabicPeriod"/>
            </a:pPr>
            <a:r>
              <a:rPr lang="en-US" dirty="0"/>
              <a:t>Change coverage type to </a:t>
            </a:r>
            <a:r>
              <a:rPr lang="en-US" dirty="0" err="1"/>
              <a:t>Statement+Branch</a:t>
            </a:r>
            <a:r>
              <a:rPr lang="en-US" dirty="0"/>
              <a:t> (Coverage-&gt;Initialize)</a:t>
            </a:r>
          </a:p>
          <a:p>
            <a:pPr lvl="2"/>
            <a:r>
              <a:rPr lang="en-US" dirty="0"/>
              <a:t>Rerun the tests</a:t>
            </a:r>
          </a:p>
          <a:p>
            <a:pPr lvl="2"/>
            <a:r>
              <a:rPr lang="en-US" dirty="0"/>
              <a:t>What test needs to be added to get 100% Branch Coverage?</a:t>
            </a:r>
          </a:p>
          <a:p>
            <a:pPr lvl="1">
              <a:buClr>
                <a:srgbClr val="000000"/>
              </a:buClr>
              <a:buSzPct val="100000"/>
              <a:buFont typeface="Wingdings 3" panose="05040102010807070707" pitchFamily="18" charset="2"/>
              <a:buAutoNum type="arabicPeriod"/>
            </a:pPr>
            <a:r>
              <a:rPr lang="en-US" dirty="0"/>
              <a:t>Create this test and call it “NoDessert”</a:t>
            </a:r>
          </a:p>
          <a:p>
            <a:pPr lvl="1">
              <a:buClr>
                <a:srgbClr val="000000"/>
              </a:buClr>
              <a:buSzPct val="100000"/>
              <a:buFont typeface="Wingdings 3" panose="05040102010807070707" pitchFamily="18" charset="2"/>
              <a:buAutoNum type="arabicPeriod"/>
            </a:pPr>
            <a:r>
              <a:rPr lang="en-US" dirty="0"/>
              <a:t>Rerun the tests and verify 100% Statement &amp; Branch Coverage on </a:t>
            </a:r>
            <a:r>
              <a:rPr lang="en-US" dirty="0" err="1"/>
              <a:t>Add_Included_Dessert</a:t>
            </a:r>
            <a:r>
              <a:rPr lang="en-US" dirty="0"/>
              <a:t> </a:t>
            </a:r>
          </a:p>
          <a:p>
            <a:pPr lvl="1">
              <a:buClr>
                <a:srgbClr val="000000"/>
              </a:buClr>
              <a:buSzPct val="100000"/>
              <a:buFont typeface="Wingdings 3" panose="05040102010807070707" pitchFamily="18" charset="2"/>
              <a:buAutoNum type="arabicPeriod"/>
            </a:pPr>
            <a:r>
              <a:rPr lang="en-US" dirty="0"/>
              <a:t>Now, Automatically Create Basis Path Tests (RightMouse on Add_Included_Dessert-&gt;InsertBasisPathTestCases)</a:t>
            </a:r>
          </a:p>
          <a:p>
            <a:pPr lvl="1">
              <a:buClr>
                <a:srgbClr val="000000"/>
              </a:buClr>
              <a:buSzPct val="100000"/>
              <a:buFont typeface="Wingdings 3" panose="05040102010807070707" pitchFamily="18" charset="2"/>
              <a:buAutoNum type="arabicPeriod"/>
            </a:pPr>
            <a:r>
              <a:rPr lang="en-US" dirty="0"/>
              <a:t>How do these new tests compare to your hand crafted tests?</a:t>
            </a:r>
          </a:p>
          <a:p>
            <a:pPr lvl="1">
              <a:buClr>
                <a:srgbClr val="000000"/>
              </a:buClr>
              <a:buSzPct val="100000"/>
              <a:buFont typeface="Wingdings 3" panose="05040102010807070707" pitchFamily="18" charset="2"/>
              <a:buAutoNum type="arabicPeriod"/>
            </a:pPr>
            <a:r>
              <a:rPr lang="en-US" dirty="0"/>
              <a:t> Review Tools-&gt;BasisPath-&gt;ViewAnalysisReport</a:t>
            </a:r>
          </a:p>
          <a:p>
            <a:pPr lvl="1">
              <a:buClr>
                <a:srgbClr val="000000"/>
              </a:buClr>
              <a:buSzPct val="100000"/>
              <a:buFont typeface="Wingdings 3" panose="05040102010807070707" pitchFamily="18" charset="2"/>
              <a:buAutoNum type="arabicPeriod"/>
            </a:pPr>
            <a:endParaRPr lang="en-US" dirty="0"/>
          </a:p>
          <a:p>
            <a:pPr lvl="1"/>
            <a:endParaRPr lang="en-US" dirty="0"/>
          </a:p>
        </p:txBody>
      </p:sp>
      <p:sp>
        <p:nvSpPr>
          <p:cNvPr id="7" name="Textplatzhalter 6">
            <a:extLst>
              <a:ext uri="{FF2B5EF4-FFF2-40B4-BE49-F238E27FC236}">
                <a16:creationId xmlns:a16="http://schemas.microsoft.com/office/drawing/2014/main" id="{E96B6120-BEA8-4CA4-9C2C-4FDEFEA9AB88}"/>
              </a:ext>
            </a:extLst>
          </p:cNvPr>
          <p:cNvSpPr>
            <a:spLocks noGrp="1"/>
          </p:cNvSpPr>
          <p:nvPr>
            <p:ph type="body" sz="quarter" idx="12"/>
          </p:nvPr>
        </p:nvSpPr>
        <p:spPr/>
        <p:txBody>
          <a:bodyPr/>
          <a:lstStyle/>
          <a:p>
            <a:r>
              <a:rPr lang="en-US" dirty="0"/>
              <a:t>Transitioning from Statement to Statement+Branch Coverage</a:t>
            </a:r>
          </a:p>
        </p:txBody>
      </p:sp>
      <p:sp>
        <p:nvSpPr>
          <p:cNvPr id="3" name="Title 2"/>
          <p:cNvSpPr>
            <a:spLocks noGrp="1"/>
          </p:cNvSpPr>
          <p:nvPr>
            <p:ph type="title"/>
          </p:nvPr>
        </p:nvSpPr>
        <p:spPr/>
        <p:txBody>
          <a:bodyPr/>
          <a:lstStyle/>
          <a:p>
            <a:r>
              <a:rPr lang="en-US"/>
              <a:t>Lab:  Code Coverage Basics</a:t>
            </a:r>
            <a:endParaRPr lang="en-US" dirty="0"/>
          </a:p>
        </p:txBody>
      </p:sp>
    </p:spTree>
    <p:extLst>
      <p:ext uri="{BB962C8B-B14F-4D97-AF65-F5344CB8AC3E}">
        <p14:creationId xmlns:p14="http://schemas.microsoft.com/office/powerpoint/2010/main" val="87745057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 How about using Code Coverage to Help Debug?</a:t>
            </a:r>
          </a:p>
          <a:p>
            <a:pPr lvl="2">
              <a:buClr>
                <a:srgbClr val="000000"/>
              </a:buClr>
              <a:buSzPct val="100000"/>
            </a:pPr>
            <a:r>
              <a:rPr lang="en-US" dirty="0"/>
              <a:t>A transition from Green to Red, with no corresponding branch, is typically a clue</a:t>
            </a:r>
          </a:p>
          <a:p>
            <a:pPr lvl="1">
              <a:buClr>
                <a:srgbClr val="000000"/>
              </a:buClr>
              <a:buSzPct val="100000"/>
              <a:buFont typeface="Wingdings 3" panose="05040102010807070707" pitchFamily="18" charset="2"/>
              <a:buAutoNum type="arabicPeriod"/>
            </a:pPr>
            <a:r>
              <a:rPr lang="en-US" dirty="0"/>
              <a:t>Insert a test for: Place_Order, call it: SEG_FAULT</a:t>
            </a:r>
          </a:p>
          <a:p>
            <a:pPr lvl="2">
              <a:buClr>
                <a:srgbClr val="000000"/>
              </a:buClr>
              <a:buSzPct val="100000"/>
            </a:pPr>
            <a:r>
              <a:rPr lang="en-US" dirty="0"/>
              <a:t>Enter Table: 1, Seat: 10000</a:t>
            </a:r>
          </a:p>
          <a:p>
            <a:pPr lvl="1">
              <a:buClr>
                <a:srgbClr val="000000"/>
              </a:buClr>
              <a:buSzPct val="100000"/>
              <a:buFont typeface="Wingdings 3" panose="05040102010807070707" pitchFamily="18" charset="2"/>
              <a:buAutoNum type="arabicPeriod"/>
            </a:pPr>
            <a:r>
              <a:rPr lang="en-US" dirty="0"/>
              <a:t>Run the test</a:t>
            </a:r>
          </a:p>
          <a:p>
            <a:pPr lvl="1">
              <a:buClr>
                <a:srgbClr val="000000"/>
              </a:buClr>
              <a:buSzPct val="100000"/>
              <a:buFont typeface="Wingdings 3" panose="05040102010807070707" pitchFamily="18" charset="2"/>
              <a:buAutoNum type="arabicPeriod"/>
            </a:pPr>
            <a:r>
              <a:rPr lang="en-US" dirty="0"/>
              <a:t>You should see “Signal Raised” in the Execution Report</a:t>
            </a:r>
          </a:p>
          <a:p>
            <a:pPr lvl="1">
              <a:buClr>
                <a:srgbClr val="000000"/>
              </a:buClr>
              <a:buSzPct val="100000"/>
              <a:buFont typeface="Wingdings 3" panose="05040102010807070707" pitchFamily="18" charset="2"/>
              <a:buAutoNum type="arabicPeriod"/>
            </a:pPr>
            <a:r>
              <a:rPr lang="en-US" dirty="0"/>
              <a:t>Deselect all coverage results except for SEG_FAULT</a:t>
            </a:r>
          </a:p>
          <a:p>
            <a:pPr lvl="2">
              <a:buClr>
                <a:srgbClr val="000000"/>
              </a:buClr>
              <a:buSzPct val="100000"/>
            </a:pPr>
            <a:r>
              <a:rPr lang="en-US" dirty="0"/>
              <a:t>Go to top of Environment View and do </a:t>
            </a:r>
            <a:r>
              <a:rPr lang="en-US" dirty="0" err="1"/>
              <a:t>RightMouse</a:t>
            </a:r>
            <a:r>
              <a:rPr lang="en-US" dirty="0"/>
              <a:t>-&gt;</a:t>
            </a:r>
            <a:r>
              <a:rPr lang="en-US" dirty="0" err="1"/>
              <a:t>DeselectCoverage</a:t>
            </a:r>
            <a:endParaRPr lang="en-US" dirty="0"/>
          </a:p>
          <a:p>
            <a:pPr lvl="2">
              <a:buClr>
                <a:srgbClr val="000000"/>
              </a:buClr>
              <a:buSzPct val="100000"/>
            </a:pPr>
            <a:r>
              <a:rPr lang="en-US" dirty="0"/>
              <a:t>Select the Coverage Box next to SEG_FAULT</a:t>
            </a:r>
          </a:p>
          <a:p>
            <a:pPr lvl="1">
              <a:buClr>
                <a:srgbClr val="000000"/>
              </a:buClr>
              <a:buSzPct val="100000"/>
              <a:buFont typeface="Wingdings 3" panose="05040102010807070707" pitchFamily="18" charset="2"/>
              <a:buAutoNum type="arabicPeriod"/>
            </a:pPr>
            <a:r>
              <a:rPr lang="en-US" dirty="0"/>
              <a:t>Open the Coverage Viewer and go to the top of the module</a:t>
            </a:r>
          </a:p>
          <a:p>
            <a:pPr lvl="1">
              <a:buClr>
                <a:srgbClr val="000000"/>
              </a:buClr>
              <a:buSzPct val="100000"/>
              <a:buFont typeface="Wingdings 3" panose="05040102010807070707" pitchFamily="18" charset="2"/>
              <a:buAutoNum type="arabicPeriod"/>
            </a:pPr>
            <a:r>
              <a:rPr lang="en-US" dirty="0"/>
              <a:t>Press the Green Down Arrow from the tool bar</a:t>
            </a:r>
          </a:p>
          <a:p>
            <a:pPr lvl="1">
              <a:buClr>
                <a:srgbClr val="000000"/>
              </a:buClr>
              <a:buSzPct val="100000"/>
              <a:buFont typeface="Wingdings 3" panose="05040102010807070707" pitchFamily="18" charset="2"/>
              <a:buAutoNum type="arabicPeriod"/>
            </a:pPr>
            <a:r>
              <a:rPr lang="en-US" dirty="0"/>
              <a:t>Then press the Red Down Arrow</a:t>
            </a:r>
          </a:p>
          <a:p>
            <a:pPr lvl="1">
              <a:buClr>
                <a:srgbClr val="000000"/>
              </a:buClr>
              <a:buSzPct val="100000"/>
              <a:buFont typeface="Wingdings 3" panose="05040102010807070707" pitchFamily="18" charset="2"/>
              <a:buAutoNum type="arabicPeriod"/>
            </a:pPr>
            <a:r>
              <a:rPr lang="en-US" dirty="0"/>
              <a:t>Why did the crash occur?</a:t>
            </a:r>
          </a:p>
          <a:p>
            <a:pPr marL="0" lvl="1" indent="0">
              <a:buClr>
                <a:srgbClr val="000000"/>
              </a:buClr>
              <a:buSzPct val="100000"/>
              <a:buNone/>
            </a:pPr>
            <a:endParaRPr lang="en-US" dirty="0"/>
          </a:p>
          <a:p>
            <a:pPr lvl="1">
              <a:buClr>
                <a:srgbClr val="000000"/>
              </a:buClr>
              <a:buSzPct val="100000"/>
              <a:buFont typeface="Wingdings 3" panose="05040102010807070707" pitchFamily="18" charset="2"/>
              <a:buAutoNum type="arabicPeriod"/>
            </a:pPr>
            <a:endParaRPr lang="en-US" dirty="0"/>
          </a:p>
          <a:p>
            <a:pPr lvl="1">
              <a:buClr>
                <a:srgbClr val="000000"/>
              </a:buClr>
              <a:buSzPct val="100000"/>
              <a:buFont typeface="Wingdings 3" panose="05040102010807070707" pitchFamily="18" charset="2"/>
              <a:buAutoNum type="arabicPeriod"/>
            </a:pPr>
            <a:endParaRPr lang="en-US" dirty="0"/>
          </a:p>
          <a:p>
            <a:pPr lvl="1"/>
            <a:endParaRPr lang="en-US" dirty="0"/>
          </a:p>
        </p:txBody>
      </p:sp>
      <p:sp>
        <p:nvSpPr>
          <p:cNvPr id="7" name="Textplatzhalter 6">
            <a:extLst>
              <a:ext uri="{FF2B5EF4-FFF2-40B4-BE49-F238E27FC236}">
                <a16:creationId xmlns:a16="http://schemas.microsoft.com/office/drawing/2014/main" id="{E1B3847B-F3C6-49FE-A075-11018CC5A12A}"/>
              </a:ext>
            </a:extLst>
          </p:cNvPr>
          <p:cNvSpPr>
            <a:spLocks noGrp="1"/>
          </p:cNvSpPr>
          <p:nvPr>
            <p:ph type="body" sz="quarter" idx="12"/>
          </p:nvPr>
        </p:nvSpPr>
        <p:spPr/>
        <p:txBody>
          <a:bodyPr/>
          <a:lstStyle/>
          <a:p>
            <a:r>
              <a:rPr lang="en-US" dirty="0"/>
              <a:t>Using Coverage to Debug Test Cases</a:t>
            </a:r>
          </a:p>
        </p:txBody>
      </p:sp>
      <p:sp>
        <p:nvSpPr>
          <p:cNvPr id="3" name="Title 2"/>
          <p:cNvSpPr>
            <a:spLocks noGrp="1"/>
          </p:cNvSpPr>
          <p:nvPr>
            <p:ph type="title"/>
          </p:nvPr>
        </p:nvSpPr>
        <p:spPr/>
        <p:txBody>
          <a:bodyPr/>
          <a:lstStyle/>
          <a:p>
            <a:r>
              <a:rPr lang="en-US"/>
              <a:t>Lab:  Code Coverage Basics</a:t>
            </a:r>
            <a:endParaRPr lang="en-US" dirty="0"/>
          </a:p>
        </p:txBody>
      </p:sp>
      <p:pic>
        <p:nvPicPr>
          <p:cNvPr id="2" name="Picture 1">
            <a:extLst>
              <a:ext uri="{FF2B5EF4-FFF2-40B4-BE49-F238E27FC236}">
                <a16:creationId xmlns:a16="http://schemas.microsoft.com/office/drawing/2014/main" id="{A3F11963-9726-4FA2-83F2-992242548BD2}"/>
              </a:ext>
            </a:extLst>
          </p:cNvPr>
          <p:cNvPicPr>
            <a:picLocks noChangeAspect="1"/>
          </p:cNvPicPr>
          <p:nvPr/>
        </p:nvPicPr>
        <p:blipFill>
          <a:blip r:embed="rId3"/>
          <a:stretch>
            <a:fillRect/>
          </a:stretch>
        </p:blipFill>
        <p:spPr>
          <a:xfrm>
            <a:off x="5797421" y="4685328"/>
            <a:ext cx="1219200" cy="323850"/>
          </a:xfrm>
          <a:prstGeom prst="rect">
            <a:avLst/>
          </a:prstGeom>
        </p:spPr>
      </p:pic>
    </p:spTree>
    <p:extLst>
      <p:ext uri="{BB962C8B-B14F-4D97-AF65-F5344CB8AC3E}">
        <p14:creationId xmlns:p14="http://schemas.microsoft.com/office/powerpoint/2010/main" val="16781348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3"/>
          <p:cNvSpPr>
            <a:spLocks noGrp="1" noChangeArrowheads="1"/>
          </p:cNvSpPr>
          <p:nvPr>
            <p:ph sz="quarter" idx="13"/>
          </p:nvPr>
        </p:nvSpPr>
        <p:spPr/>
        <p:txBody>
          <a:bodyPr/>
          <a:lstStyle/>
          <a:p>
            <a:r>
              <a:rPr lang="en-US" dirty="0"/>
              <a:t>Why build an environment with Whitebox?</a:t>
            </a:r>
          </a:p>
          <a:p>
            <a:pPr lvl="2"/>
            <a:r>
              <a:rPr lang="en-US" dirty="0"/>
              <a:t>C: Allows access to static global variables and static functions</a:t>
            </a:r>
          </a:p>
          <a:p>
            <a:pPr lvl="2"/>
            <a:r>
              <a:rPr lang="en-US" dirty="0"/>
              <a:t>C++: Allows access to private / protected members</a:t>
            </a:r>
          </a:p>
          <a:p>
            <a:endParaRPr lang="en-US" dirty="0"/>
          </a:p>
          <a:p>
            <a:r>
              <a:rPr lang="en-US" dirty="0"/>
              <a:t>How do we get visibility?</a:t>
            </a:r>
          </a:p>
          <a:p>
            <a:pPr lvl="2"/>
            <a:r>
              <a:rPr lang="en-US" dirty="0"/>
              <a:t>Source code is #include’d into harness, making static data visible</a:t>
            </a:r>
          </a:p>
          <a:p>
            <a:endParaRPr lang="en-US" dirty="0"/>
          </a:p>
          <a:p>
            <a:r>
              <a:rPr lang="en-US" dirty="0"/>
              <a:t>Option is set in “Build Options” step of New Environment Wizard</a:t>
            </a:r>
          </a:p>
          <a:p>
            <a:endParaRPr lang="en-US" dirty="0"/>
          </a:p>
          <a:p>
            <a:r>
              <a:rPr lang="en-US" dirty="0"/>
              <a:t>If you want to “always” build whitebox, set the Wizard page option to Whitebox also.</a:t>
            </a:r>
          </a:p>
          <a:p>
            <a:endParaRPr lang="en-US" dirty="0"/>
          </a:p>
        </p:txBody>
      </p:sp>
      <p:sp>
        <p:nvSpPr>
          <p:cNvPr id="2" name="Textplatzhalter 1">
            <a:extLst>
              <a:ext uri="{FF2B5EF4-FFF2-40B4-BE49-F238E27FC236}">
                <a16:creationId xmlns:a16="http://schemas.microsoft.com/office/drawing/2014/main" id="{C7E24928-E766-41D9-A8D2-ED58F1798799}"/>
              </a:ext>
            </a:extLst>
          </p:cNvPr>
          <p:cNvSpPr>
            <a:spLocks noGrp="1"/>
          </p:cNvSpPr>
          <p:nvPr>
            <p:ph type="body" sz="quarter" idx="12"/>
          </p:nvPr>
        </p:nvSpPr>
        <p:spPr/>
        <p:txBody>
          <a:bodyPr/>
          <a:lstStyle/>
          <a:p>
            <a:r>
              <a:rPr lang="en-US" dirty="0"/>
              <a:t>White Box Testing</a:t>
            </a:r>
          </a:p>
        </p:txBody>
      </p:sp>
      <p:sp>
        <p:nvSpPr>
          <p:cNvPr id="51202" name="Rectangle 2"/>
          <p:cNvSpPr>
            <a:spLocks noGrp="1" noChangeArrowheads="1"/>
          </p:cNvSpPr>
          <p:nvPr>
            <p:ph type="title"/>
          </p:nvPr>
        </p:nvSpPr>
        <p:spPr/>
        <p:txBody>
          <a:bodyPr/>
          <a:lstStyle/>
          <a:p>
            <a:r>
              <a:rPr lang="en-US"/>
              <a:t>Lecture:  Building Test Environments</a:t>
            </a:r>
            <a:endParaRPr lang="en-US" dirty="0"/>
          </a:p>
        </p:txBody>
      </p:sp>
    </p:spTree>
    <p:extLst>
      <p:ext uri="{BB962C8B-B14F-4D97-AF65-F5344CB8AC3E}">
        <p14:creationId xmlns:p14="http://schemas.microsoft.com/office/powerpoint/2010/main" val="39223780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Close the current environment</a:t>
            </a:r>
          </a:p>
          <a:p>
            <a:pPr lvl="1">
              <a:buClr>
                <a:srgbClr val="000000"/>
              </a:buClr>
              <a:buSzPct val="100000"/>
              <a:buFont typeface="Wingdings 3" panose="05040102010807070707" pitchFamily="18" charset="2"/>
              <a:buAutoNum type="arabicPeriod"/>
            </a:pPr>
            <a:r>
              <a:rPr lang="en-US" dirty="0"/>
              <a:t>Set Code Coverage to </a:t>
            </a:r>
            <a:r>
              <a:rPr lang="en-US" dirty="0" err="1"/>
              <a:t>Statement+Branch</a:t>
            </a:r>
            <a:r>
              <a:rPr lang="en-US" dirty="0"/>
              <a:t> as the default going forward</a:t>
            </a:r>
          </a:p>
          <a:p>
            <a:pPr lvl="2">
              <a:buClr>
                <a:srgbClr val="000000"/>
              </a:buClr>
              <a:buSzPct val="100000"/>
            </a:pPr>
            <a:r>
              <a:rPr lang="en-US" dirty="0" err="1"/>
              <a:t>RightMouse</a:t>
            </a:r>
            <a:r>
              <a:rPr lang="en-US" dirty="0"/>
              <a:t> at top level (</a:t>
            </a:r>
            <a:r>
              <a:rPr lang="en-US" dirty="0" err="1"/>
              <a:t>TestCampaign</a:t>
            </a:r>
            <a:r>
              <a:rPr lang="en-US" dirty="0"/>
              <a:t>) &amp; select </a:t>
            </a:r>
            <a:r>
              <a:rPr lang="en-US" dirty="0" err="1"/>
              <a:t>OpenConfiguration</a:t>
            </a:r>
            <a:endParaRPr lang="en-US" dirty="0"/>
          </a:p>
          <a:p>
            <a:pPr lvl="2">
              <a:buClr>
                <a:srgbClr val="000000"/>
              </a:buClr>
              <a:buSzPct val="100000"/>
            </a:pPr>
            <a:r>
              <a:rPr lang="en-US" dirty="0"/>
              <a:t>Expand the Manage node</a:t>
            </a:r>
          </a:p>
          <a:p>
            <a:pPr lvl="2">
              <a:buClr>
                <a:srgbClr val="000000"/>
              </a:buClr>
              <a:buSzPct val="100000"/>
            </a:pPr>
            <a:r>
              <a:rPr lang="en-US" dirty="0"/>
              <a:t>Set Coverage Type to </a:t>
            </a:r>
            <a:r>
              <a:rPr lang="en-US" dirty="0" err="1"/>
              <a:t>Statement+Branch</a:t>
            </a:r>
            <a:endParaRPr lang="en-US" dirty="0"/>
          </a:p>
          <a:p>
            <a:pPr lvl="1">
              <a:buClr>
                <a:srgbClr val="000000"/>
              </a:buClr>
              <a:buSzPct val="100000"/>
              <a:buFont typeface="Wingdings 3" panose="05040102010807070707" pitchFamily="18" charset="2"/>
              <a:buAutoNum type="arabicPeriod"/>
            </a:pPr>
            <a:r>
              <a:rPr lang="en-US" dirty="0"/>
              <a:t>Create a New Test Environment using </a:t>
            </a:r>
            <a:r>
              <a:rPr lang="en-US" dirty="0" err="1"/>
              <a:t>cba_example.c</a:t>
            </a:r>
            <a:r>
              <a:rPr lang="en-US" dirty="0"/>
              <a:t> and name it CBA_UT</a:t>
            </a:r>
          </a:p>
          <a:p>
            <a:pPr lvl="1">
              <a:buClr>
                <a:srgbClr val="000000"/>
              </a:buClr>
              <a:buSzPct val="100000"/>
              <a:buFont typeface="Wingdings 3" panose="05040102010807070707" pitchFamily="18" charset="2"/>
              <a:buAutoNum type="arabicPeriod"/>
            </a:pPr>
            <a:r>
              <a:rPr lang="en-US" dirty="0"/>
              <a:t>Create Tests to try and get 100% Coverage</a:t>
            </a:r>
          </a:p>
          <a:p>
            <a:pPr lvl="2">
              <a:buClr>
                <a:srgbClr val="000000"/>
              </a:buClr>
              <a:buSzPct val="100000"/>
            </a:pPr>
            <a:r>
              <a:rPr lang="en-US" dirty="0"/>
              <a:t>Note that the Default Case cannot be reached</a:t>
            </a:r>
          </a:p>
          <a:p>
            <a:pPr lvl="1">
              <a:buClr>
                <a:srgbClr val="000000"/>
              </a:buClr>
              <a:buSzPct val="100000"/>
              <a:buFont typeface="Wingdings 3" panose="05040102010807070707" pitchFamily="18" charset="2"/>
              <a:buAutoNum type="arabicPeriod"/>
            </a:pPr>
            <a:r>
              <a:rPr lang="en-US" dirty="0"/>
              <a:t>Enable CBA</a:t>
            </a:r>
          </a:p>
          <a:p>
            <a:pPr lvl="2"/>
            <a:r>
              <a:rPr lang="en-US" dirty="0"/>
              <a:t>Select the module name in the Environment View (cba_example)</a:t>
            </a:r>
          </a:p>
          <a:p>
            <a:pPr lvl="2"/>
            <a:r>
              <a:rPr lang="en-US" dirty="0"/>
              <a:t>Select the CBA Icon</a:t>
            </a:r>
          </a:p>
          <a:p>
            <a:pPr lvl="1">
              <a:buClr>
                <a:srgbClr val="000000"/>
              </a:buClr>
              <a:buSzPct val="100000"/>
              <a:buFont typeface="Wingdings 3" panose="05040102010807070707" pitchFamily="18" charset="2"/>
              <a:buAutoNum type="arabicPeriod"/>
            </a:pPr>
            <a:endParaRPr lang="en-US" dirty="0"/>
          </a:p>
          <a:p>
            <a:pPr lvl="1">
              <a:buClr>
                <a:srgbClr val="000000"/>
              </a:buClr>
              <a:buSzPct val="100000"/>
              <a:buFont typeface="Wingdings 3" panose="05040102010807070707" pitchFamily="18" charset="2"/>
              <a:buAutoNum type="arabicPeriod"/>
            </a:pPr>
            <a:r>
              <a:rPr lang="en-US" dirty="0"/>
              <a:t>In the Coverage Viewer, Select the uncovered lines</a:t>
            </a:r>
          </a:p>
          <a:p>
            <a:pPr lvl="1">
              <a:buClr>
                <a:srgbClr val="000000"/>
              </a:buClr>
              <a:buSzPct val="100000"/>
              <a:buFont typeface="Wingdings 3" panose="05040102010807070707" pitchFamily="18" charset="2"/>
              <a:buAutoNum type="arabicPeriod"/>
            </a:pPr>
            <a:r>
              <a:rPr lang="en-US" dirty="0"/>
              <a:t>Add Notes in the right hand pane and Save</a:t>
            </a:r>
          </a:p>
          <a:p>
            <a:pPr lvl="1">
              <a:buClr>
                <a:srgbClr val="000000"/>
              </a:buClr>
              <a:buSzPct val="100000"/>
              <a:buFont typeface="Wingdings 3" panose="05040102010807070707" pitchFamily="18" charset="2"/>
              <a:buAutoNum type="arabicPeriod"/>
            </a:pPr>
            <a:r>
              <a:rPr lang="en-US" dirty="0"/>
              <a:t>View the Metrics &amp; CBA Reports: (All reports are under Test-&gt;View)</a:t>
            </a:r>
          </a:p>
        </p:txBody>
      </p:sp>
      <p:sp>
        <p:nvSpPr>
          <p:cNvPr id="7" name="Textplatzhalter 6">
            <a:extLst>
              <a:ext uri="{FF2B5EF4-FFF2-40B4-BE49-F238E27FC236}">
                <a16:creationId xmlns:a16="http://schemas.microsoft.com/office/drawing/2014/main" id="{BD8A839E-AE98-4527-BB5D-E98DFC9CEEDD}"/>
              </a:ext>
            </a:extLst>
          </p:cNvPr>
          <p:cNvSpPr>
            <a:spLocks noGrp="1"/>
          </p:cNvSpPr>
          <p:nvPr>
            <p:ph type="body" sz="quarter" idx="12"/>
          </p:nvPr>
        </p:nvSpPr>
        <p:spPr/>
        <p:txBody>
          <a:bodyPr/>
          <a:lstStyle/>
          <a:p>
            <a:r>
              <a:rPr lang="en-US" dirty="0"/>
              <a:t>Coverage by Analysis (CBA)</a:t>
            </a:r>
          </a:p>
        </p:txBody>
      </p:sp>
      <p:sp>
        <p:nvSpPr>
          <p:cNvPr id="3" name="Title 2"/>
          <p:cNvSpPr>
            <a:spLocks noGrp="1"/>
          </p:cNvSpPr>
          <p:nvPr>
            <p:ph type="title"/>
          </p:nvPr>
        </p:nvSpPr>
        <p:spPr/>
        <p:txBody>
          <a:bodyPr/>
          <a:lstStyle/>
          <a:p>
            <a:r>
              <a:rPr lang="en-US"/>
              <a:t>Lab:  Code Coverage Basics</a:t>
            </a: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1446" y="4449685"/>
            <a:ext cx="658692" cy="643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028978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Test Reports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53C0EEBA-1A1A-4033-B329-18BC548B6F1C}"/>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99739DDE-61E2-41DA-91B2-B3EE5EFD5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48596309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View the Project Level Status Report from the top of the Project Tree</a:t>
            </a:r>
          </a:p>
          <a:p>
            <a:pPr lvl="2">
              <a:buClr>
                <a:srgbClr val="000000"/>
              </a:buClr>
              <a:buSzPct val="100000"/>
              <a:buFont typeface="Wingdings" panose="05000000000000000000" pitchFamily="2" charset="2"/>
              <a:buChar char="Ø"/>
            </a:pPr>
            <a:r>
              <a:rPr lang="en-US" dirty="0" err="1"/>
              <a:t>RightMouse</a:t>
            </a:r>
            <a:r>
              <a:rPr lang="en-US" dirty="0"/>
              <a:t>-&gt;Reporting-&gt;</a:t>
            </a:r>
            <a:r>
              <a:rPr lang="en-US" dirty="0" err="1"/>
              <a:t>FullStatusReport</a:t>
            </a:r>
            <a:endParaRPr lang="en-US" dirty="0"/>
          </a:p>
          <a:p>
            <a:pPr lvl="2">
              <a:buClr>
                <a:srgbClr val="000000"/>
              </a:buClr>
              <a:buSzPct val="100000"/>
              <a:buFont typeface="Wingdings" panose="05000000000000000000" pitchFamily="2" charset="2"/>
              <a:buChar char="Ø"/>
            </a:pPr>
            <a:r>
              <a:rPr lang="en-US" dirty="0"/>
              <a:t>Save the report (click into the Report Window and do File-&gt;Save)</a:t>
            </a:r>
          </a:p>
          <a:p>
            <a:pPr lvl="2">
              <a:buClr>
                <a:srgbClr val="000000"/>
              </a:buClr>
              <a:buSzPct val="100000"/>
              <a:buFont typeface="Wingdings" panose="05000000000000000000" pitchFamily="2" charset="2"/>
              <a:buChar char="Ø"/>
            </a:pPr>
            <a:r>
              <a:rPr lang="en-US" dirty="0"/>
              <a:t>Examine the report outside of VectorCAST (note that it’s in HTML format)</a:t>
            </a:r>
          </a:p>
          <a:p>
            <a:pPr lvl="1">
              <a:buClr>
                <a:srgbClr val="000000"/>
              </a:buClr>
              <a:buSzPct val="100000"/>
              <a:buFont typeface="Wingdings 3" panose="05040102010807070707" pitchFamily="18" charset="2"/>
              <a:buAutoNum type="arabicPeriod"/>
            </a:pPr>
            <a:r>
              <a:rPr lang="en-US" dirty="0"/>
              <a:t>Now, re-open the MGR_UT1 environment</a:t>
            </a:r>
          </a:p>
          <a:p>
            <a:pPr lvl="1">
              <a:buClr>
                <a:srgbClr val="000000"/>
              </a:buClr>
              <a:buSzPct val="100000"/>
              <a:buFont typeface="Wingdings 3" panose="05040102010807070707" pitchFamily="18" charset="2"/>
              <a:buAutoNum type="arabicPeriod"/>
            </a:pPr>
            <a:r>
              <a:rPr lang="en-US" dirty="0"/>
              <a:t>Add a Report Header (Tools-&gt;Options-&gt;Report-&gt;Format)</a:t>
            </a:r>
          </a:p>
          <a:p>
            <a:pPr lvl="1">
              <a:buClr>
                <a:srgbClr val="000000"/>
              </a:buClr>
              <a:buSzPct val="100000"/>
              <a:buFont typeface="Wingdings 3" panose="05040102010807070707" pitchFamily="18" charset="2"/>
              <a:buAutoNum type="arabicPeriod"/>
            </a:pPr>
            <a:r>
              <a:rPr lang="en-US" dirty="0"/>
              <a:t>Rerun all Tests in the Environment</a:t>
            </a:r>
          </a:p>
          <a:p>
            <a:pPr lvl="2">
              <a:buClr>
                <a:srgbClr val="000000"/>
              </a:buClr>
              <a:buSzPct val="100000"/>
              <a:buFont typeface="Wingdings" panose="05000000000000000000" pitchFamily="2" charset="2"/>
              <a:buChar char="Ø"/>
            </a:pPr>
            <a:r>
              <a:rPr lang="en-US" dirty="0"/>
              <a:t>(assuming you have more than 1 test written.  If not, add a couple tests)</a:t>
            </a:r>
          </a:p>
          <a:p>
            <a:pPr lvl="1">
              <a:buClr>
                <a:srgbClr val="000000"/>
              </a:buClr>
              <a:buSzPct val="100000"/>
              <a:buFont typeface="Wingdings 3" panose="05040102010807070707" pitchFamily="18" charset="2"/>
              <a:buAutoNum type="arabicPeriod"/>
            </a:pPr>
            <a:r>
              <a:rPr lang="en-US" dirty="0"/>
              <a:t>Click at the top of the Environment Tree and Examine the Full Report (Test-&gt;View)</a:t>
            </a:r>
          </a:p>
          <a:p>
            <a:pPr lvl="2">
              <a:buClr>
                <a:srgbClr val="000000"/>
              </a:buClr>
              <a:buSzPct val="100000"/>
              <a:buFont typeface="Wingdings" panose="05000000000000000000" pitchFamily="2" charset="2"/>
              <a:buChar char="Ø"/>
            </a:pPr>
            <a:r>
              <a:rPr lang="en-US" dirty="0"/>
              <a:t>Verify that your Report Header appears at the top</a:t>
            </a:r>
          </a:p>
          <a:p>
            <a:pPr lvl="2">
              <a:buClr>
                <a:srgbClr val="000000"/>
              </a:buClr>
              <a:buSzPct val="100000"/>
              <a:buFont typeface="Wingdings" panose="05000000000000000000" pitchFamily="2" charset="2"/>
              <a:buChar char="Ø"/>
            </a:pPr>
            <a:r>
              <a:rPr lang="en-US" dirty="0"/>
              <a:t>Expand the list of Test Cases in the Contents</a:t>
            </a:r>
          </a:p>
          <a:p>
            <a:pPr lvl="2">
              <a:buClr>
                <a:srgbClr val="000000"/>
              </a:buClr>
              <a:buSzPct val="100000"/>
              <a:buFont typeface="Wingdings" panose="05000000000000000000" pitchFamily="2" charset="2"/>
              <a:buChar char="Ø"/>
            </a:pPr>
            <a:r>
              <a:rPr lang="en-US" dirty="0"/>
              <a:t>Use the Hyperlinks to quickly examine the data in different test cases</a:t>
            </a:r>
          </a:p>
          <a:p>
            <a:pPr lvl="2">
              <a:buClr>
                <a:srgbClr val="000000"/>
              </a:buClr>
              <a:buSzPct val="100000"/>
              <a:buFont typeface="Wingdings" panose="05000000000000000000" pitchFamily="2" charset="2"/>
              <a:buChar char="Ø"/>
            </a:pPr>
            <a:endParaRPr lang="en-US" dirty="0"/>
          </a:p>
        </p:txBody>
      </p:sp>
      <p:sp>
        <p:nvSpPr>
          <p:cNvPr id="7" name="Textplatzhalter 6">
            <a:extLst>
              <a:ext uri="{FF2B5EF4-FFF2-40B4-BE49-F238E27FC236}">
                <a16:creationId xmlns:a16="http://schemas.microsoft.com/office/drawing/2014/main" id="{9EA57E65-0304-4269-AD05-4933920B2344}"/>
              </a:ext>
            </a:extLst>
          </p:cNvPr>
          <p:cNvSpPr>
            <a:spLocks noGrp="1"/>
          </p:cNvSpPr>
          <p:nvPr>
            <p:ph type="body" sz="quarter" idx="12"/>
          </p:nvPr>
        </p:nvSpPr>
        <p:spPr/>
        <p:txBody>
          <a:bodyPr/>
          <a:lstStyle/>
          <a:p>
            <a:r>
              <a:rPr lang="en-US" dirty="0"/>
              <a:t>Part 1</a:t>
            </a:r>
          </a:p>
        </p:txBody>
      </p:sp>
      <p:sp>
        <p:nvSpPr>
          <p:cNvPr id="3" name="Title 2"/>
          <p:cNvSpPr>
            <a:spLocks noGrp="1"/>
          </p:cNvSpPr>
          <p:nvPr>
            <p:ph type="title"/>
          </p:nvPr>
        </p:nvSpPr>
        <p:spPr/>
        <p:txBody>
          <a:bodyPr/>
          <a:lstStyle/>
          <a:p>
            <a:r>
              <a:rPr lang="en-US"/>
              <a:t>Lab:  Test Reports</a:t>
            </a:r>
            <a:endParaRPr lang="en-US" dirty="0"/>
          </a:p>
        </p:txBody>
      </p:sp>
    </p:spTree>
    <p:extLst>
      <p:ext uri="{BB962C8B-B14F-4D97-AF65-F5344CB8AC3E}">
        <p14:creationId xmlns:p14="http://schemas.microsoft.com/office/powerpoint/2010/main" val="274454729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Find the test </a:t>
            </a:r>
            <a:r>
              <a:rPr lang="en-US" dirty="0" err="1"/>
              <a:t>TenPercentTax</a:t>
            </a:r>
            <a:r>
              <a:rPr lang="en-US" dirty="0"/>
              <a:t> (or create a new test for </a:t>
            </a:r>
            <a:r>
              <a:rPr lang="en-US" dirty="0" err="1"/>
              <a:t>Add_Tax_Tip</a:t>
            </a:r>
            <a:r>
              <a:rPr lang="en-US" dirty="0"/>
              <a:t> with Expected Values)</a:t>
            </a:r>
          </a:p>
          <a:p>
            <a:pPr lvl="1">
              <a:buClr>
                <a:srgbClr val="000000"/>
              </a:buClr>
              <a:buSzPct val="100000"/>
              <a:buFont typeface="Wingdings 3" panose="05040102010807070707" pitchFamily="18" charset="2"/>
              <a:buAutoNum type="arabicPeriod"/>
            </a:pPr>
            <a:r>
              <a:rPr lang="en-US" dirty="0"/>
              <a:t>Run the test and examine the execution report</a:t>
            </a:r>
          </a:p>
          <a:p>
            <a:pPr lvl="1">
              <a:buClr>
                <a:srgbClr val="000000"/>
              </a:buClr>
              <a:buSzPct val="100000"/>
              <a:buFont typeface="Wingdings 3" panose="05040102010807070707" pitchFamily="18" charset="2"/>
              <a:buAutoNum type="arabicPeriod"/>
            </a:pPr>
            <a:r>
              <a:rPr lang="en-US" dirty="0"/>
              <a:t>Experiment with these options in Tools-&gt;Options-&gt;Reports and note the changes in the report:</a:t>
            </a:r>
          </a:p>
          <a:p>
            <a:pPr lvl="2">
              <a:buClr>
                <a:srgbClr val="000000"/>
              </a:buClr>
              <a:buSzPct val="100000"/>
            </a:pPr>
            <a:r>
              <a:rPr lang="en-US" dirty="0"/>
              <a:t>“Show only data with expected results”</a:t>
            </a:r>
          </a:p>
          <a:p>
            <a:pPr lvl="2">
              <a:buClr>
                <a:srgbClr val="000000"/>
              </a:buClr>
              <a:buSzPct val="100000"/>
            </a:pPr>
            <a:r>
              <a:rPr lang="en-US" dirty="0"/>
              <a:t>“Show only events with expected results”</a:t>
            </a:r>
          </a:p>
          <a:p>
            <a:pPr lvl="2">
              <a:buClr>
                <a:srgbClr val="000000"/>
              </a:buClr>
              <a:buSzPct val="100000"/>
            </a:pPr>
            <a:r>
              <a:rPr lang="en-US" dirty="0"/>
              <a:t>(Note that these options can help reduce the size of an Execution Report)</a:t>
            </a:r>
          </a:p>
          <a:p>
            <a:pPr marL="342900" lvl="1" indent="-342900">
              <a:buClr>
                <a:srgbClr val="000000"/>
              </a:buClr>
              <a:buSzPct val="100000"/>
              <a:buFont typeface="+mj-lt"/>
              <a:buAutoNum type="arabicPeriod"/>
            </a:pPr>
            <a:r>
              <a:rPr lang="en-US" dirty="0"/>
              <a:t>Create a new test for Place Order</a:t>
            </a:r>
          </a:p>
          <a:p>
            <a:pPr lvl="2">
              <a:buClr>
                <a:srgbClr val="000000"/>
              </a:buClr>
              <a:buSzPct val="100000"/>
            </a:pPr>
            <a:r>
              <a:rPr lang="en-US" dirty="0"/>
              <a:t>Enter: 1 for Table, 2 for Seat</a:t>
            </a:r>
          </a:p>
          <a:p>
            <a:pPr lvl="2">
              <a:buClr>
                <a:srgbClr val="000000"/>
              </a:buClr>
              <a:buSzPct val="100000"/>
            </a:pPr>
            <a:r>
              <a:rPr lang="en-US" dirty="0"/>
              <a:t>Enter “CHICKEN,STEAK” for the Entrée (no spaces!)</a:t>
            </a:r>
          </a:p>
          <a:p>
            <a:pPr lvl="2">
              <a:buClr>
                <a:srgbClr val="000000"/>
              </a:buClr>
              <a:buSzPct val="100000"/>
            </a:pPr>
            <a:r>
              <a:rPr lang="en-US" dirty="0"/>
              <a:t>Enter anything you want for the other order items</a:t>
            </a:r>
          </a:p>
          <a:p>
            <a:pPr lvl="2">
              <a:buClr>
                <a:srgbClr val="000000"/>
              </a:buClr>
              <a:buSzPct val="100000"/>
            </a:pPr>
            <a:r>
              <a:rPr lang="en-US" dirty="0"/>
              <a:t>Enter 10,14 as the Expected Result for the return value</a:t>
            </a:r>
          </a:p>
          <a:p>
            <a:pPr marL="342900" lvl="1" indent="-342900">
              <a:buClr>
                <a:srgbClr val="000000"/>
              </a:buClr>
              <a:buSzPct val="100000"/>
              <a:buFont typeface="+mj-lt"/>
              <a:buAutoNum type="arabicPeriod"/>
            </a:pPr>
            <a:r>
              <a:rPr lang="en-US" dirty="0"/>
              <a:t>Run the Test and make sure it passes</a:t>
            </a:r>
          </a:p>
          <a:p>
            <a:pPr marL="342900" lvl="1" indent="-342900">
              <a:buClr>
                <a:srgbClr val="000000"/>
              </a:buClr>
              <a:buSzPct val="100000"/>
              <a:buFont typeface="+mj-lt"/>
              <a:buAutoNum type="arabicPeriod"/>
            </a:pPr>
            <a:r>
              <a:rPr lang="en-US" dirty="0"/>
              <a:t>Examine the Execution Report and note the input parameters on each iteration</a:t>
            </a:r>
          </a:p>
          <a:p>
            <a:pPr marL="342900" lvl="1" indent="-342900">
              <a:buClr>
                <a:srgbClr val="000000"/>
              </a:buClr>
              <a:buSzPct val="100000"/>
              <a:buFont typeface="+mj-lt"/>
              <a:buAutoNum type="arabicPeriod"/>
            </a:pPr>
            <a:r>
              <a:rPr lang="en-US" dirty="0"/>
              <a:t>Now, use the Printer column to hide the Input Parameters in the report</a:t>
            </a:r>
          </a:p>
          <a:p>
            <a:pPr lvl="2">
              <a:buClr>
                <a:srgbClr val="000000"/>
              </a:buClr>
              <a:buSzPct val="100000"/>
            </a:pPr>
            <a:r>
              <a:rPr lang="en-US" dirty="0" err="1"/>
              <a:t>RightMouse</a:t>
            </a:r>
            <a:r>
              <a:rPr lang="en-US" dirty="0"/>
              <a:t> in the Printer column for </a:t>
            </a:r>
            <a:r>
              <a:rPr lang="en-US" dirty="0" err="1"/>
              <a:t>PlaceOrder</a:t>
            </a:r>
            <a:r>
              <a:rPr lang="en-US" dirty="0"/>
              <a:t> and hide all input parameters with one click</a:t>
            </a:r>
          </a:p>
          <a:p>
            <a:pPr marL="342900" lvl="1" indent="-342900">
              <a:buClr>
                <a:srgbClr val="000000"/>
              </a:buClr>
              <a:buSzPct val="100000"/>
              <a:buFont typeface="+mj-lt"/>
              <a:buAutoNum type="arabicPeriod"/>
            </a:pPr>
            <a:r>
              <a:rPr lang="en-US" dirty="0"/>
              <a:t>Rerun the Test and verify that the Input Parameters are absent, but not the expected value</a:t>
            </a:r>
          </a:p>
          <a:p>
            <a:pPr lvl="2">
              <a:buClr>
                <a:srgbClr val="000000"/>
              </a:buClr>
              <a:buSzPct val="100000"/>
            </a:pPr>
            <a:endParaRPr lang="en-US" dirty="0"/>
          </a:p>
          <a:p>
            <a:pPr lvl="2">
              <a:buClr>
                <a:srgbClr val="000000"/>
              </a:buClr>
              <a:buSzPct val="100000"/>
            </a:pPr>
            <a:endParaRPr lang="en-US" dirty="0"/>
          </a:p>
        </p:txBody>
      </p:sp>
      <p:sp>
        <p:nvSpPr>
          <p:cNvPr id="7" name="Textplatzhalter 6">
            <a:extLst>
              <a:ext uri="{FF2B5EF4-FFF2-40B4-BE49-F238E27FC236}">
                <a16:creationId xmlns:a16="http://schemas.microsoft.com/office/drawing/2014/main" id="{9EA57E65-0304-4269-AD05-4933920B2344}"/>
              </a:ext>
            </a:extLst>
          </p:cNvPr>
          <p:cNvSpPr>
            <a:spLocks noGrp="1"/>
          </p:cNvSpPr>
          <p:nvPr>
            <p:ph type="body" sz="quarter" idx="12"/>
          </p:nvPr>
        </p:nvSpPr>
        <p:spPr/>
        <p:txBody>
          <a:bodyPr/>
          <a:lstStyle/>
          <a:p>
            <a:r>
              <a:rPr lang="en-US" dirty="0"/>
              <a:t>Part 2</a:t>
            </a:r>
          </a:p>
        </p:txBody>
      </p:sp>
      <p:sp>
        <p:nvSpPr>
          <p:cNvPr id="3" name="Title 2"/>
          <p:cNvSpPr>
            <a:spLocks noGrp="1"/>
          </p:cNvSpPr>
          <p:nvPr>
            <p:ph type="title"/>
          </p:nvPr>
        </p:nvSpPr>
        <p:spPr/>
        <p:txBody>
          <a:bodyPr/>
          <a:lstStyle/>
          <a:p>
            <a:r>
              <a:rPr lang="en-US"/>
              <a:t>Lab:  Test Reports</a:t>
            </a:r>
            <a:endParaRPr lang="en-US" dirty="0"/>
          </a:p>
        </p:txBody>
      </p:sp>
    </p:spTree>
    <p:extLst>
      <p:ext uri="{BB962C8B-B14F-4D97-AF65-F5344CB8AC3E}">
        <p14:creationId xmlns:p14="http://schemas.microsoft.com/office/powerpoint/2010/main" val="398463255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Add a “File Version Command” of “</a:t>
            </a:r>
            <a:r>
              <a:rPr lang="en-US" dirty="0" err="1"/>
              <a:t>dir</a:t>
            </a:r>
            <a:r>
              <a:rPr lang="en-US" dirty="0"/>
              <a:t>” (or “ls -al” for Linux), as follows</a:t>
            </a:r>
          </a:p>
          <a:p>
            <a:pPr lvl="2">
              <a:buClr>
                <a:srgbClr val="000000"/>
              </a:buClr>
              <a:buSzPct val="100000"/>
            </a:pPr>
            <a:r>
              <a:rPr lang="en-US" dirty="0"/>
              <a:t>Tools-Options-&gt;Report-&gt;</a:t>
            </a:r>
            <a:r>
              <a:rPr lang="en-US" dirty="0" err="1"/>
              <a:t>FileVersionCommand</a:t>
            </a:r>
            <a:r>
              <a:rPr lang="en-US" dirty="0"/>
              <a:t>:  “</a:t>
            </a:r>
            <a:r>
              <a:rPr lang="en-US" dirty="0" err="1"/>
              <a:t>dir</a:t>
            </a:r>
            <a:r>
              <a:rPr lang="en-US" dirty="0"/>
              <a:t>” or “ls –al”</a:t>
            </a:r>
          </a:p>
          <a:p>
            <a:pPr lvl="2">
              <a:buClr>
                <a:srgbClr val="000000"/>
              </a:buClr>
              <a:buSzPct val="100000"/>
            </a:pPr>
            <a:r>
              <a:rPr lang="en-US" dirty="0"/>
              <a:t>Run the test</a:t>
            </a:r>
          </a:p>
          <a:p>
            <a:pPr lvl="2">
              <a:buClr>
                <a:srgbClr val="000000"/>
              </a:buClr>
              <a:buSzPct val="100000"/>
            </a:pPr>
            <a:r>
              <a:rPr lang="en-US" dirty="0"/>
              <a:t>Open the </a:t>
            </a:r>
            <a:r>
              <a:rPr lang="en-US" dirty="0" err="1"/>
              <a:t>TestCaseManagement</a:t>
            </a:r>
            <a:r>
              <a:rPr lang="en-US" dirty="0"/>
              <a:t> Report (Test-&gt;View) and note the “</a:t>
            </a:r>
            <a:r>
              <a:rPr lang="en-US" dirty="0" err="1"/>
              <a:t>dir</a:t>
            </a:r>
            <a:r>
              <a:rPr lang="en-US" dirty="0"/>
              <a:t>” command</a:t>
            </a:r>
          </a:p>
          <a:p>
            <a:pPr lvl="3">
              <a:buClr>
                <a:srgbClr val="000000"/>
              </a:buClr>
              <a:buSzPct val="100000"/>
              <a:buFont typeface="Wingdings" panose="05000000000000000000" pitchFamily="2" charset="2"/>
              <a:buChar char="Ø"/>
            </a:pPr>
            <a:r>
              <a:rPr lang="en-US" dirty="0"/>
              <a:t>Note:  “</a:t>
            </a:r>
            <a:r>
              <a:rPr lang="en-US" dirty="0" err="1"/>
              <a:t>dir</a:t>
            </a:r>
            <a:r>
              <a:rPr lang="en-US" dirty="0"/>
              <a:t>” is just an example.  Typically, you would use some type of CM command here</a:t>
            </a:r>
          </a:p>
          <a:p>
            <a:pPr lvl="1">
              <a:buClr>
                <a:srgbClr val="000000"/>
              </a:buClr>
              <a:buSzPct val="100000"/>
              <a:buFont typeface="Wingdings 3" panose="05040102010807070707" pitchFamily="18" charset="2"/>
              <a:buAutoNum type="arabicPeriod"/>
            </a:pPr>
            <a:r>
              <a:rPr lang="en-US" dirty="0"/>
              <a:t>Add some notes to any test case</a:t>
            </a:r>
          </a:p>
          <a:p>
            <a:pPr lvl="1">
              <a:buClr>
                <a:srgbClr val="000000"/>
              </a:buClr>
              <a:buSzPct val="100000"/>
              <a:buFont typeface="Wingdings 3" panose="05040102010807070707" pitchFamily="18" charset="2"/>
              <a:buAutoNum type="arabicPeriod"/>
            </a:pPr>
            <a:r>
              <a:rPr lang="en-US" dirty="0"/>
              <a:t>Rerun all tests in the environment</a:t>
            </a:r>
          </a:p>
          <a:p>
            <a:pPr lvl="1">
              <a:buClr>
                <a:srgbClr val="000000"/>
              </a:buClr>
              <a:buSzPct val="100000"/>
              <a:buFont typeface="Wingdings 3" panose="05040102010807070707" pitchFamily="18" charset="2"/>
              <a:buAutoNum type="arabicPeriod"/>
            </a:pPr>
            <a:r>
              <a:rPr lang="en-US" dirty="0"/>
              <a:t>Open the Test Case Data Report and verify that the Notes appear</a:t>
            </a:r>
          </a:p>
          <a:p>
            <a:pPr lvl="1">
              <a:buClr>
                <a:srgbClr val="000000"/>
              </a:buClr>
              <a:buSzPct val="100000"/>
              <a:buFont typeface="Wingdings 3" panose="05040102010807070707" pitchFamily="18" charset="2"/>
              <a:buAutoNum type="arabicPeriod"/>
            </a:pPr>
            <a:r>
              <a:rPr lang="en-US" dirty="0"/>
              <a:t>Open the Test Case Management Report and note that the Notes do not appear</a:t>
            </a:r>
          </a:p>
          <a:p>
            <a:pPr lvl="1">
              <a:buClr>
                <a:srgbClr val="000000"/>
              </a:buClr>
              <a:buSzPct val="100000"/>
              <a:buFont typeface="Wingdings 3" panose="05040102010807070707" pitchFamily="18" charset="2"/>
              <a:buAutoNum type="arabicPeriod"/>
            </a:pPr>
            <a:r>
              <a:rPr lang="en-US" dirty="0"/>
              <a:t>Select “Verbose management report” (Tools-&gt;Options-Reports)</a:t>
            </a:r>
          </a:p>
          <a:p>
            <a:pPr lvl="1">
              <a:buClr>
                <a:srgbClr val="000000"/>
              </a:buClr>
              <a:buSzPct val="100000"/>
              <a:buFont typeface="Wingdings 3" panose="05040102010807070707" pitchFamily="18" charset="2"/>
              <a:buAutoNum type="arabicPeriod"/>
            </a:pPr>
            <a:r>
              <a:rPr lang="en-US" dirty="0"/>
              <a:t>Re-open the </a:t>
            </a:r>
            <a:r>
              <a:rPr lang="en-US" dirty="0" err="1"/>
              <a:t>TestCaseManagement</a:t>
            </a:r>
            <a:r>
              <a:rPr lang="en-US" dirty="0"/>
              <a:t> report</a:t>
            </a:r>
          </a:p>
          <a:p>
            <a:pPr lvl="1">
              <a:buClr>
                <a:srgbClr val="000000"/>
              </a:buClr>
              <a:buSzPct val="100000"/>
              <a:buFont typeface="Wingdings 3" panose="05040102010807070707" pitchFamily="18" charset="2"/>
              <a:buAutoNum type="arabicPeriod"/>
            </a:pPr>
            <a:r>
              <a:rPr lang="en-US" dirty="0"/>
              <a:t>The Notes should now be present</a:t>
            </a:r>
          </a:p>
          <a:p>
            <a:pPr lvl="1">
              <a:buClr>
                <a:srgbClr val="000000"/>
              </a:buClr>
              <a:buSzPct val="100000"/>
              <a:buFont typeface="Wingdings 3" panose="05040102010807070707" pitchFamily="18" charset="2"/>
              <a:buAutoNum type="arabicPeriod"/>
            </a:pPr>
            <a:endParaRPr lang="en-US" dirty="0"/>
          </a:p>
          <a:p>
            <a:pPr marL="0" lvl="1" indent="0">
              <a:buClr>
                <a:srgbClr val="000000"/>
              </a:buClr>
              <a:buSzPct val="100000"/>
              <a:buNone/>
            </a:pPr>
            <a:r>
              <a:rPr lang="en-US" dirty="0"/>
              <a:t>One thing to note here is that Tests do not have to be re-run if you want to modify any report.  Just redisplaying the report will pick up the modifications.</a:t>
            </a:r>
          </a:p>
          <a:p>
            <a:pPr marL="0" lvl="1" indent="0">
              <a:buClr>
                <a:srgbClr val="000000"/>
              </a:buClr>
              <a:buSzPct val="100000"/>
              <a:buNone/>
            </a:pPr>
            <a:endParaRPr lang="en-US" dirty="0"/>
          </a:p>
        </p:txBody>
      </p:sp>
      <p:sp>
        <p:nvSpPr>
          <p:cNvPr id="7" name="Textplatzhalter 6">
            <a:extLst>
              <a:ext uri="{FF2B5EF4-FFF2-40B4-BE49-F238E27FC236}">
                <a16:creationId xmlns:a16="http://schemas.microsoft.com/office/drawing/2014/main" id="{9EA57E65-0304-4269-AD05-4933920B2344}"/>
              </a:ext>
            </a:extLst>
          </p:cNvPr>
          <p:cNvSpPr>
            <a:spLocks noGrp="1"/>
          </p:cNvSpPr>
          <p:nvPr>
            <p:ph type="body" sz="quarter" idx="12"/>
          </p:nvPr>
        </p:nvSpPr>
        <p:spPr/>
        <p:txBody>
          <a:bodyPr/>
          <a:lstStyle/>
          <a:p>
            <a:r>
              <a:rPr lang="en-US" dirty="0"/>
              <a:t>Part 3</a:t>
            </a:r>
          </a:p>
        </p:txBody>
      </p:sp>
      <p:sp>
        <p:nvSpPr>
          <p:cNvPr id="3" name="Title 2"/>
          <p:cNvSpPr>
            <a:spLocks noGrp="1"/>
          </p:cNvSpPr>
          <p:nvPr>
            <p:ph type="title"/>
          </p:nvPr>
        </p:nvSpPr>
        <p:spPr/>
        <p:txBody>
          <a:bodyPr/>
          <a:lstStyle/>
          <a:p>
            <a:r>
              <a:rPr lang="en-US"/>
              <a:t>Lab:  Test Reports</a:t>
            </a:r>
            <a:endParaRPr lang="en-US" dirty="0"/>
          </a:p>
        </p:txBody>
      </p:sp>
    </p:spTree>
    <p:extLst>
      <p:ext uri="{BB962C8B-B14F-4D97-AF65-F5344CB8AC3E}">
        <p14:creationId xmlns:p14="http://schemas.microsoft.com/office/powerpoint/2010/main" val="306230292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Create a test for </a:t>
            </a:r>
            <a:r>
              <a:rPr lang="en-US" dirty="0" err="1"/>
              <a:t>Clear_Table</a:t>
            </a:r>
            <a:endParaRPr lang="en-US" dirty="0"/>
          </a:p>
          <a:p>
            <a:pPr lvl="1">
              <a:buClr>
                <a:srgbClr val="000000"/>
              </a:buClr>
              <a:buSzPct val="100000"/>
              <a:buFont typeface="Wingdings 3" panose="05040102010807070707" pitchFamily="18" charset="2"/>
              <a:buAutoNum type="arabicPeriod"/>
            </a:pPr>
            <a:r>
              <a:rPr lang="en-US" dirty="0"/>
              <a:t>Enter 5 for the table value</a:t>
            </a:r>
          </a:p>
          <a:p>
            <a:pPr lvl="1">
              <a:buClr>
                <a:srgbClr val="000000"/>
              </a:buClr>
              <a:buSzPct val="100000"/>
              <a:buFont typeface="Wingdings 3" panose="05040102010807070707" pitchFamily="18" charset="2"/>
              <a:buAutoNum type="arabicPeriod"/>
            </a:pPr>
            <a:r>
              <a:rPr lang="en-US" dirty="0"/>
              <a:t>Set Tools-&gt;Options-&gt;Execute-&gt;“Redirect standard output”</a:t>
            </a:r>
          </a:p>
          <a:p>
            <a:pPr lvl="1">
              <a:buClr>
                <a:srgbClr val="000000"/>
              </a:buClr>
              <a:buSzPct val="100000"/>
              <a:buFont typeface="Wingdings 3" panose="05040102010807070707" pitchFamily="18" charset="2"/>
              <a:buAutoNum type="arabicPeriod"/>
            </a:pPr>
            <a:r>
              <a:rPr lang="en-US" dirty="0"/>
              <a:t>Run the test</a:t>
            </a:r>
          </a:p>
          <a:p>
            <a:pPr lvl="1">
              <a:buClr>
                <a:srgbClr val="000000"/>
              </a:buClr>
              <a:buSzPct val="100000"/>
              <a:buFont typeface="Wingdings 3" panose="05040102010807070707" pitchFamily="18" charset="2"/>
              <a:buAutoNum type="arabicPeriod"/>
            </a:pPr>
            <a:r>
              <a:rPr lang="en-US" dirty="0"/>
              <a:t>Examine the execution report and note the Standard Output at the bottom</a:t>
            </a:r>
          </a:p>
          <a:p>
            <a:pPr marL="0" lvl="1" indent="0">
              <a:buClr>
                <a:srgbClr val="000000"/>
              </a:buClr>
              <a:buSzPct val="100000"/>
              <a:buNone/>
            </a:pPr>
            <a:endParaRPr lang="en-US" dirty="0"/>
          </a:p>
          <a:p>
            <a:pPr marL="252000" lvl="2" indent="0">
              <a:buClr>
                <a:srgbClr val="000000"/>
              </a:buClr>
              <a:buSzPct val="100000"/>
              <a:buNone/>
            </a:pPr>
            <a:endParaRPr lang="en-US" dirty="0"/>
          </a:p>
        </p:txBody>
      </p:sp>
      <p:sp>
        <p:nvSpPr>
          <p:cNvPr id="7" name="Textplatzhalter 6">
            <a:extLst>
              <a:ext uri="{FF2B5EF4-FFF2-40B4-BE49-F238E27FC236}">
                <a16:creationId xmlns:a16="http://schemas.microsoft.com/office/drawing/2014/main" id="{C2E60377-EB30-4E0E-A982-25C49E7C0FF9}"/>
              </a:ext>
            </a:extLst>
          </p:cNvPr>
          <p:cNvSpPr>
            <a:spLocks noGrp="1"/>
          </p:cNvSpPr>
          <p:nvPr>
            <p:ph type="body" sz="quarter" idx="12"/>
          </p:nvPr>
        </p:nvSpPr>
        <p:spPr/>
        <p:txBody>
          <a:bodyPr/>
          <a:lstStyle/>
          <a:p>
            <a:r>
              <a:rPr lang="en-US" dirty="0"/>
              <a:t>Redirecting Standard Output to Execution Report</a:t>
            </a:r>
          </a:p>
        </p:txBody>
      </p:sp>
      <p:sp>
        <p:nvSpPr>
          <p:cNvPr id="3" name="Title 2"/>
          <p:cNvSpPr>
            <a:spLocks noGrp="1"/>
          </p:cNvSpPr>
          <p:nvPr>
            <p:ph type="title"/>
          </p:nvPr>
        </p:nvSpPr>
        <p:spPr/>
        <p:txBody>
          <a:bodyPr/>
          <a:lstStyle/>
          <a:p>
            <a:r>
              <a:rPr lang="en-US"/>
              <a:t>Lab:  Test Reports</a:t>
            </a:r>
            <a:endParaRPr lang="en-US" dirty="0"/>
          </a:p>
        </p:txBody>
      </p:sp>
    </p:spTree>
    <p:extLst>
      <p:ext uri="{BB962C8B-B14F-4D97-AF65-F5344CB8AC3E}">
        <p14:creationId xmlns:p14="http://schemas.microsoft.com/office/powerpoint/2010/main" val="85594992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marL="0" lvl="1" indent="0">
              <a:buClr>
                <a:srgbClr val="000000"/>
              </a:buClr>
              <a:buSzPct val="100000"/>
              <a:buNone/>
            </a:pPr>
            <a:endParaRPr lang="en-US" dirty="0"/>
          </a:p>
          <a:p>
            <a:pPr marL="0" lvl="1" indent="0">
              <a:buClr>
                <a:srgbClr val="000000"/>
              </a:buClr>
              <a:buSzPct val="100000"/>
              <a:buNone/>
            </a:pPr>
            <a:r>
              <a:rPr lang="en-US" dirty="0"/>
              <a:t>Now, lets save some of these options so that other environments can take advantage</a:t>
            </a:r>
          </a:p>
          <a:p>
            <a:pPr marL="252000" lvl="2" indent="0">
              <a:buClr>
                <a:srgbClr val="000000"/>
              </a:buClr>
              <a:buSzPct val="100000"/>
              <a:buNone/>
            </a:pPr>
            <a:r>
              <a:rPr lang="en-US" dirty="0"/>
              <a:t> </a:t>
            </a:r>
          </a:p>
          <a:p>
            <a:pPr lvl="2">
              <a:buClr>
                <a:srgbClr val="000000"/>
              </a:buClr>
              <a:buSzPct val="100000"/>
            </a:pPr>
            <a:r>
              <a:rPr lang="en-US" dirty="0"/>
              <a:t>Close any open Environment</a:t>
            </a:r>
          </a:p>
          <a:p>
            <a:pPr lvl="2">
              <a:buClr>
                <a:srgbClr val="000000"/>
              </a:buClr>
              <a:buSzPct val="100000"/>
            </a:pPr>
            <a:r>
              <a:rPr lang="en-US" dirty="0"/>
              <a:t>At the top of your Project, do </a:t>
            </a:r>
            <a:r>
              <a:rPr lang="en-US" dirty="0" err="1"/>
              <a:t>RightMouse</a:t>
            </a:r>
            <a:r>
              <a:rPr lang="en-US" dirty="0"/>
              <a:t>-&gt;</a:t>
            </a:r>
            <a:r>
              <a:rPr lang="en-US" dirty="0" err="1"/>
              <a:t>OpenConfiguration</a:t>
            </a:r>
            <a:endParaRPr lang="en-US" dirty="0"/>
          </a:p>
          <a:p>
            <a:pPr lvl="2">
              <a:buClr>
                <a:srgbClr val="000000"/>
              </a:buClr>
              <a:buSzPct val="100000"/>
            </a:pPr>
            <a:r>
              <a:rPr lang="en-US" dirty="0"/>
              <a:t>In the Right Hand Pane, find (ctrl-F) &amp; change these values:</a:t>
            </a:r>
          </a:p>
          <a:p>
            <a:pPr lvl="2">
              <a:buClr>
                <a:srgbClr val="000000"/>
              </a:buClr>
              <a:buSzPct val="100000"/>
            </a:pPr>
            <a:endParaRPr lang="en-US" dirty="0"/>
          </a:p>
          <a:p>
            <a:pPr lvl="2">
              <a:buClr>
                <a:srgbClr val="000000"/>
              </a:buClr>
              <a:buSzPct val="100000"/>
            </a:pPr>
            <a:endParaRPr lang="en-US" dirty="0"/>
          </a:p>
          <a:p>
            <a:pPr lvl="2">
              <a:buClr>
                <a:srgbClr val="000000"/>
              </a:buClr>
              <a:buSzPct val="100000"/>
            </a:pPr>
            <a:endParaRPr lang="en-US" dirty="0"/>
          </a:p>
          <a:p>
            <a:pPr lvl="2">
              <a:buClr>
                <a:srgbClr val="000000"/>
              </a:buClr>
              <a:buSzPct val="100000"/>
            </a:pPr>
            <a:endParaRPr lang="en-US" dirty="0"/>
          </a:p>
          <a:p>
            <a:pPr lvl="2">
              <a:buClr>
                <a:srgbClr val="000000"/>
              </a:buClr>
              <a:buSzPct val="100000"/>
            </a:pPr>
            <a:endParaRPr lang="en-US" dirty="0"/>
          </a:p>
          <a:p>
            <a:pPr lvl="2">
              <a:buClr>
                <a:srgbClr val="000000"/>
              </a:buClr>
              <a:buSzPct val="100000"/>
            </a:pPr>
            <a:endParaRPr lang="en-US" dirty="0"/>
          </a:p>
          <a:p>
            <a:pPr marL="252000" lvl="2" indent="0">
              <a:buClr>
                <a:srgbClr val="000000"/>
              </a:buClr>
              <a:buSzPct val="100000"/>
              <a:buNone/>
            </a:pPr>
            <a:r>
              <a:rPr lang="en-US" dirty="0"/>
              <a:t> </a:t>
            </a:r>
          </a:p>
          <a:p>
            <a:pPr marL="252000" lvl="2" indent="0">
              <a:buClr>
                <a:srgbClr val="000000"/>
              </a:buClr>
              <a:buSzPct val="100000"/>
              <a:buNone/>
            </a:pPr>
            <a:r>
              <a:rPr lang="en-US" dirty="0"/>
              <a:t> </a:t>
            </a:r>
          </a:p>
          <a:p>
            <a:pPr lvl="2">
              <a:buClr>
                <a:srgbClr val="000000"/>
              </a:buClr>
              <a:buSzPct val="100000"/>
            </a:pPr>
            <a:r>
              <a:rPr lang="en-US" dirty="0"/>
              <a:t>Rebuild All Environments in order to pick up these options:</a:t>
            </a:r>
          </a:p>
          <a:p>
            <a:pPr lvl="3">
              <a:buClr>
                <a:srgbClr val="000000"/>
              </a:buClr>
              <a:buSzPct val="100000"/>
            </a:pPr>
            <a:r>
              <a:rPr lang="en-US" sz="1600" dirty="0"/>
              <a:t>From top of Project Tree:  </a:t>
            </a:r>
            <a:r>
              <a:rPr lang="en-US" sz="1600" dirty="0" err="1"/>
              <a:t>RightMouse</a:t>
            </a:r>
            <a:r>
              <a:rPr lang="en-US" sz="1600" dirty="0"/>
              <a:t>-&gt;Build</a:t>
            </a:r>
          </a:p>
          <a:p>
            <a:pPr marL="252000" lvl="2" indent="0">
              <a:buClr>
                <a:srgbClr val="000000"/>
              </a:buClr>
              <a:buSzPct val="100000"/>
              <a:buNone/>
            </a:pPr>
            <a:endParaRPr lang="en-US" dirty="0"/>
          </a:p>
        </p:txBody>
      </p:sp>
      <p:sp>
        <p:nvSpPr>
          <p:cNvPr id="7" name="Textplatzhalter 6">
            <a:extLst>
              <a:ext uri="{FF2B5EF4-FFF2-40B4-BE49-F238E27FC236}">
                <a16:creationId xmlns:a16="http://schemas.microsoft.com/office/drawing/2014/main" id="{C2E60377-EB30-4E0E-A982-25C49E7C0FF9}"/>
              </a:ext>
            </a:extLst>
          </p:cNvPr>
          <p:cNvSpPr>
            <a:spLocks noGrp="1"/>
          </p:cNvSpPr>
          <p:nvPr>
            <p:ph type="body" sz="quarter" idx="12"/>
          </p:nvPr>
        </p:nvSpPr>
        <p:spPr/>
        <p:txBody>
          <a:bodyPr/>
          <a:lstStyle/>
          <a:p>
            <a:r>
              <a:rPr lang="en-US" dirty="0"/>
              <a:t>Saving the Options</a:t>
            </a:r>
          </a:p>
        </p:txBody>
      </p:sp>
      <p:sp>
        <p:nvSpPr>
          <p:cNvPr id="3" name="Title 2"/>
          <p:cNvSpPr>
            <a:spLocks noGrp="1"/>
          </p:cNvSpPr>
          <p:nvPr>
            <p:ph type="title"/>
          </p:nvPr>
        </p:nvSpPr>
        <p:spPr/>
        <p:txBody>
          <a:bodyPr/>
          <a:lstStyle/>
          <a:p>
            <a:r>
              <a:rPr lang="en-US"/>
              <a:t>Lab:  Test Reports</a:t>
            </a:r>
            <a:endParaRPr lang="en-US" dirty="0"/>
          </a:p>
        </p:txBody>
      </p:sp>
      <p:grpSp>
        <p:nvGrpSpPr>
          <p:cNvPr id="13" name="Group 12">
            <a:extLst>
              <a:ext uri="{FF2B5EF4-FFF2-40B4-BE49-F238E27FC236}">
                <a16:creationId xmlns:a16="http://schemas.microsoft.com/office/drawing/2014/main" id="{4A930E52-5435-4E3E-97F1-6CE579242BF3}"/>
              </a:ext>
            </a:extLst>
          </p:cNvPr>
          <p:cNvGrpSpPr/>
          <p:nvPr/>
        </p:nvGrpSpPr>
        <p:grpSpPr>
          <a:xfrm>
            <a:off x="1278523" y="3306565"/>
            <a:ext cx="6951077" cy="1619768"/>
            <a:chOff x="1278523" y="4543994"/>
            <a:chExt cx="6951077" cy="1619768"/>
          </a:xfrm>
        </p:grpSpPr>
        <p:pic>
          <p:nvPicPr>
            <p:cNvPr id="2" name="Picture 1">
              <a:extLst>
                <a:ext uri="{FF2B5EF4-FFF2-40B4-BE49-F238E27FC236}">
                  <a16:creationId xmlns:a16="http://schemas.microsoft.com/office/drawing/2014/main" id="{7696DCFC-267F-4178-8A37-DB689F4017A7}"/>
                </a:ext>
              </a:extLst>
            </p:cNvPr>
            <p:cNvPicPr>
              <a:picLocks noChangeAspect="1"/>
            </p:cNvPicPr>
            <p:nvPr/>
          </p:nvPicPr>
          <p:blipFill>
            <a:blip r:embed="rId3"/>
            <a:stretch>
              <a:fillRect/>
            </a:stretch>
          </p:blipFill>
          <p:spPr>
            <a:xfrm>
              <a:off x="1278523" y="4543994"/>
              <a:ext cx="4817477" cy="382339"/>
            </a:xfrm>
            <a:prstGeom prst="rect">
              <a:avLst/>
            </a:prstGeom>
          </p:spPr>
        </p:pic>
        <p:pic>
          <p:nvPicPr>
            <p:cNvPr id="6" name="Picture 5">
              <a:extLst>
                <a:ext uri="{FF2B5EF4-FFF2-40B4-BE49-F238E27FC236}">
                  <a16:creationId xmlns:a16="http://schemas.microsoft.com/office/drawing/2014/main" id="{CD765061-B654-4CBD-885C-748A0E3C5DEF}"/>
                </a:ext>
              </a:extLst>
            </p:cNvPr>
            <p:cNvPicPr>
              <a:picLocks noChangeAspect="1"/>
            </p:cNvPicPr>
            <p:nvPr/>
          </p:nvPicPr>
          <p:blipFill>
            <a:blip r:embed="rId4"/>
            <a:stretch>
              <a:fillRect/>
            </a:stretch>
          </p:blipFill>
          <p:spPr>
            <a:xfrm>
              <a:off x="1292776" y="4977244"/>
              <a:ext cx="4803224" cy="355222"/>
            </a:xfrm>
            <a:prstGeom prst="rect">
              <a:avLst/>
            </a:prstGeom>
          </p:spPr>
        </p:pic>
        <p:pic>
          <p:nvPicPr>
            <p:cNvPr id="9" name="Picture 8">
              <a:extLst>
                <a:ext uri="{FF2B5EF4-FFF2-40B4-BE49-F238E27FC236}">
                  <a16:creationId xmlns:a16="http://schemas.microsoft.com/office/drawing/2014/main" id="{A0752FA2-356A-4B04-A7E3-6D1EBFE6EDB1}"/>
                </a:ext>
              </a:extLst>
            </p:cNvPr>
            <p:cNvPicPr>
              <a:picLocks noChangeAspect="1"/>
            </p:cNvPicPr>
            <p:nvPr/>
          </p:nvPicPr>
          <p:blipFill>
            <a:blip r:embed="rId5"/>
            <a:stretch>
              <a:fillRect/>
            </a:stretch>
          </p:blipFill>
          <p:spPr>
            <a:xfrm>
              <a:off x="1292776" y="5870077"/>
              <a:ext cx="4803224" cy="293685"/>
            </a:xfrm>
            <a:prstGeom prst="rect">
              <a:avLst/>
            </a:prstGeom>
          </p:spPr>
        </p:pic>
        <p:pic>
          <p:nvPicPr>
            <p:cNvPr id="10" name="Picture 9">
              <a:extLst>
                <a:ext uri="{FF2B5EF4-FFF2-40B4-BE49-F238E27FC236}">
                  <a16:creationId xmlns:a16="http://schemas.microsoft.com/office/drawing/2014/main" id="{FCBB87DB-B67A-4F67-8CD7-23DEF5E46F0E}"/>
                </a:ext>
              </a:extLst>
            </p:cNvPr>
            <p:cNvPicPr>
              <a:picLocks noChangeAspect="1"/>
            </p:cNvPicPr>
            <p:nvPr/>
          </p:nvPicPr>
          <p:blipFill>
            <a:blip r:embed="rId6"/>
            <a:stretch>
              <a:fillRect/>
            </a:stretch>
          </p:blipFill>
          <p:spPr>
            <a:xfrm>
              <a:off x="1292776" y="5417235"/>
              <a:ext cx="6936824" cy="351020"/>
            </a:xfrm>
            <a:prstGeom prst="rect">
              <a:avLst/>
            </a:prstGeom>
          </p:spPr>
        </p:pic>
      </p:grpSp>
    </p:spTree>
    <p:extLst>
      <p:ext uri="{BB962C8B-B14F-4D97-AF65-F5344CB8AC3E}">
        <p14:creationId xmlns:p14="http://schemas.microsoft.com/office/powerpoint/2010/main" val="315813185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Regression Testing</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6D559264-3B6F-406A-AB74-1AD0E3A21F7F}"/>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8A9618CD-20D5-4537-801A-37FCD6AE1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78042637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Build an Environment for manager.c or use an existing one</a:t>
            </a:r>
          </a:p>
          <a:p>
            <a:pPr lvl="1">
              <a:buClr>
                <a:srgbClr val="000000"/>
              </a:buClr>
              <a:buSzPct val="100000"/>
              <a:buFont typeface="Wingdings 3" panose="05040102010807070707" pitchFamily="18" charset="2"/>
              <a:buAutoNum type="arabicPeriod"/>
            </a:pPr>
            <a:r>
              <a:rPr lang="en-US" dirty="0"/>
              <a:t>Build a Test for the Place_Order Function and call it: STEAK</a:t>
            </a:r>
          </a:p>
          <a:p>
            <a:pPr lvl="2">
              <a:buClr>
                <a:srgbClr val="000000"/>
              </a:buClr>
              <a:buSzPct val="100000"/>
              <a:buFont typeface="Wingdings 3" panose="05040102010807070707" pitchFamily="18" charset="2"/>
              <a:buAutoNum type="arabicPeriod"/>
            </a:pPr>
            <a:r>
              <a:rPr lang="en-US" dirty="0"/>
              <a:t>Seat: 1,  Table: 1, Order-&gt;Entrée:  STEAK, Return value of 14</a:t>
            </a:r>
          </a:p>
          <a:p>
            <a:pPr lvl="2">
              <a:buClr>
                <a:srgbClr val="000000"/>
              </a:buClr>
              <a:buSzPct val="100000"/>
              <a:buFont typeface="Wingdings 3" panose="05040102010807070707" pitchFamily="18" charset="2"/>
              <a:buAutoNum type="arabicPeriod"/>
            </a:pPr>
            <a:r>
              <a:rPr lang="en-US" dirty="0"/>
              <a:t>Run the test and make sure it passes</a:t>
            </a:r>
          </a:p>
          <a:p>
            <a:pPr lvl="1">
              <a:buClr>
                <a:srgbClr val="000000"/>
              </a:buClr>
              <a:buSzPct val="100000"/>
              <a:buFont typeface="Wingdings 3" panose="05040102010807070707" pitchFamily="18" charset="2"/>
              <a:buAutoNum type="arabicPeriod"/>
            </a:pPr>
            <a:r>
              <a:rPr lang="en-US" dirty="0"/>
              <a:t>Export the Test Script (Test-&gt;Scripting-&gt;Export)</a:t>
            </a:r>
          </a:p>
          <a:p>
            <a:pPr lvl="2">
              <a:buClr>
                <a:srgbClr val="000000"/>
              </a:buClr>
              <a:buSzPct val="100000"/>
              <a:buFont typeface="Wingdings 3" panose="05040102010807070707" pitchFamily="18" charset="2"/>
              <a:buAutoNum type="arabicPeriod"/>
            </a:pPr>
            <a:r>
              <a:rPr lang="en-US" dirty="0"/>
              <a:t>Make sure that only STEAK is highlighted</a:t>
            </a:r>
          </a:p>
          <a:p>
            <a:pPr lvl="2">
              <a:buClr>
                <a:srgbClr val="000000"/>
              </a:buClr>
              <a:buSzPct val="100000"/>
              <a:buFont typeface="Wingdings 3" panose="05040102010807070707" pitchFamily="18" charset="2"/>
              <a:buAutoNum type="arabicPeriod"/>
            </a:pPr>
            <a:r>
              <a:rPr lang="en-US" dirty="0"/>
              <a:t>Name the file: myTest.tst</a:t>
            </a:r>
          </a:p>
          <a:p>
            <a:pPr lvl="1">
              <a:buClr>
                <a:srgbClr val="000000"/>
              </a:buClr>
              <a:buSzPct val="100000"/>
              <a:buFont typeface="Wingdings 3" panose="05040102010807070707" pitchFamily="18" charset="2"/>
              <a:buAutoNum type="arabicPeriod"/>
            </a:pPr>
            <a:r>
              <a:rPr lang="en-US" dirty="0"/>
              <a:t>Edit the Test Script and make the following changes</a:t>
            </a:r>
          </a:p>
          <a:p>
            <a:pPr lvl="2">
              <a:buClr>
                <a:srgbClr val="000000"/>
              </a:buClr>
              <a:buSzPct val="100000"/>
              <a:buFont typeface="Wingdings 3" panose="05040102010807070707" pitchFamily="18" charset="2"/>
              <a:buAutoNum type="arabicPeriod"/>
            </a:pPr>
            <a:r>
              <a:rPr lang="en-US" dirty="0"/>
              <a:t>TEST.NAME:  Change Name to:  CHICKEN</a:t>
            </a:r>
          </a:p>
          <a:p>
            <a:pPr lvl="2">
              <a:buClr>
                <a:srgbClr val="000000"/>
              </a:buClr>
              <a:buSzPct val="100000"/>
              <a:buFont typeface="Wingdings 3" panose="05040102010807070707" pitchFamily="18" charset="2"/>
              <a:buAutoNum type="arabicPeriod"/>
            </a:pPr>
            <a:r>
              <a:rPr lang="en-US" dirty="0"/>
              <a:t>Order-&gt;Entrée:  Change value to: CHICKEN</a:t>
            </a:r>
          </a:p>
          <a:p>
            <a:pPr lvl="2">
              <a:buClr>
                <a:srgbClr val="000000"/>
              </a:buClr>
              <a:buSzPct val="100000"/>
              <a:buFont typeface="Wingdings 3" panose="05040102010807070707" pitchFamily="18" charset="2"/>
              <a:buAutoNum type="arabicPeriod"/>
            </a:pPr>
            <a:r>
              <a:rPr lang="en-US" dirty="0"/>
              <a:t>Return:  Change value from 14.0 to 10.0</a:t>
            </a:r>
          </a:p>
          <a:p>
            <a:pPr lvl="1">
              <a:buClr>
                <a:srgbClr val="000000"/>
              </a:buClr>
              <a:buSzPct val="100000"/>
              <a:buFont typeface="Wingdings 3" panose="05040102010807070707" pitchFamily="18" charset="2"/>
              <a:buAutoNum type="arabicPeriod"/>
            </a:pPr>
            <a:r>
              <a:rPr lang="en-US" dirty="0"/>
              <a:t>Import the myTest.tst script (Test-&gt;Scripting-&gt;Import)</a:t>
            </a:r>
          </a:p>
          <a:p>
            <a:pPr lvl="2">
              <a:buClr>
                <a:srgbClr val="000000"/>
              </a:buClr>
              <a:buSzPct val="100000"/>
              <a:buFont typeface="Wingdings 3" panose="05040102010807070707" pitchFamily="18" charset="2"/>
              <a:buAutoNum type="arabicPeriod"/>
            </a:pPr>
            <a:r>
              <a:rPr lang="en-US" dirty="0"/>
              <a:t>Verify that you see a new test called CHICKEN next to STEAK</a:t>
            </a:r>
          </a:p>
          <a:p>
            <a:pPr lvl="2">
              <a:buClr>
                <a:srgbClr val="000000"/>
              </a:buClr>
              <a:buSzPct val="100000"/>
              <a:buFont typeface="Wingdings 3" panose="05040102010807070707" pitchFamily="18" charset="2"/>
              <a:buAutoNum type="arabicPeriod"/>
            </a:pPr>
            <a:r>
              <a:rPr lang="en-US" dirty="0"/>
              <a:t>Run both tests and make sure they pass</a:t>
            </a:r>
          </a:p>
        </p:txBody>
      </p:sp>
      <p:sp>
        <p:nvSpPr>
          <p:cNvPr id="7" name="Textplatzhalter 6">
            <a:extLst>
              <a:ext uri="{FF2B5EF4-FFF2-40B4-BE49-F238E27FC236}">
                <a16:creationId xmlns:a16="http://schemas.microsoft.com/office/drawing/2014/main" id="{FD5FFC73-145B-4ABF-9AB3-1492CD293381}"/>
              </a:ext>
            </a:extLst>
          </p:cNvPr>
          <p:cNvSpPr>
            <a:spLocks noGrp="1"/>
          </p:cNvSpPr>
          <p:nvPr>
            <p:ph type="body" sz="quarter" idx="12"/>
          </p:nvPr>
        </p:nvSpPr>
        <p:spPr/>
        <p:txBody>
          <a:bodyPr/>
          <a:lstStyle/>
          <a:p>
            <a:r>
              <a:rPr lang="en-US" dirty="0"/>
              <a:t>Test Scripts</a:t>
            </a:r>
          </a:p>
        </p:txBody>
      </p:sp>
      <p:sp>
        <p:nvSpPr>
          <p:cNvPr id="3" name="Title 2"/>
          <p:cNvSpPr>
            <a:spLocks noGrp="1"/>
          </p:cNvSpPr>
          <p:nvPr>
            <p:ph type="title"/>
          </p:nvPr>
        </p:nvSpPr>
        <p:spPr/>
        <p:txBody>
          <a:bodyPr/>
          <a:lstStyle/>
          <a:p>
            <a:r>
              <a:rPr lang="en-US"/>
              <a:t>Lab:  Regression Testing</a:t>
            </a:r>
            <a:endParaRPr lang="en-US" dirty="0"/>
          </a:p>
        </p:txBody>
      </p:sp>
    </p:spTree>
    <p:extLst>
      <p:ext uri="{BB962C8B-B14F-4D97-AF65-F5344CB8AC3E}">
        <p14:creationId xmlns:p14="http://schemas.microsoft.com/office/powerpoint/2010/main" val="230864174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r>
              <a:rPr lang="en-US" dirty="0"/>
              <a:t>Turn on </a:t>
            </a:r>
            <a:r>
              <a:rPr lang="en-US" dirty="0" err="1"/>
              <a:t>Statement+Branch</a:t>
            </a:r>
            <a:r>
              <a:rPr lang="en-US" dirty="0"/>
              <a:t> Coverage for All Environments:</a:t>
            </a:r>
          </a:p>
          <a:p>
            <a:pPr lvl="2"/>
            <a:r>
              <a:rPr lang="en-US" dirty="0"/>
              <a:t>Close any open environments</a:t>
            </a:r>
          </a:p>
          <a:p>
            <a:pPr lvl="2"/>
            <a:r>
              <a:rPr lang="en-US" dirty="0" err="1"/>
              <a:t>RightMouse</a:t>
            </a:r>
            <a:r>
              <a:rPr lang="en-US" dirty="0"/>
              <a:t> on </a:t>
            </a:r>
            <a:r>
              <a:rPr lang="en-US" dirty="0" err="1"/>
              <a:t>TestCampaign</a:t>
            </a:r>
            <a:r>
              <a:rPr lang="en-US" dirty="0"/>
              <a:t> &amp; select </a:t>
            </a:r>
            <a:r>
              <a:rPr lang="en-US" dirty="0" err="1"/>
              <a:t>OpenConfiguration</a:t>
            </a:r>
            <a:endParaRPr lang="en-US" dirty="0"/>
          </a:p>
          <a:p>
            <a:pPr lvl="2"/>
            <a:r>
              <a:rPr lang="en-US" dirty="0"/>
              <a:t>In the Manage Node on the right, select </a:t>
            </a:r>
            <a:r>
              <a:rPr lang="en-US" dirty="0" err="1"/>
              <a:t>CoverageType</a:t>
            </a:r>
            <a:r>
              <a:rPr lang="en-US" dirty="0"/>
              <a:t> as </a:t>
            </a:r>
            <a:r>
              <a:rPr lang="en-US" dirty="0" err="1"/>
              <a:t>Statement+Branch</a:t>
            </a:r>
            <a:endParaRPr lang="en-US" dirty="0"/>
          </a:p>
          <a:p>
            <a:pPr lvl="3"/>
            <a:r>
              <a:rPr lang="en-US" dirty="0"/>
              <a:t>Note that this may have been done already</a:t>
            </a:r>
          </a:p>
          <a:p>
            <a:pPr lvl="1"/>
            <a:r>
              <a:rPr lang="en-US" dirty="0"/>
              <a:t>Run all tests from within </a:t>
            </a:r>
            <a:r>
              <a:rPr lang="en-US" dirty="0" err="1"/>
              <a:t>TestCampaign</a:t>
            </a:r>
            <a:r>
              <a:rPr lang="en-US" dirty="0"/>
              <a:t>:</a:t>
            </a:r>
          </a:p>
          <a:p>
            <a:pPr lvl="2"/>
            <a:r>
              <a:rPr lang="en-US" dirty="0"/>
              <a:t>Select the top node in the VectorCAST Project Tree</a:t>
            </a:r>
          </a:p>
          <a:p>
            <a:pPr lvl="2"/>
            <a:r>
              <a:rPr lang="en-US" dirty="0"/>
              <a:t>Do RightMouse-&gt;BuildExecute-&gt;Full</a:t>
            </a:r>
          </a:p>
          <a:p>
            <a:pPr lvl="3"/>
            <a:r>
              <a:rPr lang="en-US" dirty="0"/>
              <a:t>This should rebuild &amp; execute all tests for all environments and may take a few minutes</a:t>
            </a:r>
          </a:p>
          <a:p>
            <a:pPr lvl="1"/>
            <a:r>
              <a:rPr lang="en-US" dirty="0"/>
              <a:t>Change some source code:</a:t>
            </a:r>
          </a:p>
          <a:p>
            <a:pPr lvl="2"/>
            <a:r>
              <a:rPr lang="en-US" dirty="0"/>
              <a:t>Outside of VectorCAST, Edit “manager.c”</a:t>
            </a:r>
          </a:p>
          <a:p>
            <a:pPr lvl="2"/>
            <a:r>
              <a:rPr lang="en-US" dirty="0"/>
              <a:t>In Add_Included_Desert, change “int rc;” to “static int rc;”</a:t>
            </a:r>
          </a:p>
          <a:p>
            <a:pPr lvl="2"/>
            <a:r>
              <a:rPr lang="en-US" dirty="0"/>
              <a:t>This won’t change the logic, but should cause some tests to be rerun</a:t>
            </a:r>
          </a:p>
          <a:p>
            <a:pPr lvl="1"/>
            <a:r>
              <a:rPr lang="en-US" dirty="0"/>
              <a:t>Now do RightMouse-&gt;BuildExecute-&gt;Incremental</a:t>
            </a:r>
          </a:p>
          <a:p>
            <a:pPr lvl="2"/>
            <a:r>
              <a:rPr lang="en-US" dirty="0"/>
              <a:t>What environments were rebuilt?</a:t>
            </a:r>
          </a:p>
          <a:p>
            <a:pPr lvl="2"/>
            <a:r>
              <a:rPr lang="en-US" dirty="0"/>
              <a:t>What tests were rerun?</a:t>
            </a:r>
          </a:p>
          <a:p>
            <a:pPr lvl="3"/>
            <a:r>
              <a:rPr lang="en-US" dirty="0"/>
              <a:t>Note:  You can go into the affected environments and look at the Test Case Management report to see what tests were rerun</a:t>
            </a:r>
          </a:p>
        </p:txBody>
      </p:sp>
      <p:sp>
        <p:nvSpPr>
          <p:cNvPr id="10" name="Textplatzhalter 9">
            <a:extLst>
              <a:ext uri="{FF2B5EF4-FFF2-40B4-BE49-F238E27FC236}">
                <a16:creationId xmlns:a16="http://schemas.microsoft.com/office/drawing/2014/main" id="{ACF785D7-93BB-411E-8BA2-B9FBC54B6280}"/>
              </a:ext>
            </a:extLst>
          </p:cNvPr>
          <p:cNvSpPr>
            <a:spLocks noGrp="1"/>
          </p:cNvSpPr>
          <p:nvPr>
            <p:ph type="body" sz="quarter" idx="12"/>
          </p:nvPr>
        </p:nvSpPr>
        <p:spPr/>
        <p:txBody>
          <a:bodyPr/>
          <a:lstStyle/>
          <a:p>
            <a:r>
              <a:rPr lang="en-US" dirty="0"/>
              <a:t>Regression Testing within the VectorCAST GUI</a:t>
            </a:r>
          </a:p>
        </p:txBody>
      </p:sp>
      <p:sp>
        <p:nvSpPr>
          <p:cNvPr id="3" name="Title 2"/>
          <p:cNvSpPr>
            <a:spLocks noGrp="1"/>
          </p:cNvSpPr>
          <p:nvPr>
            <p:ph type="title"/>
          </p:nvPr>
        </p:nvSpPr>
        <p:spPr/>
        <p:txBody>
          <a:bodyPr/>
          <a:lstStyle/>
          <a:p>
            <a:r>
              <a:rPr lang="en-US"/>
              <a:t>Lab:  Regression Testing</a:t>
            </a:r>
            <a:endParaRPr lang="en-US" dirty="0"/>
          </a:p>
        </p:txBody>
      </p:sp>
    </p:spTree>
    <p:extLst>
      <p:ext uri="{BB962C8B-B14F-4D97-AF65-F5344CB8AC3E}">
        <p14:creationId xmlns:p14="http://schemas.microsoft.com/office/powerpoint/2010/main" val="918021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3"/>
          <p:cNvSpPr>
            <a:spLocks noGrp="1" noChangeArrowheads="1"/>
          </p:cNvSpPr>
          <p:nvPr>
            <p:ph sz="quarter" idx="13"/>
          </p:nvPr>
        </p:nvSpPr>
        <p:spPr/>
        <p:txBody>
          <a:bodyPr/>
          <a:lstStyle/>
          <a:p>
            <a:pPr lvl="1"/>
            <a:r>
              <a:rPr lang="en-US" dirty="0"/>
              <a:t>First, Create a VectorCAST Project</a:t>
            </a:r>
          </a:p>
          <a:p>
            <a:pPr lvl="2"/>
            <a:r>
              <a:rPr lang="en-US" dirty="0"/>
              <a:t>File-&gt;New-&gt;vectorCASTProject</a:t>
            </a:r>
          </a:p>
          <a:p>
            <a:pPr lvl="1"/>
            <a:r>
              <a:rPr lang="en-US" dirty="0"/>
              <a:t>Then, Create  a Test Environment from Project Tree </a:t>
            </a:r>
          </a:p>
          <a:p>
            <a:pPr lvl="2"/>
            <a:r>
              <a:rPr lang="en-US" dirty="0"/>
              <a:t>Select a Group Node</a:t>
            </a:r>
          </a:p>
          <a:p>
            <a:pPr lvl="2"/>
            <a:r>
              <a:rPr lang="en-US" dirty="0"/>
              <a:t>RightMouse-&gt;CreateNewEnvironment</a:t>
            </a:r>
          </a:p>
          <a:p>
            <a:pPr lvl="1"/>
            <a:r>
              <a:rPr lang="en-US" dirty="0"/>
              <a:t>The VectorCAST Project will have a Parent Relationship to the Test Environment (i.e. the child node)</a:t>
            </a:r>
          </a:p>
          <a:p>
            <a:pPr lvl="1"/>
            <a:r>
              <a:rPr lang="en-US" dirty="0"/>
              <a:t>Both The VectorCAST Project and the Test Environment will be open and accessible within the GUI</a:t>
            </a:r>
          </a:p>
          <a:p>
            <a:pPr lvl="1"/>
            <a:r>
              <a:rPr lang="en-US" dirty="0"/>
              <a:t>Only one Environment can be open at any one time</a:t>
            </a:r>
          </a:p>
          <a:p>
            <a:pPr lvl="1"/>
            <a:r>
              <a:rPr lang="en-US" dirty="0"/>
              <a:t>To Close an Environment</a:t>
            </a:r>
          </a:p>
          <a:p>
            <a:pPr lvl="2"/>
            <a:r>
              <a:rPr lang="en-US" dirty="0"/>
              <a:t>File-&gt;Close Environment</a:t>
            </a:r>
          </a:p>
          <a:p>
            <a:pPr lvl="1"/>
            <a:r>
              <a:rPr lang="en-US" dirty="0"/>
              <a:t>To Close the VectorCAST Project (all Environments must be closed first)</a:t>
            </a:r>
          </a:p>
          <a:p>
            <a:pPr lvl="2"/>
            <a:r>
              <a:rPr lang="en-US" dirty="0"/>
              <a:t>File-&gt;Close Project</a:t>
            </a:r>
          </a:p>
          <a:p>
            <a:endParaRPr lang="en-US" dirty="0"/>
          </a:p>
          <a:p>
            <a:endParaRPr lang="en-US" dirty="0"/>
          </a:p>
        </p:txBody>
      </p:sp>
      <p:sp>
        <p:nvSpPr>
          <p:cNvPr id="5" name="Textplatzhalter 4">
            <a:extLst>
              <a:ext uri="{FF2B5EF4-FFF2-40B4-BE49-F238E27FC236}">
                <a16:creationId xmlns:a16="http://schemas.microsoft.com/office/drawing/2014/main" id="{994A4D8A-D488-4258-99AF-D4FF898C6901}"/>
              </a:ext>
            </a:extLst>
          </p:cNvPr>
          <p:cNvSpPr>
            <a:spLocks noGrp="1"/>
          </p:cNvSpPr>
          <p:nvPr>
            <p:ph type="body" sz="quarter" idx="12"/>
          </p:nvPr>
        </p:nvSpPr>
        <p:spPr/>
        <p:txBody>
          <a:bodyPr/>
          <a:lstStyle/>
          <a:p>
            <a:r>
              <a:rPr lang="en-US" dirty="0"/>
              <a:t>Steps to Build an Environment</a:t>
            </a:r>
          </a:p>
        </p:txBody>
      </p:sp>
      <p:sp>
        <p:nvSpPr>
          <p:cNvPr id="51202" name="Rectangle 2"/>
          <p:cNvSpPr>
            <a:spLocks noGrp="1" noChangeArrowheads="1"/>
          </p:cNvSpPr>
          <p:nvPr>
            <p:ph type="title"/>
          </p:nvPr>
        </p:nvSpPr>
        <p:spPr/>
        <p:txBody>
          <a:bodyPr/>
          <a:lstStyle/>
          <a:p>
            <a:r>
              <a:rPr lang="en-US"/>
              <a:t>Lecture:  Building Test Environments</a:t>
            </a:r>
            <a:endParaRPr lang="en-US" dirty="0"/>
          </a:p>
        </p:txBody>
      </p:sp>
    </p:spTree>
    <p:extLst>
      <p:ext uri="{BB962C8B-B14F-4D97-AF65-F5344CB8AC3E}">
        <p14:creationId xmlns:p14="http://schemas.microsoft.com/office/powerpoint/2010/main" val="278406590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marL="0" lvl="1" indent="0">
              <a:buNone/>
            </a:pPr>
            <a:r>
              <a:rPr lang="en-US" dirty="0"/>
              <a:t>Note:  This lab is basically the same as the previous page, except the tests are run outside of the GUI at the command line.  To save time, you may want to just review this lab and run it at a later time. </a:t>
            </a:r>
          </a:p>
          <a:p>
            <a:pPr lvl="1"/>
            <a:r>
              <a:rPr lang="en-US" dirty="0"/>
              <a:t>Run all tests at the Command Line:</a:t>
            </a:r>
          </a:p>
          <a:p>
            <a:pPr lvl="2"/>
            <a:r>
              <a:rPr lang="en-US" dirty="0"/>
              <a:t>Close any environments that may be open</a:t>
            </a:r>
          </a:p>
          <a:p>
            <a:pPr lvl="2"/>
            <a:r>
              <a:rPr lang="en-US" dirty="0"/>
              <a:t>Close the VectorCAST Project (so GUI &amp; Command Line don’t conflict )</a:t>
            </a:r>
          </a:p>
          <a:p>
            <a:pPr lvl="2"/>
            <a:r>
              <a:rPr lang="en-US" dirty="0"/>
              <a:t>Open a Command Prompt (Tools-&gt;CustomTools-&gt;CommandPrompt)</a:t>
            </a:r>
          </a:p>
          <a:p>
            <a:pPr lvl="2"/>
            <a:r>
              <a:rPr lang="en-US" dirty="0"/>
              <a:t>Build &amp; Run all Environments</a:t>
            </a:r>
          </a:p>
          <a:p>
            <a:pPr lvl="3"/>
            <a:r>
              <a:rPr lang="en-US" dirty="0"/>
              <a:t>manage --project TestCampaign.vcm --build-execute</a:t>
            </a:r>
          </a:p>
          <a:p>
            <a:pPr lvl="2"/>
            <a:r>
              <a:rPr lang="en-US" dirty="0"/>
              <a:t>Examine the Full Report:</a:t>
            </a:r>
          </a:p>
          <a:p>
            <a:pPr lvl="3"/>
            <a:r>
              <a:rPr lang="en-US" dirty="0"/>
              <a:t>manage --project TestCampaign.vcm --full-status=full_rpt.html</a:t>
            </a:r>
          </a:p>
          <a:p>
            <a:pPr lvl="1"/>
            <a:r>
              <a:rPr lang="en-US" dirty="0"/>
              <a:t>Now, change some source code</a:t>
            </a:r>
          </a:p>
          <a:p>
            <a:pPr lvl="2"/>
            <a:r>
              <a:rPr lang="en-US" dirty="0"/>
              <a:t>Similar to what you did on the previous page</a:t>
            </a:r>
          </a:p>
          <a:p>
            <a:pPr lvl="1"/>
            <a:r>
              <a:rPr lang="en-US" dirty="0"/>
              <a:t>Do an Incremental Build</a:t>
            </a:r>
          </a:p>
          <a:p>
            <a:pPr lvl="3"/>
            <a:r>
              <a:rPr lang="en-US" dirty="0"/>
              <a:t>At the Command Prompt, enter:</a:t>
            </a:r>
          </a:p>
          <a:p>
            <a:pPr lvl="4"/>
            <a:r>
              <a:rPr lang="en-US" dirty="0"/>
              <a:t>manage --project TestCampaign.vcm --build-execute --incremental</a:t>
            </a:r>
          </a:p>
          <a:p>
            <a:pPr lvl="1"/>
            <a:r>
              <a:rPr lang="en-US" dirty="0"/>
              <a:t>Analyze the Incremental Report</a:t>
            </a:r>
          </a:p>
          <a:p>
            <a:pPr lvl="2"/>
            <a:r>
              <a:rPr lang="en-US" dirty="0"/>
              <a:t>Open TestCampaign_manage_incremental_rebuild_report.html</a:t>
            </a:r>
          </a:p>
        </p:txBody>
      </p:sp>
      <p:sp>
        <p:nvSpPr>
          <p:cNvPr id="7" name="Textplatzhalter 6">
            <a:extLst>
              <a:ext uri="{FF2B5EF4-FFF2-40B4-BE49-F238E27FC236}">
                <a16:creationId xmlns:a16="http://schemas.microsoft.com/office/drawing/2014/main" id="{A4699B71-9FD0-4F0D-99A3-CA350E929DE6}"/>
              </a:ext>
            </a:extLst>
          </p:cNvPr>
          <p:cNvSpPr>
            <a:spLocks noGrp="1"/>
          </p:cNvSpPr>
          <p:nvPr>
            <p:ph type="body" sz="quarter" idx="12"/>
          </p:nvPr>
        </p:nvSpPr>
        <p:spPr/>
        <p:txBody>
          <a:bodyPr/>
          <a:lstStyle/>
          <a:p>
            <a:r>
              <a:rPr lang="en-US" dirty="0"/>
              <a:t>Command Line Regression Testing</a:t>
            </a:r>
          </a:p>
        </p:txBody>
      </p:sp>
      <p:sp>
        <p:nvSpPr>
          <p:cNvPr id="3" name="Title 2"/>
          <p:cNvSpPr>
            <a:spLocks noGrp="1"/>
          </p:cNvSpPr>
          <p:nvPr>
            <p:ph type="title"/>
          </p:nvPr>
        </p:nvSpPr>
        <p:spPr/>
        <p:txBody>
          <a:bodyPr/>
          <a:lstStyle/>
          <a:p>
            <a:r>
              <a:rPr lang="en-US"/>
              <a:t>Lab:  Regression Testing</a:t>
            </a:r>
            <a:endParaRPr lang="en-US" dirty="0"/>
          </a:p>
        </p:txBody>
      </p:sp>
    </p:spTree>
    <p:extLst>
      <p:ext uri="{BB962C8B-B14F-4D97-AF65-F5344CB8AC3E}">
        <p14:creationId xmlns:p14="http://schemas.microsoft.com/office/powerpoint/2010/main" val="38476018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r>
              <a:rPr lang="en-US" dirty="0"/>
              <a:t>Select “Push to Work Area” from Analytics Icon</a:t>
            </a:r>
          </a:p>
          <a:p>
            <a:pPr lvl="1"/>
            <a:endParaRPr lang="en-US" dirty="0"/>
          </a:p>
          <a:p>
            <a:pPr lvl="1"/>
            <a:endParaRPr lang="en-US" dirty="0"/>
          </a:p>
          <a:p>
            <a:pPr lvl="1"/>
            <a:endParaRPr lang="en-US" dirty="0"/>
          </a:p>
          <a:p>
            <a:pPr lvl="1"/>
            <a:endParaRPr lang="en-US" dirty="0"/>
          </a:p>
          <a:p>
            <a:pPr lvl="1"/>
            <a:r>
              <a:rPr lang="en-US" dirty="0"/>
              <a:t>Analytics Browser should now appear</a:t>
            </a:r>
          </a:p>
          <a:p>
            <a:pPr lvl="1"/>
            <a:endParaRPr lang="en-US" dirty="0"/>
          </a:p>
          <a:p>
            <a:pPr lvl="1"/>
            <a:r>
              <a:rPr lang="en-US" dirty="0"/>
              <a:t>Click on one of the Graphs to see Source File Names</a:t>
            </a:r>
          </a:p>
          <a:p>
            <a:pPr lvl="2"/>
            <a:r>
              <a:rPr lang="en-US" dirty="0"/>
              <a:t>What File has the most Statements?</a:t>
            </a:r>
          </a:p>
          <a:p>
            <a:pPr lvl="2"/>
            <a:r>
              <a:rPr lang="en-US" dirty="0"/>
              <a:t>What File has the least Coverage?</a:t>
            </a:r>
          </a:p>
          <a:p>
            <a:pPr lvl="2"/>
            <a:r>
              <a:rPr lang="en-US" dirty="0"/>
              <a:t>What Function within that File has the least Coverage?</a:t>
            </a:r>
          </a:p>
        </p:txBody>
      </p:sp>
      <p:sp>
        <p:nvSpPr>
          <p:cNvPr id="7" name="Textplatzhalter 6">
            <a:extLst>
              <a:ext uri="{FF2B5EF4-FFF2-40B4-BE49-F238E27FC236}">
                <a16:creationId xmlns:a16="http://schemas.microsoft.com/office/drawing/2014/main" id="{5CF9A29F-F3BF-4E68-BCFF-00475D5C67EC}"/>
              </a:ext>
            </a:extLst>
          </p:cNvPr>
          <p:cNvSpPr>
            <a:spLocks noGrp="1"/>
          </p:cNvSpPr>
          <p:nvPr>
            <p:ph type="body" sz="quarter" idx="12"/>
          </p:nvPr>
        </p:nvSpPr>
        <p:spPr/>
        <p:txBody>
          <a:bodyPr/>
          <a:lstStyle/>
          <a:p>
            <a:r>
              <a:rPr lang="en-US" dirty="0"/>
              <a:t>Analytics</a:t>
            </a:r>
          </a:p>
        </p:txBody>
      </p:sp>
      <p:sp>
        <p:nvSpPr>
          <p:cNvPr id="3" name="Title 2"/>
          <p:cNvSpPr>
            <a:spLocks noGrp="1"/>
          </p:cNvSpPr>
          <p:nvPr>
            <p:ph type="title"/>
          </p:nvPr>
        </p:nvSpPr>
        <p:spPr/>
        <p:txBody>
          <a:bodyPr/>
          <a:lstStyle/>
          <a:p>
            <a:r>
              <a:rPr lang="en-US"/>
              <a:t>Lab:  Regression Testing</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471" y="1587447"/>
            <a:ext cx="1401628" cy="1354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10173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C++ Testing</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916DC112-66A2-4F09-B449-541C6EB03DC3}"/>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4702A7BF-F2F6-495A-A6FE-09F17C469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29182364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Create a test environment and name it SHAPES</a:t>
            </a:r>
          </a:p>
          <a:p>
            <a:pPr lvl="2"/>
            <a:r>
              <a:rPr lang="en-US" dirty="0"/>
              <a:t>Make sure WhiteBox is on</a:t>
            </a:r>
          </a:p>
          <a:p>
            <a:pPr lvl="2"/>
            <a:r>
              <a:rPr lang="en-US" dirty="0"/>
              <a:t>In Step 5 of the New Environment Wizard, add a path to SourceFiles\Shapes </a:t>
            </a:r>
          </a:p>
          <a:p>
            <a:pPr lvl="2"/>
            <a:r>
              <a:rPr lang="en-US" dirty="0"/>
              <a:t>Select shape.cpp and rectangle.cpp as the UUTs</a:t>
            </a:r>
          </a:p>
          <a:p>
            <a:pPr lvl="2"/>
            <a:r>
              <a:rPr lang="en-US" dirty="0"/>
              <a:t>Build the Environment</a:t>
            </a:r>
          </a:p>
          <a:p>
            <a:pPr lvl="1">
              <a:buClr>
                <a:srgbClr val="000000"/>
              </a:buClr>
              <a:buSzPct val="100000"/>
              <a:buFont typeface="Wingdings 3" panose="05040102010807070707" pitchFamily="18" charset="2"/>
              <a:buAutoNum type="arabicPeriod"/>
            </a:pPr>
            <a:r>
              <a:rPr lang="en-US" dirty="0"/>
              <a:t>Create a test case for Rectangle::Rectangle(int,int,int,int)</a:t>
            </a:r>
          </a:p>
          <a:p>
            <a:pPr lvl="2"/>
            <a:r>
              <a:rPr lang="en-US" dirty="0"/>
              <a:t>Specify input values for all the constructor parameters.</a:t>
            </a:r>
          </a:p>
          <a:p>
            <a:pPr lvl="2"/>
            <a:r>
              <a:rPr lang="en-US" dirty="0"/>
              <a:t>To verify the values were inserted properly:</a:t>
            </a:r>
          </a:p>
          <a:p>
            <a:pPr lvl="3"/>
            <a:r>
              <a:rPr lang="en-US" dirty="0"/>
              <a:t>(See screen shot on next page for help)</a:t>
            </a:r>
          </a:p>
          <a:p>
            <a:pPr lvl="3"/>
            <a:r>
              <a:rPr lang="en-US" dirty="0"/>
              <a:t>Find </a:t>
            </a:r>
            <a:r>
              <a:rPr lang="en-US" dirty="0">
                <a:highlight>
                  <a:srgbClr val="FFFF00"/>
                </a:highlight>
              </a:rPr>
              <a:t>Rectangle Instance </a:t>
            </a:r>
            <a:r>
              <a:rPr lang="en-US" dirty="0"/>
              <a:t>in the &lt;&lt;GLOBAL&gt;&gt; section</a:t>
            </a:r>
          </a:p>
          <a:p>
            <a:pPr lvl="3"/>
            <a:r>
              <a:rPr lang="en-US" dirty="0"/>
              <a:t>Select Rectangle on expected value side</a:t>
            </a:r>
          </a:p>
          <a:p>
            <a:pPr lvl="3"/>
            <a:r>
              <a:rPr lang="en-US" dirty="0"/>
              <a:t>Expand the Rectangle members by clicking the + at the left side</a:t>
            </a:r>
          </a:p>
          <a:p>
            <a:pPr lvl="3"/>
            <a:r>
              <a:rPr lang="en-US" dirty="0"/>
              <a:t>Set the expected values to the same as the constructor input</a:t>
            </a:r>
          </a:p>
          <a:p>
            <a:pPr lvl="2"/>
            <a:r>
              <a:rPr lang="en-US" dirty="0"/>
              <a:t>Execute the test and verify it passes.</a:t>
            </a:r>
          </a:p>
          <a:p>
            <a:pPr lvl="3"/>
            <a:r>
              <a:rPr lang="en-US" dirty="0"/>
              <a:t>This proves that the constructor correctly initialized the members</a:t>
            </a:r>
          </a:p>
        </p:txBody>
      </p:sp>
      <p:sp>
        <p:nvSpPr>
          <p:cNvPr id="7" name="Textplatzhalter 6">
            <a:extLst>
              <a:ext uri="{FF2B5EF4-FFF2-40B4-BE49-F238E27FC236}">
                <a16:creationId xmlns:a16="http://schemas.microsoft.com/office/drawing/2014/main" id="{4D567B9D-C5FF-45E9-975D-6C972F7BF817}"/>
              </a:ext>
            </a:extLst>
          </p:cNvPr>
          <p:cNvSpPr>
            <a:spLocks noGrp="1"/>
          </p:cNvSpPr>
          <p:nvPr>
            <p:ph type="body" sz="quarter" idx="12"/>
          </p:nvPr>
        </p:nvSpPr>
        <p:spPr/>
        <p:txBody>
          <a:bodyPr/>
          <a:lstStyle/>
          <a:p>
            <a:r>
              <a:rPr lang="en-US" dirty="0"/>
              <a:t>Testing a Constructor</a:t>
            </a:r>
          </a:p>
        </p:txBody>
      </p:sp>
      <p:sp>
        <p:nvSpPr>
          <p:cNvPr id="3" name="Title 2"/>
          <p:cNvSpPr>
            <a:spLocks noGrp="1"/>
          </p:cNvSpPr>
          <p:nvPr>
            <p:ph type="title"/>
          </p:nvPr>
        </p:nvSpPr>
        <p:spPr/>
        <p:txBody>
          <a:bodyPr/>
          <a:lstStyle/>
          <a:p>
            <a:r>
              <a:rPr lang="en-US"/>
              <a:t>Lab:  C++ Testing</a:t>
            </a:r>
            <a:endParaRPr lang="en-US" dirty="0"/>
          </a:p>
        </p:txBody>
      </p:sp>
    </p:spTree>
    <p:extLst>
      <p:ext uri="{BB962C8B-B14F-4D97-AF65-F5344CB8AC3E}">
        <p14:creationId xmlns:p14="http://schemas.microsoft.com/office/powerpoint/2010/main" val="35449462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00A33201-6E2E-44B3-BE89-47ACC2C0A2DD}"/>
              </a:ext>
            </a:extLst>
          </p:cNvPr>
          <p:cNvSpPr>
            <a:spLocks noGrp="1"/>
          </p:cNvSpPr>
          <p:nvPr>
            <p:ph type="body" sz="quarter" idx="12"/>
          </p:nvPr>
        </p:nvSpPr>
        <p:spPr/>
        <p:txBody>
          <a:bodyPr/>
          <a:lstStyle/>
          <a:p>
            <a:r>
              <a:rPr lang="en-US" dirty="0"/>
              <a:t>Constructor Screenshot</a:t>
            </a:r>
          </a:p>
        </p:txBody>
      </p:sp>
      <p:sp>
        <p:nvSpPr>
          <p:cNvPr id="3" name="Title 2"/>
          <p:cNvSpPr>
            <a:spLocks noGrp="1"/>
          </p:cNvSpPr>
          <p:nvPr>
            <p:ph type="title"/>
          </p:nvPr>
        </p:nvSpPr>
        <p:spPr/>
        <p:txBody>
          <a:bodyPr/>
          <a:lstStyle/>
          <a:p>
            <a:r>
              <a:rPr lang="en-US"/>
              <a:t>Lab:  C++ Testing</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373" y="1175099"/>
            <a:ext cx="7829550" cy="490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964460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marL="252000" lvl="2" indent="0">
              <a:buClr>
                <a:srgbClr val="000000"/>
              </a:buClr>
              <a:buSzPct val="100000"/>
              <a:buNone/>
            </a:pPr>
            <a:r>
              <a:rPr lang="en-US" dirty="0"/>
              <a:t> </a:t>
            </a:r>
          </a:p>
          <a:p>
            <a:pPr lvl="1">
              <a:buClr>
                <a:srgbClr val="000000"/>
              </a:buClr>
              <a:buSzPct val="100000"/>
              <a:buFont typeface="Wingdings 3" panose="05040102010807070707" pitchFamily="18" charset="2"/>
              <a:buAutoNum type="arabicPeriod"/>
            </a:pPr>
            <a:r>
              <a:rPr lang="en-US" dirty="0"/>
              <a:t>Create a test for Rectangle::</a:t>
            </a:r>
            <a:r>
              <a:rPr lang="en-US" dirty="0" err="1"/>
              <a:t>getArea</a:t>
            </a:r>
            <a:r>
              <a:rPr lang="en-US" dirty="0"/>
              <a:t>() called </a:t>
            </a:r>
            <a:r>
              <a:rPr lang="en-US" dirty="0" err="1"/>
              <a:t>SegFault</a:t>
            </a:r>
            <a:endParaRPr lang="en-US" dirty="0"/>
          </a:p>
          <a:p>
            <a:pPr lvl="2">
              <a:buClr>
                <a:srgbClr val="000000"/>
              </a:buClr>
              <a:buSzPct val="100000"/>
            </a:pPr>
            <a:r>
              <a:rPr lang="en-US" dirty="0"/>
              <a:t>Don’t set any input values</a:t>
            </a:r>
          </a:p>
          <a:p>
            <a:pPr lvl="1">
              <a:buClr>
                <a:srgbClr val="000000"/>
              </a:buClr>
              <a:buSzPct val="100000"/>
              <a:buFont typeface="Wingdings 3" panose="05040102010807070707" pitchFamily="18" charset="2"/>
              <a:buAutoNum type="arabicPeriod"/>
            </a:pPr>
            <a:r>
              <a:rPr lang="en-US" dirty="0"/>
              <a:t>Run the Test - should result in a Segmentation Violation</a:t>
            </a:r>
          </a:p>
          <a:p>
            <a:pPr lvl="2">
              <a:buClr>
                <a:srgbClr val="000000"/>
              </a:buClr>
              <a:buSzPct val="100000"/>
            </a:pPr>
            <a:r>
              <a:rPr lang="en-US" dirty="0"/>
              <a:t>We called a method without setting up a class instance</a:t>
            </a:r>
          </a:p>
          <a:p>
            <a:pPr lvl="1">
              <a:buClr>
                <a:srgbClr val="000000"/>
              </a:buClr>
              <a:buSzPct val="100000"/>
              <a:buFont typeface="Wingdings 3" panose="05040102010807070707" pitchFamily="18" charset="2"/>
              <a:buAutoNum type="arabicPeriod"/>
            </a:pPr>
            <a:r>
              <a:rPr lang="en-US" dirty="0"/>
              <a:t>Create a second test case called: Normal</a:t>
            </a:r>
          </a:p>
          <a:p>
            <a:pPr lvl="2">
              <a:buClr>
                <a:srgbClr val="000000"/>
              </a:buClr>
              <a:buSzPct val="100000"/>
            </a:pPr>
            <a:r>
              <a:rPr lang="en-US" dirty="0"/>
              <a:t>In the &lt;&lt;GLOBAL&gt;&gt; section, find the Rectangle Instance (in yellow)</a:t>
            </a:r>
          </a:p>
          <a:p>
            <a:pPr lvl="2">
              <a:buClr>
                <a:srgbClr val="000000"/>
              </a:buClr>
              <a:buSzPct val="100000"/>
            </a:pPr>
            <a:r>
              <a:rPr lang="en-US" dirty="0"/>
              <a:t>Select “Rectangle” as the </a:t>
            </a:r>
            <a:r>
              <a:rPr lang="en-US" dirty="0" err="1"/>
              <a:t>ClassPtr</a:t>
            </a:r>
            <a:endParaRPr lang="en-US" dirty="0"/>
          </a:p>
          <a:p>
            <a:pPr lvl="2">
              <a:buClr>
                <a:srgbClr val="000000"/>
              </a:buClr>
              <a:buSzPct val="100000"/>
            </a:pPr>
            <a:r>
              <a:rPr lang="en-US" dirty="0"/>
              <a:t>Select the User Defined Constructor and enter values X=3, Y=4, Height =5, Width=10</a:t>
            </a:r>
          </a:p>
          <a:p>
            <a:pPr lvl="2">
              <a:buClr>
                <a:srgbClr val="000000"/>
              </a:buClr>
              <a:buSzPct val="100000"/>
            </a:pPr>
            <a:r>
              <a:rPr lang="en-US" dirty="0"/>
              <a:t>Set Expected return value for getArea  to be 50</a:t>
            </a:r>
          </a:p>
          <a:p>
            <a:pPr lvl="1">
              <a:buClr>
                <a:srgbClr val="000000"/>
              </a:buClr>
              <a:buSzPct val="100000"/>
              <a:buFont typeface="Wingdings 3" panose="05040102010807070707" pitchFamily="18" charset="2"/>
              <a:buAutoNum type="arabicPeriod"/>
            </a:pPr>
            <a:r>
              <a:rPr lang="en-US" dirty="0"/>
              <a:t>Run the test and verify that it passes</a:t>
            </a:r>
          </a:p>
          <a:p>
            <a:pPr lvl="1">
              <a:buClr>
                <a:srgbClr val="000000"/>
              </a:buClr>
              <a:buSzPct val="100000"/>
              <a:buFont typeface="Wingdings 3" panose="05040102010807070707" pitchFamily="18" charset="2"/>
              <a:buAutoNum type="arabicPeriod"/>
            </a:pPr>
            <a:r>
              <a:rPr lang="en-US" dirty="0"/>
              <a:t>Create a third test case called: Default</a:t>
            </a:r>
          </a:p>
          <a:p>
            <a:pPr lvl="2">
              <a:buClr>
                <a:srgbClr val="000000"/>
              </a:buClr>
              <a:buSzPct val="100000"/>
              <a:buFont typeface="Wingdings 3" panose="05040102010807070707" pitchFamily="18" charset="2"/>
              <a:buAutoNum type="arabicPeriod"/>
            </a:pPr>
            <a:r>
              <a:rPr lang="en-US" dirty="0"/>
              <a:t>Duplicate the NORMAL test, but use the Default Constructor</a:t>
            </a:r>
          </a:p>
          <a:p>
            <a:pPr lvl="2">
              <a:buClr>
                <a:srgbClr val="000000"/>
              </a:buClr>
              <a:buSzPct val="100000"/>
              <a:buFont typeface="Wingdings 3" panose="05040102010807070707" pitchFamily="18" charset="2"/>
              <a:buAutoNum type="arabicPeriod"/>
            </a:pPr>
            <a:r>
              <a:rPr lang="en-US" dirty="0"/>
              <a:t>Set member variables manually (mX=3, mY=4, mHeight =5, mWidth=10)</a:t>
            </a:r>
          </a:p>
          <a:p>
            <a:pPr lvl="1">
              <a:buClr>
                <a:srgbClr val="000000"/>
              </a:buClr>
              <a:buSzPct val="100000"/>
              <a:buFont typeface="Wingdings 3" panose="05040102010807070707" pitchFamily="18" charset="2"/>
              <a:buAutoNum type="arabicPeriod"/>
            </a:pPr>
            <a:r>
              <a:rPr lang="en-US" dirty="0"/>
              <a:t>Run the test, verify that it passes</a:t>
            </a:r>
          </a:p>
        </p:txBody>
      </p:sp>
      <p:sp>
        <p:nvSpPr>
          <p:cNvPr id="7" name="Textplatzhalter 6">
            <a:extLst>
              <a:ext uri="{FF2B5EF4-FFF2-40B4-BE49-F238E27FC236}">
                <a16:creationId xmlns:a16="http://schemas.microsoft.com/office/drawing/2014/main" id="{0744CFCC-46DB-4355-9BBF-B769127C5F46}"/>
              </a:ext>
            </a:extLst>
          </p:cNvPr>
          <p:cNvSpPr>
            <a:spLocks noGrp="1"/>
          </p:cNvSpPr>
          <p:nvPr>
            <p:ph type="body" sz="quarter" idx="12"/>
          </p:nvPr>
        </p:nvSpPr>
        <p:spPr/>
        <p:txBody>
          <a:bodyPr/>
          <a:lstStyle/>
          <a:p>
            <a:r>
              <a:rPr lang="en-US" dirty="0"/>
              <a:t>Testing C++ Methods</a:t>
            </a:r>
          </a:p>
        </p:txBody>
      </p:sp>
      <p:sp>
        <p:nvSpPr>
          <p:cNvPr id="3" name="Title 2"/>
          <p:cNvSpPr>
            <a:spLocks noGrp="1"/>
          </p:cNvSpPr>
          <p:nvPr>
            <p:ph type="title"/>
          </p:nvPr>
        </p:nvSpPr>
        <p:spPr/>
        <p:txBody>
          <a:bodyPr/>
          <a:lstStyle/>
          <a:p>
            <a:r>
              <a:rPr lang="en-US"/>
              <a:t>Lab:  C++ Testing</a:t>
            </a:r>
            <a:endParaRPr lang="en-US" dirty="0"/>
          </a:p>
        </p:txBody>
      </p:sp>
    </p:spTree>
    <p:extLst>
      <p:ext uri="{BB962C8B-B14F-4D97-AF65-F5344CB8AC3E}">
        <p14:creationId xmlns:p14="http://schemas.microsoft.com/office/powerpoint/2010/main" val="251752899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a:buClr>
                <a:srgbClr val="000000"/>
              </a:buClr>
              <a:buSzPct val="100000"/>
              <a:buNone/>
            </a:pPr>
            <a:r>
              <a:rPr lang="en-US" dirty="0"/>
              <a:t>Use an Automatic Initialization Test Case to setup a Class Instance</a:t>
            </a:r>
          </a:p>
          <a:p>
            <a:pPr lvl="2">
              <a:buClr>
                <a:srgbClr val="000000"/>
              </a:buClr>
              <a:buSzPct val="100000"/>
              <a:buFont typeface="Wingdings 3" panose="05040102010807070707" pitchFamily="18" charset="2"/>
              <a:buAutoNum type="arabicPeriod"/>
            </a:pPr>
            <a:r>
              <a:rPr lang="en-US" dirty="0"/>
              <a:t>Create an Initialization test called:  RECTANGLE_INIT</a:t>
            </a:r>
          </a:p>
          <a:p>
            <a:pPr lvl="2">
              <a:buClr>
                <a:srgbClr val="000000"/>
              </a:buClr>
              <a:buSzPct val="100000"/>
              <a:buFont typeface="Wingdings 3" panose="05040102010807070707" pitchFamily="18" charset="2"/>
              <a:buAutoNum type="arabicPeriod"/>
            </a:pPr>
            <a:r>
              <a:rPr lang="en-US" dirty="0"/>
              <a:t>In the Global section, select the Rectangle Instance and use either constructor</a:t>
            </a:r>
          </a:p>
          <a:p>
            <a:pPr lvl="2">
              <a:buClr>
                <a:srgbClr val="000000"/>
              </a:buClr>
              <a:buSzPct val="100000"/>
              <a:buFont typeface="Wingdings 3" panose="05040102010807070707" pitchFamily="18" charset="2"/>
              <a:buAutoNum type="arabicPeriod"/>
            </a:pPr>
            <a:r>
              <a:rPr lang="en-US" dirty="0"/>
              <a:t>Enter the same values as from the previous test</a:t>
            </a:r>
          </a:p>
          <a:p>
            <a:pPr lvl="2">
              <a:buClr>
                <a:srgbClr val="000000"/>
              </a:buClr>
              <a:buSzPct val="100000"/>
              <a:buFont typeface="Wingdings 3" panose="05040102010807070707" pitchFamily="18" charset="2"/>
              <a:buAutoNum type="arabicPeriod"/>
            </a:pPr>
            <a:r>
              <a:rPr lang="en-US" dirty="0"/>
              <a:t>Right-click on the test case and choose Automatic Initialization</a:t>
            </a:r>
          </a:p>
          <a:p>
            <a:pPr lvl="2">
              <a:buClr>
                <a:srgbClr val="000000"/>
              </a:buClr>
              <a:buSzPct val="100000"/>
              <a:buFont typeface="Verdana" panose="020B0604030504040204" pitchFamily="34" charset="0"/>
              <a:buAutoNum type="arabicPeriod"/>
            </a:pPr>
            <a:r>
              <a:rPr lang="en-US" dirty="0"/>
              <a:t>Create a new test for Rectangle::</a:t>
            </a:r>
            <a:r>
              <a:rPr lang="en-US" dirty="0" err="1"/>
              <a:t>getArea</a:t>
            </a:r>
            <a:r>
              <a:rPr lang="en-US" dirty="0"/>
              <a:t>()</a:t>
            </a:r>
          </a:p>
          <a:p>
            <a:pPr lvl="3"/>
            <a:r>
              <a:rPr lang="en-US" dirty="0"/>
              <a:t>Set an Expected Value of 50 for the return</a:t>
            </a:r>
          </a:p>
          <a:p>
            <a:pPr lvl="3"/>
            <a:r>
              <a:rPr lang="en-US" dirty="0"/>
              <a:t>Run the Test and Verify that it passes</a:t>
            </a:r>
          </a:p>
          <a:p>
            <a:pPr lvl="2">
              <a:buClr>
                <a:srgbClr val="000000"/>
              </a:buClr>
              <a:buSzPct val="100000"/>
              <a:buFont typeface="Verdana" panose="020B0604030504040204" pitchFamily="34" charset="0"/>
              <a:buAutoNum type="arabicPeriod"/>
            </a:pPr>
            <a:r>
              <a:rPr lang="en-US" dirty="0"/>
              <a:t>Create a Test for Rectangle:: </a:t>
            </a:r>
            <a:r>
              <a:rPr lang="en-US" dirty="0" err="1"/>
              <a:t>getX</a:t>
            </a:r>
            <a:endParaRPr lang="en-US" dirty="0"/>
          </a:p>
          <a:p>
            <a:pPr lvl="3"/>
            <a:r>
              <a:rPr lang="en-US" dirty="0"/>
              <a:t>Set an Expected Value of 3 for the return</a:t>
            </a:r>
          </a:p>
          <a:p>
            <a:pPr lvl="3"/>
            <a:r>
              <a:rPr lang="en-US" dirty="0"/>
              <a:t>Run the Test and Verify that it passes</a:t>
            </a:r>
          </a:p>
          <a:p>
            <a:pPr lvl="2">
              <a:buClr>
                <a:srgbClr val="000000"/>
              </a:buClr>
              <a:buSzPct val="100000"/>
              <a:buFont typeface="Verdana" panose="020B0604030504040204" pitchFamily="34" charset="0"/>
              <a:buAutoNum type="arabicPeriod"/>
            </a:pPr>
            <a:r>
              <a:rPr lang="en-US" dirty="0"/>
              <a:t>Note that the </a:t>
            </a:r>
            <a:r>
              <a:rPr lang="en-US" dirty="0" err="1"/>
              <a:t>AutoInit</a:t>
            </a:r>
            <a:r>
              <a:rPr lang="en-US" dirty="0"/>
              <a:t> Test applies to both of these tests</a:t>
            </a:r>
          </a:p>
          <a:p>
            <a:pPr lvl="2">
              <a:buClr>
                <a:srgbClr val="000000"/>
              </a:buClr>
              <a:buSzPct val="100000"/>
              <a:buFont typeface="Verdana" panose="020B0604030504040204" pitchFamily="34" charset="0"/>
              <a:buAutoNum type="arabicPeriod"/>
            </a:pPr>
            <a:endParaRPr lang="en-US" dirty="0"/>
          </a:p>
          <a:p>
            <a:pPr lvl="2"/>
            <a:endParaRPr lang="en-US" dirty="0"/>
          </a:p>
        </p:txBody>
      </p:sp>
      <p:sp>
        <p:nvSpPr>
          <p:cNvPr id="7" name="Textplatzhalter 6">
            <a:extLst>
              <a:ext uri="{FF2B5EF4-FFF2-40B4-BE49-F238E27FC236}">
                <a16:creationId xmlns:a16="http://schemas.microsoft.com/office/drawing/2014/main" id="{9C1B35C7-2DC3-47FC-AFCF-F395713C140F}"/>
              </a:ext>
            </a:extLst>
          </p:cNvPr>
          <p:cNvSpPr>
            <a:spLocks noGrp="1"/>
          </p:cNvSpPr>
          <p:nvPr>
            <p:ph type="body" sz="quarter" idx="12"/>
          </p:nvPr>
        </p:nvSpPr>
        <p:spPr/>
        <p:txBody>
          <a:bodyPr/>
          <a:lstStyle/>
          <a:p>
            <a:r>
              <a:rPr lang="en-US" dirty="0"/>
              <a:t>Using Init Tests to Initialize the Constructor</a:t>
            </a:r>
          </a:p>
        </p:txBody>
      </p:sp>
      <p:sp>
        <p:nvSpPr>
          <p:cNvPr id="3" name="Title 2"/>
          <p:cNvSpPr>
            <a:spLocks noGrp="1"/>
          </p:cNvSpPr>
          <p:nvPr>
            <p:ph type="title"/>
          </p:nvPr>
        </p:nvSpPr>
        <p:spPr/>
        <p:txBody>
          <a:bodyPr/>
          <a:lstStyle/>
          <a:p>
            <a:r>
              <a:rPr lang="en-US"/>
              <a:t>Lab:  C++ Testing</a:t>
            </a:r>
            <a:endParaRPr lang="en-US" dirty="0"/>
          </a:p>
        </p:txBody>
      </p:sp>
    </p:spTree>
    <p:extLst>
      <p:ext uri="{BB962C8B-B14F-4D97-AF65-F5344CB8AC3E}">
        <p14:creationId xmlns:p14="http://schemas.microsoft.com/office/powerpoint/2010/main" val="298081164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US" dirty="0"/>
              <a:t>Use a Compound Test Case to setup a Class Instance</a:t>
            </a:r>
          </a:p>
          <a:p>
            <a:pPr lvl="2">
              <a:buClr>
                <a:srgbClr val="000000"/>
              </a:buClr>
              <a:buSzPct val="100000"/>
              <a:buFont typeface="Wingdings 3" panose="05040102010807070707" pitchFamily="18" charset="2"/>
              <a:buAutoNum type="arabicPeriod"/>
            </a:pPr>
            <a:r>
              <a:rPr lang="en-US" dirty="0"/>
              <a:t>Insert a test for the User Defined Constructor for Rectangle</a:t>
            </a:r>
          </a:p>
          <a:p>
            <a:pPr lvl="3">
              <a:buClr>
                <a:srgbClr val="000000"/>
              </a:buClr>
              <a:buSzPct val="100000"/>
              <a:buFont typeface="Wingdings 3" panose="05040102010807070707" pitchFamily="18" charset="2"/>
              <a:buAutoNum type="arabicPeriod"/>
            </a:pPr>
            <a:r>
              <a:rPr lang="en-US" dirty="0"/>
              <a:t>Call it BUILD_OBJECT</a:t>
            </a:r>
          </a:p>
          <a:p>
            <a:pPr lvl="3">
              <a:buClr>
                <a:srgbClr val="000000"/>
              </a:buClr>
              <a:buSzPct val="100000"/>
              <a:buFont typeface="Wingdings 3" panose="05040102010807070707" pitchFamily="18" charset="2"/>
              <a:buAutoNum type="arabicPeriod"/>
            </a:pPr>
            <a:r>
              <a:rPr lang="en-US" dirty="0"/>
              <a:t>Pick any Parameter Values you want</a:t>
            </a:r>
          </a:p>
          <a:p>
            <a:pPr lvl="2">
              <a:buClr>
                <a:srgbClr val="000000"/>
              </a:buClr>
              <a:buSzPct val="100000"/>
              <a:buFont typeface="Wingdings 3" panose="05040102010807070707" pitchFamily="18" charset="2"/>
              <a:buAutoNum type="arabicPeriod"/>
            </a:pPr>
            <a:r>
              <a:rPr lang="en-US" dirty="0"/>
              <a:t>Create a Test for Rectangle::</a:t>
            </a:r>
            <a:r>
              <a:rPr lang="en-US" dirty="0" err="1"/>
              <a:t>getArea</a:t>
            </a:r>
            <a:r>
              <a:rPr lang="en-US" dirty="0"/>
              <a:t>().  Call it GetArea_RECT1</a:t>
            </a:r>
          </a:p>
          <a:p>
            <a:pPr lvl="2">
              <a:buClr>
                <a:srgbClr val="000000"/>
              </a:buClr>
              <a:buSzPct val="100000"/>
              <a:buFont typeface="Wingdings 3" panose="05040102010807070707" pitchFamily="18" charset="2"/>
              <a:buAutoNum type="arabicPeriod"/>
            </a:pPr>
            <a:r>
              <a:rPr lang="en-US" dirty="0"/>
              <a:t>Create a Test for Rectangle::</a:t>
            </a:r>
            <a:r>
              <a:rPr lang="en-US" dirty="0" err="1"/>
              <a:t>getY</a:t>
            </a:r>
            <a:r>
              <a:rPr lang="en-US" dirty="0"/>
              <a:t>(). Call it GetY_RECT1</a:t>
            </a:r>
          </a:p>
          <a:p>
            <a:pPr lvl="2">
              <a:buClr>
                <a:srgbClr val="000000"/>
              </a:buClr>
              <a:buSzPct val="100000"/>
              <a:buFont typeface="Wingdings 3" panose="05040102010807070707" pitchFamily="18" charset="2"/>
              <a:buAutoNum type="arabicPeriod"/>
            </a:pPr>
            <a:r>
              <a:rPr lang="en-US" dirty="0"/>
              <a:t>Set appropriate expected return values based on the parameters in Build_RECT1</a:t>
            </a:r>
          </a:p>
          <a:p>
            <a:pPr lvl="2">
              <a:buClr>
                <a:srgbClr val="000000"/>
              </a:buClr>
              <a:buSzPct val="100000"/>
              <a:buFont typeface="Wingdings 3" panose="05040102010807070707" pitchFamily="18" charset="2"/>
              <a:buAutoNum type="arabicPeriod"/>
            </a:pPr>
            <a:r>
              <a:rPr lang="en-US" dirty="0"/>
              <a:t>Set all three Tests as “Compound Only”</a:t>
            </a:r>
          </a:p>
          <a:p>
            <a:pPr lvl="2">
              <a:buClr>
                <a:srgbClr val="000000"/>
              </a:buClr>
              <a:buSzPct val="100000"/>
              <a:buFont typeface="Wingdings 3" panose="05040102010807070707" pitchFamily="18" charset="2"/>
              <a:buAutoNum type="arabicPeriod"/>
            </a:pPr>
            <a:r>
              <a:rPr lang="en-US" dirty="0"/>
              <a:t>Create a &lt;&lt;COMPOUND&gt;&gt; Test, called: RECT1</a:t>
            </a:r>
          </a:p>
          <a:p>
            <a:pPr lvl="2">
              <a:buClr>
                <a:srgbClr val="000000"/>
              </a:buClr>
              <a:buSzPct val="100000"/>
              <a:buFont typeface="Wingdings 3" panose="05040102010807070707" pitchFamily="18" charset="2"/>
              <a:buAutoNum type="arabicPeriod"/>
            </a:pPr>
            <a:r>
              <a:rPr lang="en-US" dirty="0"/>
              <a:t>Drag and Drop the 3 tests into the compound in the correct order</a:t>
            </a:r>
          </a:p>
          <a:p>
            <a:pPr lvl="2">
              <a:buClr>
                <a:srgbClr val="000000"/>
              </a:buClr>
              <a:buSzPct val="100000"/>
              <a:buFont typeface="Wingdings 3" panose="05040102010807070707" pitchFamily="18" charset="2"/>
              <a:buAutoNum type="arabicPeriod"/>
            </a:pPr>
            <a:r>
              <a:rPr lang="en-US" dirty="0"/>
              <a:t>Run the tests, and verify that the tests pass</a:t>
            </a:r>
          </a:p>
        </p:txBody>
      </p:sp>
      <p:sp>
        <p:nvSpPr>
          <p:cNvPr id="7" name="Textplatzhalter 6">
            <a:extLst>
              <a:ext uri="{FF2B5EF4-FFF2-40B4-BE49-F238E27FC236}">
                <a16:creationId xmlns:a16="http://schemas.microsoft.com/office/drawing/2014/main" id="{FD27AB7E-F239-4C38-AE08-CD3393DEA490}"/>
              </a:ext>
            </a:extLst>
          </p:cNvPr>
          <p:cNvSpPr>
            <a:spLocks noGrp="1"/>
          </p:cNvSpPr>
          <p:nvPr>
            <p:ph type="body" sz="quarter" idx="12"/>
          </p:nvPr>
        </p:nvSpPr>
        <p:spPr/>
        <p:txBody>
          <a:bodyPr/>
          <a:lstStyle/>
          <a:p>
            <a:r>
              <a:rPr lang="en-US" dirty="0"/>
              <a:t>Using Compound Tests to Initialize the Constructor</a:t>
            </a:r>
          </a:p>
        </p:txBody>
      </p:sp>
      <p:sp>
        <p:nvSpPr>
          <p:cNvPr id="3" name="Title 2"/>
          <p:cNvSpPr>
            <a:spLocks noGrp="1"/>
          </p:cNvSpPr>
          <p:nvPr>
            <p:ph type="title"/>
          </p:nvPr>
        </p:nvSpPr>
        <p:spPr/>
        <p:txBody>
          <a:bodyPr/>
          <a:lstStyle/>
          <a:p>
            <a:r>
              <a:rPr lang="en-US"/>
              <a:t>Lab:  C++ Testing</a:t>
            </a:r>
            <a:endParaRPr lang="en-US" dirty="0"/>
          </a:p>
        </p:txBody>
      </p:sp>
    </p:spTree>
    <p:extLst>
      <p:ext uri="{BB962C8B-B14F-4D97-AF65-F5344CB8AC3E}">
        <p14:creationId xmlns:p14="http://schemas.microsoft.com/office/powerpoint/2010/main" val="130779885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Create an environment for: inlines.cpp</a:t>
            </a:r>
          </a:p>
          <a:p>
            <a:pPr lvl="2"/>
            <a:r>
              <a:rPr lang="en-US" dirty="0"/>
              <a:t>Make sure Whitebox is on</a:t>
            </a:r>
          </a:p>
          <a:p>
            <a:pPr lvl="2"/>
            <a:r>
              <a:rPr lang="en-US" dirty="0"/>
              <a:t>Set Coverage Type to Statement</a:t>
            </a:r>
          </a:p>
          <a:p>
            <a:pPr lvl="1">
              <a:buClr>
                <a:srgbClr val="000000"/>
              </a:buClr>
              <a:buSzPct val="100000"/>
              <a:buFont typeface="Wingdings 3" panose="05040102010807070707" pitchFamily="18" charset="2"/>
              <a:buAutoNum type="arabicPeriod"/>
            </a:pPr>
            <a:r>
              <a:rPr lang="en-US" dirty="0"/>
              <a:t>Turn on coverage in headers</a:t>
            </a:r>
          </a:p>
          <a:p>
            <a:pPr lvl="2"/>
            <a:r>
              <a:rPr lang="en-US" dirty="0"/>
              <a:t>Tools -&gt; Options -&gt; Coverage -&gt; “Provide code coverage in header files”</a:t>
            </a:r>
          </a:p>
          <a:p>
            <a:pPr lvl="1">
              <a:buClr>
                <a:srgbClr val="000000"/>
              </a:buClr>
              <a:buSzPct val="100000"/>
              <a:buFont typeface="Wingdings 3" panose="05040102010807070707" pitchFamily="18" charset="2"/>
              <a:buAutoNum type="arabicPeriod"/>
            </a:pPr>
            <a:r>
              <a:rPr lang="en-US" dirty="0"/>
              <a:t>Create Basis Path Tests for all member functions</a:t>
            </a:r>
          </a:p>
          <a:p>
            <a:pPr lvl="2"/>
            <a:r>
              <a:rPr lang="en-US" dirty="0"/>
              <a:t>RightClick on “inlines” &amp; Insert Basis Path Test Cases</a:t>
            </a:r>
          </a:p>
          <a:p>
            <a:pPr lvl="1">
              <a:buClr>
                <a:srgbClr val="000000"/>
              </a:buClr>
              <a:buSzPct val="100000"/>
              <a:buFont typeface="Wingdings 3" panose="05040102010807070707" pitchFamily="18" charset="2"/>
              <a:buAutoNum type="arabicPeriod"/>
            </a:pPr>
            <a:r>
              <a:rPr lang="en-US" dirty="0"/>
              <a:t>Run all tests</a:t>
            </a:r>
          </a:p>
          <a:p>
            <a:pPr lvl="2"/>
            <a:r>
              <a:rPr lang="en-US" dirty="0"/>
              <a:t>This should achieve 100% coverage (4/4 lines).</a:t>
            </a:r>
          </a:p>
          <a:p>
            <a:pPr lvl="1">
              <a:buClr>
                <a:srgbClr val="000000"/>
              </a:buClr>
              <a:buSzPct val="100000"/>
              <a:buFont typeface="Wingdings 3" panose="05040102010807070707" pitchFamily="18" charset="2"/>
              <a:buAutoNum type="arabicPeriod"/>
            </a:pPr>
            <a:r>
              <a:rPr lang="en-US" dirty="0"/>
              <a:t>Turn on Inline Testing options in the Tools -&gt; Options -&gt; Builder tab</a:t>
            </a:r>
          </a:p>
          <a:p>
            <a:pPr lvl="1">
              <a:buClr>
                <a:srgbClr val="000000"/>
              </a:buClr>
              <a:buSzPct val="100000"/>
              <a:buFont typeface="Wingdings 3" panose="05040102010807070707" pitchFamily="18" charset="2"/>
              <a:buAutoNum type="arabicPeriod"/>
            </a:pPr>
            <a:endParaRPr lang="en-US" dirty="0"/>
          </a:p>
          <a:p>
            <a:pPr lvl="1">
              <a:buClr>
                <a:srgbClr val="000000"/>
              </a:buClr>
              <a:buSzPct val="100000"/>
              <a:buFont typeface="Wingdings 3" panose="05040102010807070707" pitchFamily="18" charset="2"/>
              <a:buAutoNum type="arabicPeriod"/>
            </a:pPr>
            <a:endParaRPr lang="en-US" dirty="0"/>
          </a:p>
          <a:p>
            <a:pPr lvl="1">
              <a:buClr>
                <a:srgbClr val="000000"/>
              </a:buClr>
              <a:buSzPct val="100000"/>
              <a:buFont typeface="Wingdings 3" panose="05040102010807070707" pitchFamily="18" charset="2"/>
              <a:buAutoNum type="arabicPeriod"/>
            </a:pPr>
            <a:r>
              <a:rPr lang="en-US" dirty="0"/>
              <a:t>Rebuild Environment and note the new member functions that appear</a:t>
            </a:r>
          </a:p>
          <a:p>
            <a:pPr lvl="1">
              <a:buClr>
                <a:srgbClr val="000000"/>
              </a:buClr>
              <a:buSzPct val="100000"/>
              <a:buFont typeface="Wingdings 3" panose="05040102010807070707" pitchFamily="18" charset="2"/>
              <a:buAutoNum type="arabicPeriod"/>
            </a:pPr>
            <a:r>
              <a:rPr lang="en-US" dirty="0"/>
              <a:t>Re-run the previous tests and note that coverage is now at 62% (6/8 lines).</a:t>
            </a:r>
          </a:p>
          <a:p>
            <a:pPr lvl="1">
              <a:buClr>
                <a:srgbClr val="000000"/>
              </a:buClr>
              <a:buSzPct val="100000"/>
              <a:buFont typeface="Wingdings 3" panose="05040102010807070707" pitchFamily="18" charset="2"/>
              <a:buAutoNum type="arabicPeriod"/>
            </a:pPr>
            <a:r>
              <a:rPr lang="en-US" dirty="0"/>
              <a:t>Insert Basis Path Tests for the new functions</a:t>
            </a:r>
          </a:p>
          <a:p>
            <a:pPr lvl="1">
              <a:buClr>
                <a:srgbClr val="000000"/>
              </a:buClr>
              <a:buSzPct val="100000"/>
              <a:buFont typeface="Wingdings 3" panose="05040102010807070707" pitchFamily="18" charset="2"/>
              <a:buAutoNum type="arabicPeriod"/>
            </a:pPr>
            <a:r>
              <a:rPr lang="en-US" dirty="0"/>
              <a:t>Run all tests and verify 100% statement coverage</a:t>
            </a:r>
          </a:p>
        </p:txBody>
      </p:sp>
      <p:sp>
        <p:nvSpPr>
          <p:cNvPr id="7" name="Textplatzhalter 6">
            <a:extLst>
              <a:ext uri="{FF2B5EF4-FFF2-40B4-BE49-F238E27FC236}">
                <a16:creationId xmlns:a16="http://schemas.microsoft.com/office/drawing/2014/main" id="{992701AD-4DD9-4AC4-BB05-F3C2CE0BF925}"/>
              </a:ext>
            </a:extLst>
          </p:cNvPr>
          <p:cNvSpPr>
            <a:spLocks noGrp="1"/>
          </p:cNvSpPr>
          <p:nvPr>
            <p:ph type="body" sz="quarter" idx="12"/>
          </p:nvPr>
        </p:nvSpPr>
        <p:spPr/>
        <p:txBody>
          <a:bodyPr/>
          <a:lstStyle/>
          <a:p>
            <a:r>
              <a:rPr lang="en-US" dirty="0"/>
              <a:t>Inline Testing</a:t>
            </a:r>
          </a:p>
        </p:txBody>
      </p:sp>
      <p:sp>
        <p:nvSpPr>
          <p:cNvPr id="3" name="Title 2"/>
          <p:cNvSpPr>
            <a:spLocks noGrp="1"/>
          </p:cNvSpPr>
          <p:nvPr>
            <p:ph type="title"/>
          </p:nvPr>
        </p:nvSpPr>
        <p:spPr/>
        <p:txBody>
          <a:bodyPr/>
          <a:lstStyle/>
          <a:p>
            <a:r>
              <a:rPr lang="en-US"/>
              <a:t>Lab:  C++ Testing</a:t>
            </a:r>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137" y="4524867"/>
            <a:ext cx="2390775"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961484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Test Case and Parameter User Code </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0FDFD445-4E34-4B21-8166-EE94033ADFEB}"/>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2D8716D6-E343-4D08-B012-0533293CF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4853701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5365F36-C27D-4E23-8060-D8D6A9D6BC28}"/>
              </a:ext>
            </a:extLst>
          </p:cNvPr>
          <p:cNvSpPr>
            <a:spLocks noGrp="1"/>
          </p:cNvSpPr>
          <p:nvPr>
            <p:ph type="body" sz="quarter" idx="12"/>
          </p:nvPr>
        </p:nvSpPr>
        <p:spPr/>
        <p:txBody>
          <a:bodyPr/>
          <a:lstStyle/>
          <a:p>
            <a:r>
              <a:rPr lang="en-US" dirty="0"/>
              <a:t>Project and Environment View</a:t>
            </a:r>
          </a:p>
        </p:txBody>
      </p:sp>
      <p:sp>
        <p:nvSpPr>
          <p:cNvPr id="3" name="Content Placeholder 2">
            <a:extLst>
              <a:ext uri="{FF2B5EF4-FFF2-40B4-BE49-F238E27FC236}">
                <a16:creationId xmlns:a16="http://schemas.microsoft.com/office/drawing/2014/main" id="{FA692232-84F7-4F29-83F3-793404F93095}"/>
              </a:ext>
            </a:extLst>
          </p:cNvPr>
          <p:cNvSpPr>
            <a:spLocks noGrp="1"/>
          </p:cNvSpPr>
          <p:nvPr>
            <p:ph sz="quarter" idx="13"/>
          </p:nvPr>
        </p:nvSpPr>
        <p:spPr/>
        <p:txBody>
          <a:bodyPr/>
          <a:lstStyle/>
          <a:p>
            <a:endParaRPr lang="en-US" dirty="0"/>
          </a:p>
        </p:txBody>
      </p:sp>
      <p:sp>
        <p:nvSpPr>
          <p:cNvPr id="51202" name="Rectangle 2"/>
          <p:cNvSpPr>
            <a:spLocks noGrp="1" noChangeArrowheads="1"/>
          </p:cNvSpPr>
          <p:nvPr>
            <p:ph type="title"/>
          </p:nvPr>
        </p:nvSpPr>
        <p:spPr/>
        <p:txBody>
          <a:bodyPr/>
          <a:lstStyle/>
          <a:p>
            <a:r>
              <a:rPr lang="en-US"/>
              <a:t>Lecture:  Building Test Environments</a:t>
            </a:r>
            <a:endParaRPr lang="en-US" dirty="0"/>
          </a:p>
        </p:txBody>
      </p:sp>
      <p:sp>
        <p:nvSpPr>
          <p:cNvPr id="5" name="TextBox 4"/>
          <p:cNvSpPr txBox="1"/>
          <p:nvPr/>
        </p:nvSpPr>
        <p:spPr>
          <a:xfrm>
            <a:off x="6146803" y="1361725"/>
            <a:ext cx="2997200" cy="923330"/>
          </a:xfrm>
          <a:prstGeom prst="rect">
            <a:avLst/>
          </a:prstGeom>
          <a:noFill/>
          <a:ln>
            <a:solidFill>
              <a:schemeClr val="accent1"/>
            </a:solidFill>
          </a:ln>
        </p:spPr>
        <p:txBody>
          <a:bodyPr wrap="square" rtlCol="0">
            <a:spAutoFit/>
          </a:bodyPr>
          <a:lstStyle/>
          <a:p>
            <a:r>
              <a:rPr lang="en-US" dirty="0"/>
              <a:t>Test Environment </a:t>
            </a:r>
            <a:r>
              <a:rPr lang="en-US" i="1" dirty="0"/>
              <a:t>UNIT_TEST_ENV_1</a:t>
            </a:r>
            <a:r>
              <a:rPr lang="en-US" dirty="0"/>
              <a:t> (Child)</a:t>
            </a:r>
          </a:p>
        </p:txBody>
      </p:sp>
      <p:cxnSp>
        <p:nvCxnSpPr>
          <p:cNvPr id="7" name="Straight Arrow Connector 6"/>
          <p:cNvCxnSpPr>
            <a:cxnSpLocks/>
            <a:stCxn id="5" idx="1"/>
          </p:cNvCxnSpPr>
          <p:nvPr/>
        </p:nvCxnSpPr>
        <p:spPr>
          <a:xfrm flipH="1">
            <a:off x="5160303" y="1823390"/>
            <a:ext cx="9865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146803" y="4110192"/>
            <a:ext cx="4047067" cy="369332"/>
          </a:xfrm>
          <a:prstGeom prst="rect">
            <a:avLst/>
          </a:prstGeom>
          <a:noFill/>
          <a:ln>
            <a:solidFill>
              <a:schemeClr val="accent1"/>
            </a:solidFill>
          </a:ln>
        </p:spPr>
        <p:txBody>
          <a:bodyPr wrap="square" rtlCol="0">
            <a:spAutoFit/>
          </a:bodyPr>
          <a:lstStyle/>
          <a:p>
            <a:r>
              <a:rPr lang="en-US" dirty="0"/>
              <a:t>Project </a:t>
            </a:r>
            <a:r>
              <a:rPr lang="en-US" i="1" dirty="0"/>
              <a:t>TestCampaign</a:t>
            </a:r>
            <a:r>
              <a:rPr lang="en-US" dirty="0"/>
              <a:t> (Parent)</a:t>
            </a:r>
          </a:p>
        </p:txBody>
      </p:sp>
      <p:cxnSp>
        <p:nvCxnSpPr>
          <p:cNvPr id="14" name="Straight Arrow Connector 13"/>
          <p:cNvCxnSpPr/>
          <p:nvPr/>
        </p:nvCxnSpPr>
        <p:spPr>
          <a:xfrm flipH="1">
            <a:off x="5181599" y="4345243"/>
            <a:ext cx="965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5181600" y="5370733"/>
            <a:ext cx="965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146803" y="4909068"/>
            <a:ext cx="3166533" cy="923330"/>
          </a:xfrm>
          <a:prstGeom prst="rect">
            <a:avLst/>
          </a:prstGeom>
          <a:noFill/>
          <a:ln>
            <a:solidFill>
              <a:schemeClr val="accent1"/>
            </a:solidFill>
          </a:ln>
        </p:spPr>
        <p:txBody>
          <a:bodyPr wrap="square" rtlCol="0">
            <a:spAutoFit/>
          </a:bodyPr>
          <a:lstStyle/>
          <a:p>
            <a:r>
              <a:rPr lang="en-US" dirty="0"/>
              <a:t>One or More Test Environments are created under a Test Group</a:t>
            </a:r>
          </a:p>
        </p:txBody>
      </p:sp>
      <p:pic>
        <p:nvPicPr>
          <p:cNvPr id="8" name="Picture 7">
            <a:extLst>
              <a:ext uri="{FF2B5EF4-FFF2-40B4-BE49-F238E27FC236}">
                <a16:creationId xmlns:a16="http://schemas.microsoft.com/office/drawing/2014/main" id="{DF4FCB21-F3BF-4A68-8F1D-B8118FA97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022" y="1315212"/>
            <a:ext cx="3864978" cy="5055528"/>
          </a:xfrm>
          <a:prstGeom prst="rect">
            <a:avLst/>
          </a:prstGeom>
        </p:spPr>
      </p:pic>
    </p:spTree>
    <p:extLst>
      <p:ext uri="{BB962C8B-B14F-4D97-AF65-F5344CB8AC3E}">
        <p14:creationId xmlns:p14="http://schemas.microsoft.com/office/powerpoint/2010/main" val="278196778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Build an environment for “</a:t>
            </a:r>
            <a:r>
              <a:rPr lang="en-US" dirty="0" err="1"/>
              <a:t>io_wrapper.c</a:t>
            </a:r>
            <a:r>
              <a:rPr lang="en-US" dirty="0"/>
              <a:t>” and call it IO_CHAINING</a:t>
            </a:r>
          </a:p>
          <a:p>
            <a:pPr lvl="1">
              <a:buClr>
                <a:srgbClr val="000000"/>
              </a:buClr>
              <a:buSzPct val="100000"/>
              <a:buFont typeface="Wingdings 3" panose="05040102010807070707" pitchFamily="18" charset="2"/>
              <a:buAutoNum type="arabicPeriod"/>
            </a:pPr>
            <a:r>
              <a:rPr lang="en-US" dirty="0"/>
              <a:t>Create a Test Case for OpenFile and call it: OPEN_WRITE</a:t>
            </a:r>
          </a:p>
          <a:p>
            <a:pPr lvl="2"/>
            <a:r>
              <a:rPr lang="en-US" dirty="0"/>
              <a:t>Set the Filename to “TestOutput.txt “ &amp; the Mode to F_WRITE</a:t>
            </a:r>
          </a:p>
          <a:p>
            <a:pPr lvl="2"/>
            <a:r>
              <a:rPr lang="en-US" dirty="0"/>
              <a:t>Access the return pointer by entering a 1 on the Expected Value Side</a:t>
            </a:r>
          </a:p>
          <a:p>
            <a:pPr lvl="2"/>
            <a:r>
              <a:rPr lang="en-US" dirty="0"/>
              <a:t>Enter a value of True for </a:t>
            </a:r>
            <a:r>
              <a:rPr lang="en-US" dirty="0" err="1"/>
              <a:t>isOpen</a:t>
            </a:r>
            <a:r>
              <a:rPr lang="en-US" dirty="0"/>
              <a:t> on the Expected Value Side</a:t>
            </a:r>
          </a:p>
          <a:p>
            <a:pPr lvl="2"/>
            <a:r>
              <a:rPr lang="en-US" dirty="0"/>
              <a:t>Run the test and make sure it passes</a:t>
            </a:r>
          </a:p>
          <a:p>
            <a:pPr lvl="1">
              <a:buClr>
                <a:srgbClr val="000000"/>
              </a:buClr>
              <a:buSzPct val="100000"/>
              <a:buFont typeface="Wingdings 3" panose="05040102010807070707" pitchFamily="18" charset="2"/>
              <a:buAutoNum type="arabicPeriod"/>
            </a:pPr>
            <a:r>
              <a:rPr lang="en-US" dirty="0" err="1"/>
              <a:t>RightMouse</a:t>
            </a:r>
            <a:r>
              <a:rPr lang="en-US" dirty="0"/>
              <a:t> on the “return” parameter from </a:t>
            </a:r>
            <a:r>
              <a:rPr lang="en-US" dirty="0" err="1"/>
              <a:t>OpenFile</a:t>
            </a:r>
            <a:r>
              <a:rPr lang="en-US" dirty="0"/>
              <a:t> (not “return[0]”, but “return”!)</a:t>
            </a:r>
          </a:p>
          <a:p>
            <a:pPr lvl="2">
              <a:buClr>
                <a:srgbClr val="000000"/>
              </a:buClr>
              <a:buSzPct val="100000"/>
            </a:pPr>
            <a:r>
              <a:rPr lang="en-US" dirty="0"/>
              <a:t>Select “Copy User Code Tag”</a:t>
            </a:r>
          </a:p>
          <a:p>
            <a:pPr lvl="2">
              <a:buClr>
                <a:srgbClr val="000000"/>
              </a:buClr>
              <a:buSzPct val="100000"/>
            </a:pPr>
            <a:r>
              <a:rPr lang="en-US" dirty="0"/>
              <a:t>Paste it into the Test Case Notes just to see what you have (“&lt;&lt;</a:t>
            </a:r>
            <a:r>
              <a:rPr lang="en-US" dirty="0" err="1"/>
              <a:t>io_wrapper.OpenFile.return</a:t>
            </a:r>
            <a:r>
              <a:rPr lang="en-US" dirty="0"/>
              <a:t>&gt;&gt;”)</a:t>
            </a:r>
          </a:p>
          <a:p>
            <a:pPr lvl="2">
              <a:buClr>
                <a:srgbClr val="000000"/>
              </a:buClr>
              <a:buSzPct val="100000"/>
            </a:pPr>
            <a:r>
              <a:rPr lang="en-US" dirty="0"/>
              <a:t>We will chain in this value later in subsequent tests</a:t>
            </a:r>
          </a:p>
          <a:p>
            <a:pPr lvl="1">
              <a:buClr>
                <a:srgbClr val="000000"/>
              </a:buClr>
              <a:buSzPct val="100000"/>
              <a:buFont typeface="Wingdings 3" panose="05040102010807070707" pitchFamily="18" charset="2"/>
              <a:buAutoNum type="arabicPeriod"/>
            </a:pPr>
            <a:r>
              <a:rPr lang="en-US" dirty="0"/>
              <a:t>Create a Test Case for WriteString and call it: WRITE_DATA</a:t>
            </a:r>
          </a:p>
          <a:p>
            <a:pPr lvl="2"/>
            <a:r>
              <a:rPr lang="en-US" dirty="0" err="1"/>
              <a:t>RightMouse</a:t>
            </a:r>
            <a:r>
              <a:rPr lang="en-US" dirty="0"/>
              <a:t> on the “</a:t>
            </a:r>
            <a:r>
              <a:rPr lang="en-US" dirty="0" err="1"/>
              <a:t>fp</a:t>
            </a:r>
            <a:r>
              <a:rPr lang="en-US" dirty="0"/>
              <a:t>” parameter and select “properties”</a:t>
            </a:r>
          </a:p>
          <a:p>
            <a:pPr lvl="2"/>
            <a:r>
              <a:rPr lang="en-US" dirty="0"/>
              <a:t>Select the </a:t>
            </a:r>
            <a:r>
              <a:rPr lang="en-US" dirty="0" err="1"/>
              <a:t>UserCode</a:t>
            </a:r>
            <a:r>
              <a:rPr lang="en-US" dirty="0"/>
              <a:t> tab and paste on top of “expression” in top (Input) window</a:t>
            </a:r>
          </a:p>
          <a:p>
            <a:pPr lvl="2"/>
            <a:r>
              <a:rPr lang="en-US" dirty="0"/>
              <a:t>Resultant code should look like this:</a:t>
            </a:r>
          </a:p>
          <a:p>
            <a:pPr lvl="3"/>
            <a:r>
              <a:rPr lang="en-US" dirty="0"/>
              <a:t> &lt;&lt;</a:t>
            </a:r>
            <a:r>
              <a:rPr lang="en-US" dirty="0" err="1"/>
              <a:t>io_wrapper.WriteString.fp</a:t>
            </a:r>
            <a:r>
              <a:rPr lang="en-US" dirty="0"/>
              <a:t>&gt;&gt; = ( &lt;&lt;</a:t>
            </a:r>
            <a:r>
              <a:rPr lang="en-US" dirty="0" err="1"/>
              <a:t>io_wrapper.OpenFile.return</a:t>
            </a:r>
            <a:r>
              <a:rPr lang="en-US" dirty="0"/>
              <a:t>&gt;&gt; );</a:t>
            </a:r>
          </a:p>
          <a:p>
            <a:pPr lvl="2"/>
            <a:r>
              <a:rPr lang="en-US" dirty="0"/>
              <a:t>Set input “line “ parameter to “Hello”</a:t>
            </a:r>
          </a:p>
          <a:p>
            <a:pPr lvl="2"/>
            <a:r>
              <a:rPr lang="en-US" dirty="0"/>
              <a:t>Set Expected Value of “True” for return code</a:t>
            </a:r>
          </a:p>
        </p:txBody>
      </p:sp>
      <p:sp>
        <p:nvSpPr>
          <p:cNvPr id="7" name="Textplatzhalter 6">
            <a:extLst>
              <a:ext uri="{FF2B5EF4-FFF2-40B4-BE49-F238E27FC236}">
                <a16:creationId xmlns:a16="http://schemas.microsoft.com/office/drawing/2014/main" id="{68F9EB86-6401-416B-B97D-1CE72CF2931C}"/>
              </a:ext>
            </a:extLst>
          </p:cNvPr>
          <p:cNvSpPr>
            <a:spLocks noGrp="1"/>
          </p:cNvSpPr>
          <p:nvPr>
            <p:ph type="body" sz="quarter" idx="12"/>
          </p:nvPr>
        </p:nvSpPr>
        <p:spPr/>
        <p:txBody>
          <a:bodyPr/>
          <a:lstStyle/>
          <a:p>
            <a:r>
              <a:rPr lang="en-US" dirty="0"/>
              <a:t>Writing Data to a File. Part 1</a:t>
            </a:r>
          </a:p>
        </p:txBody>
      </p:sp>
      <p:sp>
        <p:nvSpPr>
          <p:cNvPr id="3" name="Title 2"/>
          <p:cNvSpPr>
            <a:spLocks noGrp="1"/>
          </p:cNvSpPr>
          <p:nvPr>
            <p:ph type="title"/>
          </p:nvPr>
        </p:nvSpPr>
        <p:spPr/>
        <p:txBody>
          <a:bodyPr/>
          <a:lstStyle/>
          <a:p>
            <a:r>
              <a:rPr lang="en-US"/>
              <a:t>Lab: Test Case and Parameter User Code</a:t>
            </a:r>
            <a:endParaRPr lang="en-US" dirty="0"/>
          </a:p>
        </p:txBody>
      </p:sp>
    </p:spTree>
    <p:extLst>
      <p:ext uri="{BB962C8B-B14F-4D97-AF65-F5344CB8AC3E}">
        <p14:creationId xmlns:p14="http://schemas.microsoft.com/office/powerpoint/2010/main" val="228989025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Create a Test Case for CloseFile and call it CLOSE</a:t>
            </a:r>
          </a:p>
          <a:p>
            <a:pPr lvl="2"/>
            <a:r>
              <a:rPr lang="en-US" dirty="0"/>
              <a:t>Again, chain in the return value from </a:t>
            </a:r>
            <a:r>
              <a:rPr lang="en-US" dirty="0" err="1"/>
              <a:t>OpenFile</a:t>
            </a:r>
            <a:r>
              <a:rPr lang="en-US" dirty="0"/>
              <a:t> to the input </a:t>
            </a:r>
            <a:r>
              <a:rPr lang="en-US" dirty="0" err="1"/>
              <a:t>fp</a:t>
            </a:r>
            <a:r>
              <a:rPr lang="en-US" dirty="0"/>
              <a:t> parameter to </a:t>
            </a:r>
            <a:r>
              <a:rPr lang="en-US" dirty="0" err="1"/>
              <a:t>CloseFile</a:t>
            </a:r>
            <a:endParaRPr lang="en-US" dirty="0"/>
          </a:p>
          <a:p>
            <a:pPr lvl="2"/>
            <a:r>
              <a:rPr lang="en-US" dirty="0"/>
              <a:t>Note1:  The </a:t>
            </a:r>
            <a:r>
              <a:rPr lang="en-US" dirty="0" err="1"/>
              <a:t>UserCodeTag</a:t>
            </a:r>
            <a:r>
              <a:rPr lang="en-US" dirty="0"/>
              <a:t> from </a:t>
            </a:r>
            <a:r>
              <a:rPr lang="en-US" dirty="0" err="1"/>
              <a:t>OpenFile</a:t>
            </a:r>
            <a:r>
              <a:rPr lang="en-US" dirty="0"/>
              <a:t> should still be in your copy buffer</a:t>
            </a:r>
          </a:p>
          <a:p>
            <a:pPr lvl="2"/>
            <a:r>
              <a:rPr lang="en-US" dirty="0"/>
              <a:t>Note2:  This is the same process that we just did for WRITE</a:t>
            </a:r>
          </a:p>
          <a:p>
            <a:pPr lvl="2"/>
            <a:r>
              <a:rPr lang="en-US" dirty="0"/>
              <a:t>Set the expected value for the return value as True</a:t>
            </a:r>
          </a:p>
          <a:p>
            <a:pPr lvl="1">
              <a:buClr>
                <a:srgbClr val="000000"/>
              </a:buClr>
              <a:buSzPct val="100000"/>
              <a:buFont typeface="Wingdings 3" panose="05040102010807070707" pitchFamily="18" charset="2"/>
              <a:buAutoNum type="arabicPeriod"/>
            </a:pPr>
            <a:r>
              <a:rPr lang="en-US" dirty="0"/>
              <a:t>Create a Compound Test and call it WRITE_FILE </a:t>
            </a:r>
          </a:p>
          <a:p>
            <a:pPr lvl="2"/>
            <a:r>
              <a:rPr lang="en-US" dirty="0"/>
              <a:t>Drag your 3 simple tests into the compound (order matters!)</a:t>
            </a:r>
          </a:p>
          <a:p>
            <a:pPr lvl="1">
              <a:buClr>
                <a:srgbClr val="000000"/>
              </a:buClr>
              <a:buSzPct val="100000"/>
              <a:buFont typeface="Wingdings 3" panose="05040102010807070707" pitchFamily="18" charset="2"/>
              <a:buAutoNum type="arabicPeriod"/>
            </a:pPr>
            <a:r>
              <a:rPr lang="en-US" dirty="0"/>
              <a:t>Run the Compound Test</a:t>
            </a:r>
          </a:p>
          <a:p>
            <a:pPr lvl="2"/>
            <a:r>
              <a:rPr lang="en-US" dirty="0"/>
              <a:t>There should be 3 expected values (one per slot) and all should pass</a:t>
            </a:r>
          </a:p>
          <a:p>
            <a:pPr lvl="2"/>
            <a:r>
              <a:rPr lang="en-US" dirty="0"/>
              <a:t>The resultant file should be in your working directory (i.e. “TestOutput.txt”)</a:t>
            </a:r>
          </a:p>
          <a:p>
            <a:pPr lvl="2"/>
            <a:r>
              <a:rPr lang="en-US" dirty="0"/>
              <a:t>Note:  Look at lower right corner of GUI to find the working directory</a:t>
            </a:r>
          </a:p>
          <a:p>
            <a:pPr lvl="2"/>
            <a:r>
              <a:rPr lang="en-US" dirty="0"/>
              <a:t>Examine that file and make sure it contains the data you specified in the WRITE test.</a:t>
            </a:r>
          </a:p>
        </p:txBody>
      </p:sp>
      <p:sp>
        <p:nvSpPr>
          <p:cNvPr id="7" name="Textplatzhalter 6">
            <a:extLst>
              <a:ext uri="{FF2B5EF4-FFF2-40B4-BE49-F238E27FC236}">
                <a16:creationId xmlns:a16="http://schemas.microsoft.com/office/drawing/2014/main" id="{68F9EB86-6401-416B-B97D-1CE72CF2931C}"/>
              </a:ext>
            </a:extLst>
          </p:cNvPr>
          <p:cNvSpPr>
            <a:spLocks noGrp="1"/>
          </p:cNvSpPr>
          <p:nvPr>
            <p:ph type="body" sz="quarter" idx="12"/>
          </p:nvPr>
        </p:nvSpPr>
        <p:spPr/>
        <p:txBody>
          <a:bodyPr/>
          <a:lstStyle/>
          <a:p>
            <a:r>
              <a:rPr lang="en-US" dirty="0"/>
              <a:t>Writing Data to a File, Part 2</a:t>
            </a:r>
          </a:p>
        </p:txBody>
      </p:sp>
      <p:sp>
        <p:nvSpPr>
          <p:cNvPr id="3" name="Title 2"/>
          <p:cNvSpPr>
            <a:spLocks noGrp="1"/>
          </p:cNvSpPr>
          <p:nvPr>
            <p:ph type="title"/>
          </p:nvPr>
        </p:nvSpPr>
        <p:spPr/>
        <p:txBody>
          <a:bodyPr/>
          <a:lstStyle/>
          <a:p>
            <a:r>
              <a:rPr lang="en-US"/>
              <a:t>Lab: Test Case and Parameter User Code</a:t>
            </a:r>
            <a:endParaRPr lang="en-US" dirty="0"/>
          </a:p>
        </p:txBody>
      </p:sp>
    </p:spTree>
    <p:extLst>
      <p:ext uri="{BB962C8B-B14F-4D97-AF65-F5344CB8AC3E}">
        <p14:creationId xmlns:p14="http://schemas.microsoft.com/office/powerpoint/2010/main" val="376727353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You should now have a Compound Test (WRITE_FILE) that creates a file with known data.</a:t>
            </a:r>
          </a:p>
          <a:p>
            <a:pPr lvl="1">
              <a:buClr>
                <a:srgbClr val="000000"/>
              </a:buClr>
              <a:buSzPct val="100000"/>
              <a:buFont typeface="Wingdings 3" panose="05040102010807070707" pitchFamily="18" charset="2"/>
              <a:buAutoNum type="arabicPeriod"/>
            </a:pPr>
            <a:r>
              <a:rPr lang="en-US" dirty="0"/>
              <a:t>Create another Compound Called READ_FILE that verifies the data:</a:t>
            </a:r>
          </a:p>
          <a:p>
            <a:pPr lvl="2"/>
            <a:r>
              <a:rPr lang="en-US" dirty="0"/>
              <a:t>i.e., OPEN_READ, READ_DATA, CLOSE (see Note below!)</a:t>
            </a:r>
          </a:p>
          <a:p>
            <a:pPr lvl="2"/>
            <a:r>
              <a:rPr lang="en-US" dirty="0"/>
              <a:t>Should have 4 expected values in total (1 per slot, plus 2 for READ)</a:t>
            </a:r>
          </a:p>
          <a:p>
            <a:pPr lvl="1">
              <a:buClr>
                <a:srgbClr val="000000"/>
              </a:buClr>
              <a:buSzPct val="100000"/>
              <a:buFont typeface="Wingdings 3" panose="05040102010807070707" pitchFamily="18" charset="2"/>
              <a:buAutoNum type="arabicPeriod"/>
            </a:pPr>
            <a:r>
              <a:rPr lang="en-US" dirty="0"/>
              <a:t>The 2 Compounds should be separately executable as long as WRITE_FILE executes first</a:t>
            </a:r>
          </a:p>
          <a:p>
            <a:pPr lvl="1">
              <a:buClr>
                <a:srgbClr val="000000"/>
              </a:buClr>
              <a:buSzPct val="100000"/>
              <a:buFont typeface="Wingdings 3" panose="05040102010807070707" pitchFamily="18" charset="2"/>
              <a:buAutoNum type="arabicPeriod"/>
            </a:pPr>
            <a:r>
              <a:rPr lang="en-US" dirty="0"/>
              <a:t>Create a 3rd Nested Compound called WRITE_AND_READ that includes WRITE_FILE &amp; READ_FILE</a:t>
            </a:r>
          </a:p>
          <a:p>
            <a:pPr lvl="1">
              <a:buClr>
                <a:srgbClr val="000000"/>
              </a:buClr>
              <a:buSzPct val="100000"/>
              <a:buFont typeface="Wingdings 3" panose="05040102010807070707" pitchFamily="18" charset="2"/>
              <a:buAutoNum type="arabicPeriod"/>
            </a:pPr>
            <a:r>
              <a:rPr lang="en-US" dirty="0"/>
              <a:t>Run the Nested Compound to make sure it passes</a:t>
            </a:r>
          </a:p>
          <a:p>
            <a:pPr>
              <a:buClr>
                <a:srgbClr val="000000"/>
              </a:buClr>
              <a:buSzPct val="100000"/>
              <a:buNone/>
            </a:pPr>
            <a:endParaRPr lang="en-US" dirty="0"/>
          </a:p>
          <a:p>
            <a:pPr>
              <a:buClr>
                <a:srgbClr val="000000"/>
              </a:buClr>
              <a:buSzPct val="100000"/>
              <a:buNone/>
            </a:pPr>
            <a:r>
              <a:rPr lang="en-US" dirty="0"/>
              <a:t>Note:  On the READ_DATA test, make sure that “line” is allocated on input side.  This can be done by entering any string that is the same length as the string that was written ( “XXXXX” is sufficient)</a:t>
            </a:r>
          </a:p>
          <a:p>
            <a:pPr lvl="1">
              <a:buClr>
                <a:srgbClr val="000000"/>
              </a:buClr>
              <a:buSzPct val="100000"/>
              <a:buFont typeface="Wingdings 3" panose="05040102010807070707" pitchFamily="18" charset="2"/>
              <a:buAutoNum type="arabicPeriod"/>
            </a:pPr>
            <a:endParaRPr lang="en-US" dirty="0"/>
          </a:p>
          <a:p>
            <a:pPr lvl="1">
              <a:buClr>
                <a:srgbClr val="000000"/>
              </a:buClr>
              <a:buSzPct val="100000"/>
              <a:buFont typeface="Wingdings 3" panose="05040102010807070707" pitchFamily="18" charset="2"/>
              <a:buAutoNum type="arabicPeriod"/>
            </a:pPr>
            <a:endParaRPr lang="en-US" dirty="0"/>
          </a:p>
          <a:p>
            <a:pPr lvl="1">
              <a:buClr>
                <a:srgbClr val="000000"/>
              </a:buClr>
              <a:buSzPct val="100000"/>
              <a:buFont typeface="Wingdings 3" panose="05040102010807070707" pitchFamily="18" charset="2"/>
              <a:buAutoNum type="arabicPeriod"/>
            </a:pPr>
            <a:endParaRPr lang="en-US" dirty="0"/>
          </a:p>
          <a:p>
            <a:pPr lvl="1">
              <a:buClr>
                <a:srgbClr val="000000"/>
              </a:buClr>
              <a:buSzPct val="100000"/>
              <a:buFont typeface="Wingdings 3" panose="05040102010807070707" pitchFamily="18" charset="2"/>
              <a:buAutoNum type="arabicPeriod"/>
            </a:pPr>
            <a:endParaRPr lang="en-US" dirty="0"/>
          </a:p>
          <a:p>
            <a:pPr marL="0" lvl="1" indent="0">
              <a:buClr>
                <a:srgbClr val="000000"/>
              </a:buClr>
              <a:buSzPct val="100000"/>
              <a:buNone/>
            </a:pPr>
            <a:r>
              <a:rPr lang="en-US" dirty="0"/>
              <a:t>Something to Consider:  If you enter an empty string on the input side, the test should take a </a:t>
            </a:r>
            <a:r>
              <a:rPr lang="en-US" dirty="0" err="1"/>
              <a:t>segfault</a:t>
            </a:r>
            <a:r>
              <a:rPr lang="en-US" dirty="0"/>
              <a:t>.  However, if you enter only 1 X, it will probably pass. Why?</a:t>
            </a:r>
          </a:p>
          <a:p>
            <a:endParaRPr lang="en-US" dirty="0"/>
          </a:p>
        </p:txBody>
      </p:sp>
      <p:sp>
        <p:nvSpPr>
          <p:cNvPr id="7" name="Textplatzhalter 6">
            <a:extLst>
              <a:ext uri="{FF2B5EF4-FFF2-40B4-BE49-F238E27FC236}">
                <a16:creationId xmlns:a16="http://schemas.microsoft.com/office/drawing/2014/main" id="{6C799089-1CDC-4BC9-9916-855395A6AB89}"/>
              </a:ext>
            </a:extLst>
          </p:cNvPr>
          <p:cNvSpPr>
            <a:spLocks noGrp="1"/>
          </p:cNvSpPr>
          <p:nvPr>
            <p:ph type="body" sz="quarter" idx="12"/>
          </p:nvPr>
        </p:nvSpPr>
        <p:spPr/>
        <p:txBody>
          <a:bodyPr/>
          <a:lstStyle/>
          <a:p>
            <a:r>
              <a:rPr lang="en-US" dirty="0"/>
              <a:t>Reading Data from a File</a:t>
            </a:r>
          </a:p>
        </p:txBody>
      </p:sp>
      <p:sp>
        <p:nvSpPr>
          <p:cNvPr id="3" name="Title 2"/>
          <p:cNvSpPr>
            <a:spLocks noGrp="1"/>
          </p:cNvSpPr>
          <p:nvPr>
            <p:ph type="title"/>
          </p:nvPr>
        </p:nvSpPr>
        <p:spPr/>
        <p:txBody>
          <a:bodyPr/>
          <a:lstStyle/>
          <a:p>
            <a:r>
              <a:rPr lang="en-US"/>
              <a:t>Lab: Test Case and Parameter User Code</a:t>
            </a:r>
            <a:endParaRPr lang="en-US" dirty="0"/>
          </a:p>
        </p:txBody>
      </p:sp>
      <p:pic>
        <p:nvPicPr>
          <p:cNvPr id="2" name="Picture 1">
            <a:extLst>
              <a:ext uri="{FF2B5EF4-FFF2-40B4-BE49-F238E27FC236}">
                <a16:creationId xmlns:a16="http://schemas.microsoft.com/office/drawing/2014/main" id="{673697F6-18FE-4C76-95EE-CF199EC9C067}"/>
              </a:ext>
            </a:extLst>
          </p:cNvPr>
          <p:cNvPicPr>
            <a:picLocks noChangeAspect="1"/>
          </p:cNvPicPr>
          <p:nvPr/>
        </p:nvPicPr>
        <p:blipFill>
          <a:blip r:embed="rId3"/>
          <a:stretch>
            <a:fillRect/>
          </a:stretch>
        </p:blipFill>
        <p:spPr>
          <a:xfrm>
            <a:off x="1486191" y="4582982"/>
            <a:ext cx="8109676" cy="1201997"/>
          </a:xfrm>
          <a:prstGeom prst="rect">
            <a:avLst/>
          </a:prstGeom>
        </p:spPr>
      </p:pic>
    </p:spTree>
    <p:extLst>
      <p:ext uri="{BB962C8B-B14F-4D97-AF65-F5344CB8AC3E}">
        <p14:creationId xmlns:p14="http://schemas.microsoft.com/office/powerpoint/2010/main" val="33658422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When testing a file creation function, you would want to make sure the file did not exist before starting the test</a:t>
            </a:r>
          </a:p>
          <a:p>
            <a:pPr lvl="1">
              <a:buClr>
                <a:srgbClr val="000000"/>
              </a:buClr>
              <a:buSzPct val="100000"/>
              <a:buFont typeface="Wingdings 3" panose="05040102010807070707" pitchFamily="18" charset="2"/>
              <a:buAutoNum type="arabicPeriod"/>
            </a:pPr>
            <a:r>
              <a:rPr lang="en-US" dirty="0"/>
              <a:t>Using Test Case User Code, you can delete the file before running the test</a:t>
            </a:r>
          </a:p>
          <a:p>
            <a:pPr lvl="2">
              <a:buClr>
                <a:srgbClr val="000000"/>
              </a:buClr>
              <a:buSzPct val="100000"/>
              <a:buFont typeface="Wingdings 3" panose="05040102010807070707" pitchFamily="18" charset="2"/>
              <a:buAutoNum type="arabicPeriod"/>
            </a:pPr>
            <a:r>
              <a:rPr lang="en-US" dirty="0"/>
              <a:t>Open OPEN_WRITE Test Case</a:t>
            </a:r>
          </a:p>
          <a:p>
            <a:pPr lvl="2">
              <a:buClr>
                <a:srgbClr val="000000"/>
              </a:buClr>
              <a:buSzPct val="100000"/>
              <a:buFont typeface="Wingdings 3" panose="05040102010807070707" pitchFamily="18" charset="2"/>
              <a:buAutoNum type="arabicPeriod"/>
            </a:pPr>
            <a:r>
              <a:rPr lang="en-US" dirty="0"/>
              <a:t>Open Test Case User Code tab</a:t>
            </a:r>
          </a:p>
          <a:p>
            <a:pPr lvl="2">
              <a:buClr>
                <a:srgbClr val="000000"/>
              </a:buClr>
              <a:buSzPct val="100000"/>
              <a:buFont typeface="Wingdings 3" panose="05040102010807070707" pitchFamily="18" charset="2"/>
              <a:buAutoNum type="arabicPeriod"/>
            </a:pPr>
            <a:r>
              <a:rPr lang="en-US" dirty="0"/>
              <a:t>Add code to delete file*</a:t>
            </a:r>
          </a:p>
        </p:txBody>
      </p:sp>
      <p:sp>
        <p:nvSpPr>
          <p:cNvPr id="8" name="Textplatzhalter 7">
            <a:extLst>
              <a:ext uri="{FF2B5EF4-FFF2-40B4-BE49-F238E27FC236}">
                <a16:creationId xmlns:a16="http://schemas.microsoft.com/office/drawing/2014/main" id="{B3EA01D2-CF65-4439-9F78-90CA8B0F8F7D}"/>
              </a:ext>
            </a:extLst>
          </p:cNvPr>
          <p:cNvSpPr>
            <a:spLocks noGrp="1"/>
          </p:cNvSpPr>
          <p:nvPr>
            <p:ph type="body" sz="quarter" idx="12"/>
          </p:nvPr>
        </p:nvSpPr>
        <p:spPr/>
        <p:txBody>
          <a:bodyPr/>
          <a:lstStyle/>
          <a:p>
            <a:r>
              <a:rPr lang="en-US" dirty="0"/>
              <a:t>Test Case User Code Example</a:t>
            </a:r>
          </a:p>
        </p:txBody>
      </p:sp>
      <p:sp>
        <p:nvSpPr>
          <p:cNvPr id="3" name="Title 2"/>
          <p:cNvSpPr>
            <a:spLocks noGrp="1"/>
          </p:cNvSpPr>
          <p:nvPr>
            <p:ph type="title"/>
          </p:nvPr>
        </p:nvSpPr>
        <p:spPr/>
        <p:txBody>
          <a:bodyPr/>
          <a:lstStyle/>
          <a:p>
            <a:r>
              <a:rPr lang="en-US"/>
              <a:t>Lab: Test Case and Parameter User Code</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3" y="2849291"/>
            <a:ext cx="4943475" cy="3365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969479" y="4603695"/>
            <a:ext cx="4256528" cy="707886"/>
          </a:xfrm>
          <a:prstGeom prst="rect">
            <a:avLst/>
          </a:prstGeom>
        </p:spPr>
        <p:txBody>
          <a:bodyPr wrap="square">
            <a:spAutoFit/>
          </a:bodyPr>
          <a:lstStyle/>
          <a:p>
            <a:r>
              <a:rPr lang="en-US" sz="1600" dirty="0"/>
              <a:t>*On Windows use</a:t>
            </a:r>
          </a:p>
          <a:p>
            <a:r>
              <a:rPr lang="en-US" sz="1600" i="1" dirty="0"/>
              <a:t>     system (“del TestOutput.txt”);</a:t>
            </a:r>
          </a:p>
        </p:txBody>
      </p:sp>
    </p:spTree>
    <p:extLst>
      <p:ext uri="{BB962C8B-B14F-4D97-AF65-F5344CB8AC3E}">
        <p14:creationId xmlns:p14="http://schemas.microsoft.com/office/powerpoint/2010/main" val="203242874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Environment User Code </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4514D8D8-7C2D-47C4-AE7E-687643B3145D}"/>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3A7165D6-6754-43C7-A010-814150DD9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09930021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Build environment for “communication.c” </a:t>
            </a:r>
          </a:p>
          <a:p>
            <a:pPr lvl="2"/>
            <a:r>
              <a:rPr lang="en-US" dirty="0"/>
              <a:t>Call it VOID_PTR</a:t>
            </a:r>
          </a:p>
          <a:p>
            <a:pPr lvl="2"/>
            <a:r>
              <a:rPr lang="en-US" dirty="0"/>
              <a:t>Turn on whitebox testing,  Statement+Branch Coverage</a:t>
            </a:r>
          </a:p>
          <a:p>
            <a:pPr lvl="1">
              <a:buClr>
                <a:srgbClr val="000000"/>
              </a:buClr>
              <a:buSzPct val="100000"/>
              <a:buFont typeface="Wingdings 3" panose="05040102010807070707" pitchFamily="18" charset="2"/>
              <a:buAutoNum type="arabicPeriod"/>
            </a:pPr>
            <a:r>
              <a:rPr lang="en-US" dirty="0"/>
              <a:t>After Build completes, Edit User Globals:</a:t>
            </a:r>
          </a:p>
          <a:p>
            <a:pPr lvl="2"/>
            <a:r>
              <a:rPr lang="en-US" dirty="0"/>
              <a:t>Environment-&gt;UserCode-&gt;Edit-&gt;</a:t>
            </a:r>
            <a:r>
              <a:rPr lang="en-US" dirty="0" err="1"/>
              <a:t>UserGlobals</a:t>
            </a:r>
            <a:endParaRPr lang="en-US" dirty="0"/>
          </a:p>
          <a:p>
            <a:pPr lvl="2"/>
            <a:r>
              <a:rPr lang="en-US" dirty="0"/>
              <a:t>Expand the </a:t>
            </a:r>
            <a:r>
              <a:rPr lang="en-US" dirty="0" err="1"/>
              <a:t>UserGlobals</a:t>
            </a:r>
            <a:r>
              <a:rPr lang="en-US" dirty="0"/>
              <a:t> node on the right side of the GUI</a:t>
            </a:r>
          </a:p>
          <a:p>
            <a:pPr lvl="2"/>
            <a:r>
              <a:rPr lang="en-US" dirty="0"/>
              <a:t>Double Click to Open for Edit and Add the following 3 lines (note you can cut &amp; paste these lines from comment at top of source code):</a:t>
            </a:r>
          </a:p>
          <a:p>
            <a:pPr lvl="3"/>
            <a:r>
              <a:rPr lang="en-US" dirty="0"/>
              <a:t>#include "communication.h"</a:t>
            </a:r>
          </a:p>
          <a:p>
            <a:pPr lvl="3"/>
            <a:r>
              <a:rPr lang="en-US" dirty="0"/>
              <a:t>VCAST_USER_GLOBALS_EXTERN AltCmdT AltCmd;</a:t>
            </a:r>
          </a:p>
          <a:p>
            <a:pPr lvl="3"/>
            <a:r>
              <a:rPr lang="en-US" dirty="0"/>
              <a:t>VCAST_USER_GLOBALS_EXTERN CourseCmdT CourseCmd;</a:t>
            </a:r>
          </a:p>
          <a:p>
            <a:pPr lvl="2"/>
            <a:r>
              <a:rPr lang="en-US" dirty="0"/>
              <a:t>Insert these lines just before VECTORCAST_INT1</a:t>
            </a:r>
          </a:p>
          <a:p>
            <a:pPr lvl="2"/>
            <a:r>
              <a:rPr lang="en-US" dirty="0"/>
              <a:t>Select the Test Compile icon</a:t>
            </a:r>
          </a:p>
          <a:p>
            <a:pPr lvl="2"/>
            <a:r>
              <a:rPr lang="en-US" dirty="0"/>
              <a:t>Make sure it compiles successfully                       </a:t>
            </a:r>
            <a:r>
              <a:rPr lang="en-US" dirty="0">
                <a:sym typeface="Wingdings" panose="05000000000000000000" pitchFamily="2" charset="2"/>
              </a:rPr>
              <a:t></a:t>
            </a:r>
            <a:r>
              <a:rPr lang="en-US" dirty="0"/>
              <a:t>  </a:t>
            </a:r>
          </a:p>
          <a:p>
            <a:pPr lvl="1">
              <a:buClr>
                <a:srgbClr val="000000"/>
              </a:buClr>
              <a:buSzPct val="100000"/>
              <a:buFont typeface="Wingdings 3" panose="05040102010807070707" pitchFamily="18" charset="2"/>
              <a:buAutoNum type="arabicPeriod"/>
            </a:pPr>
            <a:endParaRPr lang="en-US" dirty="0"/>
          </a:p>
          <a:p>
            <a:pPr lvl="1">
              <a:buClr>
                <a:srgbClr val="000000"/>
              </a:buClr>
              <a:buSzPct val="100000"/>
              <a:buFont typeface="Wingdings 3" panose="05040102010807070707" pitchFamily="18" charset="2"/>
              <a:buAutoNum type="arabicPeriod"/>
            </a:pPr>
            <a:endParaRPr lang="en-US" dirty="0"/>
          </a:p>
          <a:p>
            <a:pPr lvl="1">
              <a:buClr>
                <a:srgbClr val="000000"/>
              </a:buClr>
              <a:buSzPct val="100000"/>
              <a:buFont typeface="Wingdings 3" panose="05040102010807070707" pitchFamily="18" charset="2"/>
              <a:buAutoNum type="arabicPeriod"/>
            </a:pPr>
            <a:r>
              <a:rPr lang="en-US" dirty="0"/>
              <a:t>Rebuild environment </a:t>
            </a:r>
          </a:p>
          <a:p>
            <a:pPr lvl="1"/>
            <a:endParaRPr lang="en-US" dirty="0"/>
          </a:p>
        </p:txBody>
      </p:sp>
      <p:sp>
        <p:nvSpPr>
          <p:cNvPr id="7" name="Textplatzhalter 6">
            <a:extLst>
              <a:ext uri="{FF2B5EF4-FFF2-40B4-BE49-F238E27FC236}">
                <a16:creationId xmlns:a16="http://schemas.microsoft.com/office/drawing/2014/main" id="{D99D0137-4B56-4BCF-81A5-148A5F71A10F}"/>
              </a:ext>
            </a:extLst>
          </p:cNvPr>
          <p:cNvSpPr>
            <a:spLocks noGrp="1"/>
          </p:cNvSpPr>
          <p:nvPr>
            <p:ph type="body" sz="quarter" idx="12"/>
          </p:nvPr>
        </p:nvSpPr>
        <p:spPr/>
        <p:txBody>
          <a:bodyPr/>
          <a:lstStyle/>
          <a:p>
            <a:r>
              <a:rPr lang="en-US" dirty="0"/>
              <a:t>Adding User Globals</a:t>
            </a:r>
          </a:p>
        </p:txBody>
      </p:sp>
      <p:sp>
        <p:nvSpPr>
          <p:cNvPr id="3" name="Title 2"/>
          <p:cNvSpPr>
            <a:spLocks noGrp="1"/>
          </p:cNvSpPr>
          <p:nvPr>
            <p:ph type="title"/>
          </p:nvPr>
        </p:nvSpPr>
        <p:spPr/>
        <p:txBody>
          <a:bodyPr/>
          <a:lstStyle/>
          <a:p>
            <a:r>
              <a:rPr lang="en-US"/>
              <a:t>Lab:  Environment User Code</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264" y="4756662"/>
            <a:ext cx="1232736" cy="942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CDE9FB07-AB28-45D5-9C5D-8FB0C75EED0A}"/>
              </a:ext>
            </a:extLst>
          </p:cNvPr>
          <p:cNvPicPr>
            <a:picLocks noChangeAspect="1"/>
          </p:cNvPicPr>
          <p:nvPr/>
        </p:nvPicPr>
        <p:blipFill>
          <a:blip r:embed="rId4"/>
          <a:stretch>
            <a:fillRect/>
          </a:stretch>
        </p:blipFill>
        <p:spPr>
          <a:xfrm>
            <a:off x="6791616" y="4675552"/>
            <a:ext cx="1781175" cy="1104900"/>
          </a:xfrm>
          <a:prstGeom prst="rect">
            <a:avLst/>
          </a:prstGeom>
        </p:spPr>
      </p:pic>
    </p:spTree>
    <p:extLst>
      <p:ext uri="{BB962C8B-B14F-4D97-AF65-F5344CB8AC3E}">
        <p14:creationId xmlns:p14="http://schemas.microsoft.com/office/powerpoint/2010/main" val="309374406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mj-lt"/>
              <a:buAutoNum type="arabicPeriod" startAt="4"/>
            </a:pPr>
            <a:r>
              <a:rPr lang="en-US" dirty="0"/>
              <a:t>Insert Test Case for ProcessMessage, call it: GoodCourse</a:t>
            </a:r>
          </a:p>
          <a:p>
            <a:pPr lvl="1">
              <a:buClr>
                <a:srgbClr val="000000"/>
              </a:buClr>
              <a:buSzPct val="100000"/>
              <a:buFont typeface="+mj-lt"/>
              <a:buAutoNum type="arabicPeriod" startAt="4"/>
            </a:pPr>
            <a:r>
              <a:rPr lang="en-US" dirty="0"/>
              <a:t>Verify that </a:t>
            </a:r>
            <a:r>
              <a:rPr lang="en-US" dirty="0" err="1"/>
              <a:t>AltCmd</a:t>
            </a:r>
            <a:r>
              <a:rPr lang="en-US" dirty="0"/>
              <a:t> &amp; </a:t>
            </a:r>
            <a:r>
              <a:rPr lang="en-US" dirty="0" err="1"/>
              <a:t>CourseCmd</a:t>
            </a:r>
            <a:r>
              <a:rPr lang="en-US" dirty="0"/>
              <a:t> show up under USER_GLOBALS_VCAST in Parameter Tree</a:t>
            </a:r>
          </a:p>
          <a:p>
            <a:pPr lvl="2"/>
            <a:r>
              <a:rPr lang="en-US" dirty="0"/>
              <a:t>These objects are what the “void *” parameter will point to below</a:t>
            </a:r>
          </a:p>
          <a:p>
            <a:pPr lvl="1">
              <a:buClr>
                <a:srgbClr val="000000"/>
              </a:buClr>
              <a:buSzPct val="100000"/>
              <a:buFont typeface="+mj-lt"/>
              <a:buAutoNum type="arabicPeriod" startAt="4"/>
            </a:pPr>
            <a:r>
              <a:rPr lang="en-US" dirty="0"/>
              <a:t>Enter the following Values:</a:t>
            </a:r>
          </a:p>
          <a:p>
            <a:pPr lvl="2"/>
            <a:r>
              <a:rPr lang="en-US" dirty="0"/>
              <a:t>(Note: See Screenshot on next page for help)</a:t>
            </a:r>
          </a:p>
          <a:p>
            <a:pPr lvl="2"/>
            <a:r>
              <a:rPr lang="en-US" dirty="0"/>
              <a:t>For MessageCategory, select Change_Course from pull down</a:t>
            </a:r>
          </a:p>
          <a:p>
            <a:pPr lvl="2"/>
            <a:r>
              <a:rPr lang="en-US" dirty="0"/>
              <a:t>For message, select CourseCmd from pull down</a:t>
            </a:r>
          </a:p>
          <a:p>
            <a:pPr lvl="2"/>
            <a:r>
              <a:rPr lang="en-US" dirty="0"/>
              <a:t>Enter True for “return” on expected value side</a:t>
            </a:r>
          </a:p>
          <a:p>
            <a:pPr lvl="2"/>
            <a:r>
              <a:rPr lang="en-US" dirty="0"/>
              <a:t>Expand </a:t>
            </a:r>
            <a:r>
              <a:rPr lang="en-US" dirty="0" err="1"/>
              <a:t>CourseCmd</a:t>
            </a:r>
            <a:r>
              <a:rPr lang="en-US" dirty="0"/>
              <a:t> in User Globals and enter a value of  “Pi” for newCourse.</a:t>
            </a:r>
          </a:p>
          <a:p>
            <a:pPr lvl="2"/>
            <a:r>
              <a:rPr lang="en-US" dirty="0"/>
              <a:t>Enter 0 for crc</a:t>
            </a:r>
          </a:p>
          <a:p>
            <a:pPr lvl="1">
              <a:buClr>
                <a:srgbClr val="000000"/>
              </a:buClr>
              <a:buSzPct val="100000"/>
              <a:buFont typeface="Wingdings 3" panose="05040102010807070707" pitchFamily="18" charset="2"/>
              <a:buAutoNum type="arabicPeriod" startAt="4"/>
            </a:pPr>
            <a:r>
              <a:rPr lang="en-US" dirty="0"/>
              <a:t>Run the test to make sure it passes</a:t>
            </a:r>
          </a:p>
          <a:p>
            <a:pPr lvl="1">
              <a:buClr>
                <a:srgbClr val="000000"/>
              </a:buClr>
              <a:buSzPct val="100000"/>
              <a:buFont typeface="Wingdings 3" panose="05040102010807070707" pitchFamily="18" charset="2"/>
              <a:buAutoNum type="arabicPeriod" startAt="4"/>
            </a:pPr>
            <a:r>
              <a:rPr lang="en-US" dirty="0"/>
              <a:t>Open the Code Coverage Viewer to make sure the right path is covered</a:t>
            </a:r>
          </a:p>
          <a:p>
            <a:pPr lvl="1">
              <a:buClr>
                <a:srgbClr val="000000"/>
              </a:buClr>
              <a:buSzPct val="100000"/>
              <a:buFont typeface="Wingdings 3" panose="05040102010807070707" pitchFamily="18" charset="2"/>
              <a:buAutoNum type="arabicPeriod" startAt="4"/>
            </a:pPr>
            <a:r>
              <a:rPr lang="en-US" dirty="0"/>
              <a:t>Examine source code to understand what other tests need to be written</a:t>
            </a:r>
          </a:p>
          <a:p>
            <a:pPr lvl="1">
              <a:buClr>
                <a:srgbClr val="000000"/>
              </a:buClr>
              <a:buSzPct val="100000"/>
              <a:buFont typeface="Wingdings 3" panose="05040102010807070707" pitchFamily="18" charset="2"/>
              <a:buAutoNum type="arabicPeriod" startAt="4"/>
            </a:pPr>
            <a:r>
              <a:rPr lang="en-US" dirty="0"/>
              <a:t>Add those Tests to Achieve 100% coverage</a:t>
            </a:r>
          </a:p>
          <a:p>
            <a:pPr lvl="1">
              <a:buClr>
                <a:srgbClr val="000000"/>
              </a:buClr>
              <a:buSzPct val="100000"/>
              <a:buFont typeface="Wingdings 3" panose="05040102010807070707" pitchFamily="18" charset="2"/>
              <a:buAutoNum type="arabicPeriod" startAt="4"/>
            </a:pPr>
            <a:r>
              <a:rPr lang="en-US" dirty="0"/>
              <a:t>Make sure each test specifies the proper expected value for the return value</a:t>
            </a:r>
          </a:p>
        </p:txBody>
      </p:sp>
      <p:sp>
        <p:nvSpPr>
          <p:cNvPr id="7" name="Textplatzhalter 6">
            <a:extLst>
              <a:ext uri="{FF2B5EF4-FFF2-40B4-BE49-F238E27FC236}">
                <a16:creationId xmlns:a16="http://schemas.microsoft.com/office/drawing/2014/main" id="{E3994F0C-73BA-4A95-857B-210E7A431C13}"/>
              </a:ext>
            </a:extLst>
          </p:cNvPr>
          <p:cNvSpPr>
            <a:spLocks noGrp="1"/>
          </p:cNvSpPr>
          <p:nvPr>
            <p:ph type="body" sz="quarter" idx="12"/>
          </p:nvPr>
        </p:nvSpPr>
        <p:spPr/>
        <p:txBody>
          <a:bodyPr/>
          <a:lstStyle/>
          <a:p>
            <a:r>
              <a:rPr lang="en-US" dirty="0"/>
              <a:t>Assigning Void Pointers to User Globals</a:t>
            </a:r>
          </a:p>
        </p:txBody>
      </p:sp>
      <p:sp>
        <p:nvSpPr>
          <p:cNvPr id="3" name="Title 2"/>
          <p:cNvSpPr>
            <a:spLocks noGrp="1"/>
          </p:cNvSpPr>
          <p:nvPr>
            <p:ph type="title"/>
          </p:nvPr>
        </p:nvSpPr>
        <p:spPr/>
        <p:txBody>
          <a:bodyPr/>
          <a:lstStyle/>
          <a:p>
            <a:r>
              <a:rPr lang="en-US"/>
              <a:t>Lab:  Environment User Code</a:t>
            </a:r>
            <a:endParaRPr lang="en-US" dirty="0"/>
          </a:p>
        </p:txBody>
      </p:sp>
    </p:spTree>
    <p:extLst>
      <p:ext uri="{BB962C8B-B14F-4D97-AF65-F5344CB8AC3E}">
        <p14:creationId xmlns:p14="http://schemas.microsoft.com/office/powerpoint/2010/main" val="233196343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3"/>
          </p:nvPr>
        </p:nvPicPr>
        <p:blipFill rotWithShape="1">
          <a:blip r:embed="rId3">
            <a:extLst>
              <a:ext uri="{28A0092B-C50C-407E-A947-70E740481C1C}">
                <a14:useLocalDpi xmlns:a14="http://schemas.microsoft.com/office/drawing/2010/main" val="0"/>
              </a:ext>
            </a:extLst>
          </a:blip>
          <a:srcRect/>
          <a:stretch/>
        </p:blipFill>
        <p:spPr bwMode="auto">
          <a:xfrm>
            <a:off x="2654300" y="1270000"/>
            <a:ext cx="6896100" cy="520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platzhalter 1">
            <a:extLst>
              <a:ext uri="{FF2B5EF4-FFF2-40B4-BE49-F238E27FC236}">
                <a16:creationId xmlns:a16="http://schemas.microsoft.com/office/drawing/2014/main" id="{2C9F47BC-02FF-4BCD-8428-12938C1EE6DF}"/>
              </a:ext>
            </a:extLst>
          </p:cNvPr>
          <p:cNvSpPr>
            <a:spLocks noGrp="1"/>
          </p:cNvSpPr>
          <p:nvPr>
            <p:ph type="body" sz="quarter" idx="12"/>
          </p:nvPr>
        </p:nvSpPr>
        <p:spPr/>
        <p:txBody>
          <a:bodyPr/>
          <a:lstStyle/>
          <a:p>
            <a:r>
              <a:rPr lang="en-US" dirty="0"/>
              <a:t>Void Pointer Screenshot</a:t>
            </a:r>
          </a:p>
        </p:txBody>
      </p:sp>
      <p:sp>
        <p:nvSpPr>
          <p:cNvPr id="3" name="Title 2"/>
          <p:cNvSpPr>
            <a:spLocks noGrp="1"/>
          </p:cNvSpPr>
          <p:nvPr>
            <p:ph type="title"/>
          </p:nvPr>
        </p:nvSpPr>
        <p:spPr/>
        <p:txBody>
          <a:bodyPr/>
          <a:lstStyle/>
          <a:p>
            <a:r>
              <a:rPr lang="en-US"/>
              <a:t>Lab:  Environment User Code</a:t>
            </a:r>
            <a:endParaRPr lang="en-US" dirty="0"/>
          </a:p>
        </p:txBody>
      </p:sp>
    </p:spTree>
    <p:extLst>
      <p:ext uri="{BB962C8B-B14F-4D97-AF65-F5344CB8AC3E}">
        <p14:creationId xmlns:p14="http://schemas.microsoft.com/office/powerpoint/2010/main" val="22124705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Abstract Class and Template Testing</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D6B83E45-FE51-4633-9525-1AB501B9E19C}"/>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67CA045-1C3A-4801-8EA1-CD41A240C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50301024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US" dirty="0"/>
              <a:t>Abstract Class Testing </a:t>
            </a:r>
          </a:p>
          <a:p>
            <a:pPr lvl="1">
              <a:buClr>
                <a:srgbClr val="000000"/>
              </a:buClr>
              <a:buSzPct val="100000"/>
              <a:buFont typeface="Wingdings 3" panose="05040102010807070707" pitchFamily="18" charset="2"/>
              <a:buAutoNum type="arabicPeriod"/>
            </a:pPr>
            <a:r>
              <a:rPr lang="en-US" dirty="0"/>
              <a:t>Build environment for shape.cpp (call it ABSTRACT_SHAPE)</a:t>
            </a:r>
          </a:p>
          <a:p>
            <a:pPr lvl="2"/>
            <a:r>
              <a:rPr lang="en-US" dirty="0"/>
              <a:t>In Step 5 of the New Env Wizard, add a path for this module (i.e. ../SourceFiles/Shapes)</a:t>
            </a:r>
          </a:p>
          <a:p>
            <a:pPr lvl="1">
              <a:buClr>
                <a:srgbClr val="000000"/>
              </a:buClr>
              <a:buSzPct val="100000"/>
              <a:buFont typeface="Wingdings 3" panose="05040102010807070707" pitchFamily="18" charset="2"/>
              <a:buAutoNum type="arabicPeriod"/>
            </a:pPr>
            <a:r>
              <a:rPr lang="en-US" dirty="0"/>
              <a:t>Insert a test case for Shape::getX(), call it: GET</a:t>
            </a:r>
          </a:p>
          <a:p>
            <a:pPr lvl="2"/>
            <a:r>
              <a:rPr lang="en-US" dirty="0"/>
              <a:t>In the  globals section, choose vcast_concrete_Shape as the class pointer and select either of the subclass options</a:t>
            </a:r>
          </a:p>
          <a:p>
            <a:pPr lvl="2"/>
            <a:r>
              <a:rPr lang="en-US" dirty="0"/>
              <a:t>Initialize mX to 1</a:t>
            </a:r>
          </a:p>
          <a:p>
            <a:pPr lvl="2"/>
            <a:r>
              <a:rPr lang="en-US" dirty="0"/>
              <a:t>Set the expected value of “return” to be 1</a:t>
            </a:r>
          </a:p>
          <a:p>
            <a:pPr lvl="1">
              <a:buClr>
                <a:srgbClr val="000000"/>
              </a:buClr>
              <a:buSzPct val="100000"/>
              <a:buFont typeface="Wingdings 3" panose="05040102010807070707" pitchFamily="18" charset="2"/>
              <a:buAutoNum type="arabicPeriod"/>
            </a:pPr>
            <a:r>
              <a:rPr lang="en-US" dirty="0"/>
              <a:t>Run the test case and verify that it passes. </a:t>
            </a:r>
          </a:p>
        </p:txBody>
      </p:sp>
      <p:sp>
        <p:nvSpPr>
          <p:cNvPr id="7" name="Textplatzhalter 6">
            <a:extLst>
              <a:ext uri="{FF2B5EF4-FFF2-40B4-BE49-F238E27FC236}">
                <a16:creationId xmlns:a16="http://schemas.microsoft.com/office/drawing/2014/main" id="{68F462B3-60A5-412F-AC67-B69245662839}"/>
              </a:ext>
            </a:extLst>
          </p:cNvPr>
          <p:cNvSpPr>
            <a:spLocks noGrp="1"/>
          </p:cNvSpPr>
          <p:nvPr>
            <p:ph type="body" sz="quarter" idx="12"/>
          </p:nvPr>
        </p:nvSpPr>
        <p:spPr/>
        <p:txBody>
          <a:bodyPr/>
          <a:lstStyle/>
          <a:p>
            <a:r>
              <a:rPr lang="en-US" dirty="0"/>
              <a:t>Using the Auto-Generated Concrete Class</a:t>
            </a:r>
          </a:p>
        </p:txBody>
      </p:sp>
      <p:sp>
        <p:nvSpPr>
          <p:cNvPr id="3" name="Title 2"/>
          <p:cNvSpPr>
            <a:spLocks noGrp="1"/>
          </p:cNvSpPr>
          <p:nvPr>
            <p:ph type="title"/>
          </p:nvPr>
        </p:nvSpPr>
        <p:spPr/>
        <p:txBody>
          <a:bodyPr/>
          <a:lstStyle/>
          <a:p>
            <a:r>
              <a:rPr lang="en-US"/>
              <a:t>Lab:  Abstract Class and Template Testing</a:t>
            </a:r>
            <a:endParaRPr lang="en-US" dirty="0"/>
          </a:p>
        </p:txBody>
      </p:sp>
    </p:spTree>
    <p:extLst>
      <p:ext uri="{BB962C8B-B14F-4D97-AF65-F5344CB8AC3E}">
        <p14:creationId xmlns:p14="http://schemas.microsoft.com/office/powerpoint/2010/main" val="18890985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8" name="Textplatzhalter 3"/>
          <p:cNvSpPr>
            <a:spLocks noGrp="1"/>
          </p:cNvSpPr>
          <p:nvPr>
            <p:ph type="body" sz="quarter" idx="12"/>
          </p:nvPr>
        </p:nvSpPr>
        <p:spPr/>
        <p:txBody>
          <a:bodyPr/>
          <a:lstStyle/>
          <a:p>
            <a:r>
              <a:rPr lang="en-US" dirty="0"/>
              <a:t>Your Local Sales Team</a:t>
            </a:r>
          </a:p>
        </p:txBody>
      </p:sp>
      <p:sp>
        <p:nvSpPr>
          <p:cNvPr id="109" name="Rectangle 10"/>
          <p:cNvSpPr>
            <a:spLocks noGrp="1" noChangeArrowheads="1"/>
          </p:cNvSpPr>
          <p:nvPr>
            <p:ph type="title"/>
          </p:nvPr>
        </p:nvSpPr>
        <p:spPr/>
        <p:txBody>
          <a:bodyPr/>
          <a:lstStyle/>
          <a:p>
            <a:r>
              <a:rPr lang="en-US"/>
              <a:t>Company Overview</a:t>
            </a:r>
            <a:endParaRPr lang="en-US" dirty="0"/>
          </a:p>
        </p:txBody>
      </p:sp>
      <p:sp>
        <p:nvSpPr>
          <p:cNvPr id="98" name="Rechteck 135">
            <a:extLst>
              <a:ext uri="{FF2B5EF4-FFF2-40B4-BE49-F238E27FC236}">
                <a16:creationId xmlns:a16="http://schemas.microsoft.com/office/drawing/2014/main" id="{AFE18D6C-ED4D-4AB9-AC78-58E3760042B3}"/>
              </a:ext>
            </a:extLst>
          </p:cNvPr>
          <p:cNvSpPr/>
          <p:nvPr/>
        </p:nvSpPr>
        <p:spPr bwMode="auto">
          <a:xfrm>
            <a:off x="665752" y="6567646"/>
            <a:ext cx="503869" cy="179953"/>
          </a:xfrm>
          <a:prstGeom prst="rect">
            <a:avLst/>
          </a:prstGeom>
          <a:solidFill>
            <a:srgbClr val="B1B6BA"/>
          </a:solidFill>
          <a:ln w="12700" cap="flat" cmpd="sng" algn="ctr">
            <a:noFill/>
            <a:prstDash val="solid"/>
            <a:round/>
            <a:headEnd type="none" w="med" len="med"/>
            <a:tailEnd type="none" w="med" len="med"/>
          </a:ln>
          <a:effectLst/>
          <a:extLst/>
        </p:spPr>
        <p:txBody>
          <a:bodyPr vert="horz" wrap="square" lIns="35991" tIns="35991" rIns="35991" bIns="35991" numCol="1" rtlCol="0" anchor="t" anchorCtr="0" compatLnSpc="1">
            <a:prstTxWarp prst="textNoShape">
              <a:avLst/>
            </a:prstTxWarp>
          </a:bodyPr>
          <a:lstStyle/>
          <a:p>
            <a:r>
              <a:rPr lang="en-US" sz="600" dirty="0">
                <a:solidFill>
                  <a:srgbClr val="000000"/>
                </a:solidFill>
              </a:rPr>
              <a:t>Foundation</a:t>
            </a:r>
            <a:endParaRPr lang="en-US" sz="600" dirty="0"/>
          </a:p>
        </p:txBody>
      </p:sp>
      <p:sp>
        <p:nvSpPr>
          <p:cNvPr id="2" name="TextBox 1">
            <a:extLst>
              <a:ext uri="{FF2B5EF4-FFF2-40B4-BE49-F238E27FC236}">
                <a16:creationId xmlns:a16="http://schemas.microsoft.com/office/drawing/2014/main" id="{4BE5277E-2DFB-4F90-8C58-6E65ED9F6345}"/>
              </a:ext>
            </a:extLst>
          </p:cNvPr>
          <p:cNvSpPr txBox="1"/>
          <p:nvPr/>
        </p:nvSpPr>
        <p:spPr>
          <a:xfrm>
            <a:off x="1169621" y="1791478"/>
            <a:ext cx="10157742" cy="348964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2400" dirty="0"/>
              <a:t>Sales Account </a:t>
            </a:r>
            <a:r>
              <a:rPr lang="en-US" sz="2400" dirty="0" err="1"/>
              <a:t>Mgr</a:t>
            </a:r>
            <a:r>
              <a:rPr lang="en-US" sz="2400" dirty="0"/>
              <a:t>:  </a:t>
            </a:r>
            <a:r>
              <a:rPr lang="en-US" sz="2000" i="1" dirty="0"/>
              <a:t>email_address@vector.com</a:t>
            </a:r>
            <a:endParaRPr lang="en-US" sz="2400" dirty="0"/>
          </a:p>
          <a:p>
            <a:pPr marL="285750" indent="-285750" algn="l">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Field Application Engineer:  </a:t>
            </a:r>
            <a:r>
              <a:rPr lang="en-US" sz="2800" dirty="0"/>
              <a:t> </a:t>
            </a:r>
            <a:r>
              <a:rPr lang="en-US" sz="2000" i="1" dirty="0"/>
              <a:t>email_address@vector.com</a:t>
            </a:r>
            <a:endParaRPr lang="en-US" sz="2000" dirty="0"/>
          </a:p>
          <a:p>
            <a:pPr marL="285750" indent="-285750" algn="l">
              <a:buFont typeface="Arial" panose="020B0604020202020204" pitchFamily="34" charset="0"/>
              <a:buChar char="•"/>
            </a:pPr>
            <a:endParaRPr lang="en-US" sz="2400" dirty="0"/>
          </a:p>
        </p:txBody>
      </p:sp>
    </p:spTree>
    <p:extLst>
      <p:ext uri="{BB962C8B-B14F-4D97-AF65-F5344CB8AC3E}">
        <p14:creationId xmlns:p14="http://schemas.microsoft.com/office/powerpoint/2010/main" val="224293428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Right Mouse on Group -&gt; Create Unit Test Environment -&gt; Interactive</a:t>
            </a:r>
          </a:p>
          <a:p>
            <a:pPr lvl="1"/>
            <a:r>
              <a:rPr lang="en-US" dirty="0"/>
              <a:t>8 Step Process</a:t>
            </a:r>
          </a:p>
          <a:p>
            <a:pPr lvl="1"/>
            <a:r>
              <a:rPr lang="en-US" dirty="0"/>
              <a:t>Usually only 2 steps are needed</a:t>
            </a:r>
          </a:p>
          <a:p>
            <a:pPr lvl="2"/>
            <a:r>
              <a:rPr lang="en-US" dirty="0"/>
              <a:t>Name the Environment</a:t>
            </a:r>
          </a:p>
          <a:p>
            <a:pPr lvl="2"/>
            <a:r>
              <a:rPr lang="en-US" dirty="0"/>
              <a:t>Choose UUTs &amp; Stubs</a:t>
            </a:r>
          </a:p>
          <a:p>
            <a:pPr lvl="1"/>
            <a:endParaRPr lang="en-US" dirty="0"/>
          </a:p>
        </p:txBody>
      </p:sp>
      <p:sp>
        <p:nvSpPr>
          <p:cNvPr id="6" name="Textplatzhalter 5">
            <a:extLst>
              <a:ext uri="{FF2B5EF4-FFF2-40B4-BE49-F238E27FC236}">
                <a16:creationId xmlns:a16="http://schemas.microsoft.com/office/drawing/2014/main" id="{F0F50A2C-5EE2-4718-8560-D21FBC8A337B}"/>
              </a:ext>
            </a:extLst>
          </p:cNvPr>
          <p:cNvSpPr>
            <a:spLocks noGrp="1"/>
          </p:cNvSpPr>
          <p:nvPr>
            <p:ph type="body" sz="quarter" idx="12"/>
          </p:nvPr>
        </p:nvSpPr>
        <p:spPr/>
        <p:txBody>
          <a:bodyPr/>
          <a:lstStyle/>
          <a:p>
            <a:r>
              <a:rPr lang="en-US" dirty="0"/>
              <a:t>New Environment Wizard</a:t>
            </a:r>
          </a:p>
        </p:txBody>
      </p:sp>
      <p:sp>
        <p:nvSpPr>
          <p:cNvPr id="3" name="Title 2"/>
          <p:cNvSpPr>
            <a:spLocks noGrp="1"/>
          </p:cNvSpPr>
          <p:nvPr>
            <p:ph type="title"/>
          </p:nvPr>
        </p:nvSpPr>
        <p:spPr/>
        <p:txBody>
          <a:bodyPr/>
          <a:lstStyle/>
          <a:p>
            <a:r>
              <a:rPr lang="en-US"/>
              <a:t>Lecture:  Building Test Environments</a:t>
            </a:r>
            <a:endParaRPr lang="en-US" dirty="0"/>
          </a:p>
        </p:txBody>
      </p:sp>
      <p:pic>
        <p:nvPicPr>
          <p:cNvPr id="7" name="Picture 6">
            <a:extLst>
              <a:ext uri="{FF2B5EF4-FFF2-40B4-BE49-F238E27FC236}">
                <a16:creationId xmlns:a16="http://schemas.microsoft.com/office/drawing/2014/main" id="{1A9E0374-8BAC-4C9F-AD09-1A85737E31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211" y="1986397"/>
            <a:ext cx="6442788" cy="4266268"/>
          </a:xfrm>
          <a:prstGeom prst="rect">
            <a:avLst/>
          </a:prstGeom>
        </p:spPr>
      </p:pic>
    </p:spTree>
    <p:extLst>
      <p:ext uri="{BB962C8B-B14F-4D97-AF65-F5344CB8AC3E}">
        <p14:creationId xmlns:p14="http://schemas.microsoft.com/office/powerpoint/2010/main" val="133352461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nhaltsplatzhalter 9">
            <a:extLst>
              <a:ext uri="{FF2B5EF4-FFF2-40B4-BE49-F238E27FC236}">
                <a16:creationId xmlns:a16="http://schemas.microsoft.com/office/drawing/2014/main" id="{C62A9E62-66E6-460A-9F43-04BDC9B63416}"/>
              </a:ext>
            </a:extLst>
          </p:cNvPr>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Now create a concrete subclass of “Shape” by including the Rectangle Class</a:t>
            </a:r>
          </a:p>
          <a:p>
            <a:pPr lvl="2"/>
            <a:r>
              <a:rPr lang="en-US" dirty="0"/>
              <a:t>Go To Environment-&gt;UserCode-&gt;Edit-&gt;</a:t>
            </a:r>
          </a:p>
          <a:p>
            <a:pPr lvl="3"/>
            <a:r>
              <a:rPr lang="en-US" dirty="0"/>
              <a:t>Expand ”Unit Appendix User Code”</a:t>
            </a:r>
          </a:p>
          <a:p>
            <a:pPr lvl="3"/>
            <a:r>
              <a:rPr lang="en-US" dirty="0"/>
              <a:t>Double click in Value box and enter: #include “</a:t>
            </a:r>
            <a:r>
              <a:rPr lang="en-US" dirty="0" err="1"/>
              <a:t>rectangle.h</a:t>
            </a:r>
            <a:r>
              <a:rPr lang="en-US" dirty="0"/>
              <a:t>”</a:t>
            </a:r>
          </a:p>
          <a:p>
            <a:pPr lvl="3"/>
            <a:r>
              <a:rPr lang="en-US" dirty="0"/>
              <a:t>Test Compile and Save</a:t>
            </a:r>
          </a:p>
          <a:p>
            <a:pPr lvl="1">
              <a:buClr>
                <a:srgbClr val="000000"/>
              </a:buClr>
              <a:buSzPct val="100000"/>
              <a:buFont typeface="Wingdings 3" panose="05040102010807070707" pitchFamily="18" charset="2"/>
              <a:buAutoNum type="arabicPeriod"/>
            </a:pPr>
            <a:r>
              <a:rPr lang="en-US" dirty="0"/>
              <a:t>Rebuild environment</a:t>
            </a:r>
          </a:p>
          <a:p>
            <a:pPr lvl="1">
              <a:buClr>
                <a:srgbClr val="000000"/>
              </a:buClr>
              <a:buSzPct val="100000"/>
              <a:buFont typeface="Wingdings 3" panose="05040102010807070707" pitchFamily="18" charset="2"/>
              <a:buAutoNum type="arabicPeriod"/>
            </a:pPr>
            <a:r>
              <a:rPr lang="en-US" dirty="0"/>
              <a:t>Duplicate existing test case: GET</a:t>
            </a:r>
          </a:p>
          <a:p>
            <a:pPr lvl="1">
              <a:buClr>
                <a:srgbClr val="000000"/>
              </a:buClr>
              <a:buSzPct val="100000"/>
              <a:buFont typeface="Wingdings 3" panose="05040102010807070707" pitchFamily="18" charset="2"/>
              <a:buAutoNum type="arabicPeriod"/>
            </a:pPr>
            <a:r>
              <a:rPr lang="en-US" dirty="0"/>
              <a:t>Select Rectangle as the subclass for Shape Instance</a:t>
            </a:r>
          </a:p>
          <a:p>
            <a:pPr lvl="1">
              <a:buClr>
                <a:srgbClr val="000000"/>
              </a:buClr>
              <a:buSzPct val="100000"/>
              <a:buFont typeface="Wingdings 3" panose="05040102010807070707" pitchFamily="18" charset="2"/>
              <a:buAutoNum type="arabicPeriod"/>
            </a:pPr>
            <a:r>
              <a:rPr lang="en-US" dirty="0"/>
              <a:t>Select Rectangle::Rectangle() as the constructor</a:t>
            </a:r>
          </a:p>
          <a:p>
            <a:pPr lvl="1">
              <a:buClr>
                <a:srgbClr val="000000"/>
              </a:buClr>
              <a:buSzPct val="100000"/>
              <a:buFont typeface="Wingdings 3" panose="05040102010807070707" pitchFamily="18" charset="2"/>
              <a:buAutoNum type="arabicPeriod"/>
            </a:pPr>
            <a:r>
              <a:rPr lang="en-US" dirty="0"/>
              <a:t>Initialize mX to 10</a:t>
            </a:r>
          </a:p>
          <a:p>
            <a:pPr lvl="1">
              <a:buClr>
                <a:srgbClr val="000000"/>
              </a:buClr>
              <a:buSzPct val="100000"/>
              <a:buFont typeface="Wingdings 3" panose="05040102010807070707" pitchFamily="18" charset="2"/>
              <a:buAutoNum type="arabicPeriod"/>
            </a:pPr>
            <a:r>
              <a:rPr lang="en-US" dirty="0"/>
              <a:t>Change the expected value of “return” to be 10</a:t>
            </a:r>
          </a:p>
          <a:p>
            <a:pPr lvl="1">
              <a:buClr>
                <a:srgbClr val="000000"/>
              </a:buClr>
              <a:buSzPct val="100000"/>
              <a:buFont typeface="Wingdings 3" panose="05040102010807070707" pitchFamily="18" charset="2"/>
              <a:buAutoNum type="arabicPeriod"/>
            </a:pPr>
            <a:r>
              <a:rPr lang="en-US" dirty="0"/>
              <a:t> Execute the test and verify that it passes</a:t>
            </a:r>
          </a:p>
          <a:p>
            <a:pPr lvl="1">
              <a:buClr>
                <a:srgbClr val="000000"/>
              </a:buClr>
              <a:buSzPct val="100000"/>
              <a:buFont typeface="Wingdings 3" panose="05040102010807070707" pitchFamily="18" charset="2"/>
              <a:buAutoNum type="arabicPeriod"/>
            </a:pPr>
            <a:endParaRPr lang="en-US" dirty="0"/>
          </a:p>
          <a:p>
            <a:pPr>
              <a:buClr>
                <a:srgbClr val="000000"/>
              </a:buClr>
              <a:buSzPct val="100000"/>
              <a:buNone/>
            </a:pPr>
            <a:r>
              <a:rPr lang="en-US" dirty="0"/>
              <a:t>The Point of these exercises is to emphasize that an Abstract Class cannot be tested by itself.  It needs to be instantiated as an auto-created concrete class, or by a user defined derived class.</a:t>
            </a:r>
          </a:p>
        </p:txBody>
      </p:sp>
      <p:sp>
        <p:nvSpPr>
          <p:cNvPr id="13" name="Textplatzhalter 12">
            <a:extLst>
              <a:ext uri="{FF2B5EF4-FFF2-40B4-BE49-F238E27FC236}">
                <a16:creationId xmlns:a16="http://schemas.microsoft.com/office/drawing/2014/main" id="{23668E91-C98A-455B-BFDC-E4E7FD1BA555}"/>
              </a:ext>
            </a:extLst>
          </p:cNvPr>
          <p:cNvSpPr>
            <a:spLocks noGrp="1"/>
          </p:cNvSpPr>
          <p:nvPr>
            <p:ph type="body" sz="quarter" idx="12"/>
          </p:nvPr>
        </p:nvSpPr>
        <p:spPr/>
        <p:txBody>
          <a:bodyPr/>
          <a:lstStyle/>
          <a:p>
            <a:r>
              <a:rPr lang="en-US" dirty="0"/>
              <a:t>Adding other Concrete Classes to Test Against</a:t>
            </a:r>
          </a:p>
        </p:txBody>
      </p:sp>
      <p:sp>
        <p:nvSpPr>
          <p:cNvPr id="3" name="Title 2"/>
          <p:cNvSpPr>
            <a:spLocks noGrp="1"/>
          </p:cNvSpPr>
          <p:nvPr>
            <p:ph type="title"/>
          </p:nvPr>
        </p:nvSpPr>
        <p:spPr/>
        <p:txBody>
          <a:bodyPr/>
          <a:lstStyle/>
          <a:p>
            <a:r>
              <a:rPr lang="en-US"/>
              <a:t>Lab:  Abstract Class and Template Testing</a:t>
            </a:r>
            <a:endParaRPr lang="en-US" dirty="0"/>
          </a:p>
        </p:txBody>
      </p:sp>
    </p:spTree>
    <p:extLst>
      <p:ext uri="{BB962C8B-B14F-4D97-AF65-F5344CB8AC3E}">
        <p14:creationId xmlns:p14="http://schemas.microsoft.com/office/powerpoint/2010/main" val="107779917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US" dirty="0"/>
              <a:t>User-defined Template Exercise</a:t>
            </a:r>
          </a:p>
          <a:p>
            <a:pPr lvl="1">
              <a:buClr>
                <a:srgbClr val="000000"/>
              </a:buClr>
              <a:buSzPct val="100000"/>
              <a:buFont typeface="Wingdings 3" panose="05040102010807070707" pitchFamily="18" charset="2"/>
              <a:buAutoNum type="arabicPeriod"/>
            </a:pPr>
            <a:r>
              <a:rPr lang="en-US" dirty="0"/>
              <a:t>Build environment for stack.cpp (call it STACK) </a:t>
            </a:r>
          </a:p>
          <a:p>
            <a:pPr lvl="2"/>
            <a:r>
              <a:rPr lang="en-US" dirty="0"/>
              <a:t>Select Statement Coverage and Whitebox</a:t>
            </a:r>
          </a:p>
          <a:p>
            <a:pPr lvl="1">
              <a:buClr>
                <a:srgbClr val="000000"/>
              </a:buClr>
              <a:buSzPct val="100000"/>
              <a:buFont typeface="Wingdings 3" panose="05040102010807070707" pitchFamily="18" charset="2"/>
              <a:buAutoNum type="arabicPeriod"/>
            </a:pPr>
            <a:r>
              <a:rPr lang="en-US" dirty="0"/>
              <a:t>Notice that no testable functions exist</a:t>
            </a:r>
          </a:p>
          <a:p>
            <a:pPr lvl="1">
              <a:buClr>
                <a:srgbClr val="000000"/>
              </a:buClr>
              <a:buSzPct val="100000"/>
              <a:buFont typeface="Wingdings 3" panose="05040102010807070707" pitchFamily="18" charset="2"/>
              <a:buAutoNum type="arabicPeriod"/>
            </a:pPr>
            <a:r>
              <a:rPr lang="en-US" dirty="0"/>
              <a:t>Open the source code for the “stack”</a:t>
            </a:r>
          </a:p>
          <a:p>
            <a:pPr lvl="2"/>
            <a:r>
              <a:rPr lang="en-US" dirty="0"/>
              <a:t>Note that Stack is defined as a templated class</a:t>
            </a:r>
          </a:p>
          <a:p>
            <a:pPr lvl="1">
              <a:buClr>
                <a:srgbClr val="000000"/>
              </a:buClr>
              <a:buSzPct val="100000"/>
              <a:buFont typeface="Wingdings 3" panose="05040102010807070707" pitchFamily="18" charset="2"/>
              <a:buAutoNum type="arabicPeriod"/>
            </a:pPr>
            <a:r>
              <a:rPr lang="en-US" dirty="0"/>
              <a:t>Make it Testable by adding user code to Unit Appendix User Code for both an Integer &amp; a Float</a:t>
            </a:r>
          </a:p>
          <a:p>
            <a:pPr lvl="2"/>
            <a:r>
              <a:rPr lang="en-US" dirty="0"/>
              <a:t>Environment-&gt;UserCode-&gt;Edit-&gt;”</a:t>
            </a:r>
            <a:r>
              <a:rPr lang="en-US" dirty="0" err="1"/>
              <a:t>UnitAppendixUserCode</a:t>
            </a:r>
            <a:r>
              <a:rPr lang="en-US" dirty="0"/>
              <a:t>:”</a:t>
            </a:r>
          </a:p>
          <a:p>
            <a:pPr lvl="3"/>
            <a:r>
              <a:rPr lang="en-US" dirty="0"/>
              <a:t>template class Stack&lt;float&gt;;</a:t>
            </a:r>
          </a:p>
          <a:p>
            <a:pPr lvl="3"/>
            <a:r>
              <a:rPr lang="en-US" dirty="0"/>
              <a:t>template class Stack&lt;int&gt;;</a:t>
            </a:r>
          </a:p>
          <a:p>
            <a:pPr lvl="1">
              <a:buClr>
                <a:srgbClr val="000000"/>
              </a:buClr>
              <a:buSzPct val="100000"/>
              <a:buFont typeface="Wingdings 3" panose="05040102010807070707" pitchFamily="18" charset="2"/>
              <a:buAutoNum type="arabicPeriod"/>
            </a:pPr>
            <a:r>
              <a:rPr lang="en-US" dirty="0"/>
              <a:t>Rebuild the environment</a:t>
            </a:r>
          </a:p>
          <a:p>
            <a:pPr lvl="1">
              <a:buClr>
                <a:srgbClr val="000000"/>
              </a:buClr>
              <a:buSzPct val="100000"/>
              <a:buFont typeface="Wingdings 3" panose="05040102010807070707" pitchFamily="18" charset="2"/>
              <a:buAutoNum type="arabicPeriod"/>
            </a:pPr>
            <a:r>
              <a:rPr lang="en-US" dirty="0"/>
              <a:t>Notice that all of the Stack methods are now testable for both int and float types</a:t>
            </a:r>
          </a:p>
          <a:p>
            <a:endParaRPr lang="en-US" dirty="0"/>
          </a:p>
          <a:p>
            <a:endParaRPr lang="en-US" dirty="0"/>
          </a:p>
          <a:p>
            <a:pPr lvl="1"/>
            <a:endParaRPr lang="en-US" dirty="0"/>
          </a:p>
        </p:txBody>
      </p:sp>
      <p:sp>
        <p:nvSpPr>
          <p:cNvPr id="7" name="Textplatzhalter 6">
            <a:extLst>
              <a:ext uri="{FF2B5EF4-FFF2-40B4-BE49-F238E27FC236}">
                <a16:creationId xmlns:a16="http://schemas.microsoft.com/office/drawing/2014/main" id="{23B46C58-7029-4958-942B-20116F17A1F0}"/>
              </a:ext>
            </a:extLst>
          </p:cNvPr>
          <p:cNvSpPr>
            <a:spLocks noGrp="1"/>
          </p:cNvSpPr>
          <p:nvPr>
            <p:ph type="body" sz="quarter" idx="12"/>
          </p:nvPr>
        </p:nvSpPr>
        <p:spPr/>
        <p:txBody>
          <a:bodyPr/>
          <a:lstStyle/>
          <a:p>
            <a:r>
              <a:rPr lang="en-US" dirty="0"/>
              <a:t>Adding Template Instances to Test Against</a:t>
            </a:r>
          </a:p>
        </p:txBody>
      </p:sp>
      <p:sp>
        <p:nvSpPr>
          <p:cNvPr id="3" name="Title 2"/>
          <p:cNvSpPr>
            <a:spLocks noGrp="1"/>
          </p:cNvSpPr>
          <p:nvPr>
            <p:ph type="title"/>
          </p:nvPr>
        </p:nvSpPr>
        <p:spPr/>
        <p:txBody>
          <a:bodyPr/>
          <a:lstStyle/>
          <a:p>
            <a:r>
              <a:rPr lang="en-US"/>
              <a:t>Lab:  Abstract Class and Template Testing</a:t>
            </a:r>
            <a:endParaRPr lang="en-US" dirty="0"/>
          </a:p>
        </p:txBody>
      </p:sp>
    </p:spTree>
    <p:extLst>
      <p:ext uri="{BB962C8B-B14F-4D97-AF65-F5344CB8AC3E}">
        <p14:creationId xmlns:p14="http://schemas.microsoft.com/office/powerpoint/2010/main" val="198075755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851135" y="1269700"/>
            <a:ext cx="10240935" cy="5220000"/>
          </a:xfrm>
        </p:spPr>
        <p:txBody>
          <a:bodyPr/>
          <a:lstStyle/>
          <a:p>
            <a:pPr lvl="1">
              <a:buClr>
                <a:srgbClr val="000000"/>
              </a:buClr>
              <a:buSzPct val="100000"/>
              <a:buFont typeface="Wingdings 3" panose="05040102010807070707" pitchFamily="18" charset="2"/>
              <a:buAutoNum type="arabicPeriod"/>
            </a:pPr>
            <a:r>
              <a:rPr lang="en-US" sz="1400" dirty="0"/>
              <a:t>Insert a test case for Stack&lt;float&gt;::push, call it PUSH_FLT</a:t>
            </a:r>
          </a:p>
          <a:p>
            <a:pPr lvl="1">
              <a:buClr>
                <a:srgbClr val="000000"/>
              </a:buClr>
              <a:buSzPct val="100000"/>
              <a:buFont typeface="Wingdings 3" panose="05040102010807070707" pitchFamily="18" charset="2"/>
              <a:buAutoNum type="arabicPeriod"/>
            </a:pPr>
            <a:r>
              <a:rPr lang="en-US" sz="1400" dirty="0"/>
              <a:t>Insert a value of 7 as the input value for “item”</a:t>
            </a:r>
          </a:p>
          <a:p>
            <a:pPr lvl="1">
              <a:buClr>
                <a:srgbClr val="000000"/>
              </a:buClr>
              <a:buSzPct val="100000"/>
              <a:buFont typeface="Wingdings 3" panose="05040102010807070707" pitchFamily="18" charset="2"/>
              <a:buAutoNum type="arabicPeriod"/>
            </a:pPr>
            <a:r>
              <a:rPr lang="en-US" sz="1400" dirty="0"/>
              <a:t>In the &lt;&lt;GLOBAL&gt;&gt; section, Choose a sub-class for the Stack&lt;float&gt; instance</a:t>
            </a:r>
          </a:p>
          <a:p>
            <a:pPr lvl="1">
              <a:buClr>
                <a:srgbClr val="000000"/>
              </a:buClr>
              <a:buSzPct val="100000"/>
              <a:buFont typeface="Wingdings 3" panose="05040102010807070707" pitchFamily="18" charset="2"/>
              <a:buAutoNum type="arabicPeriod"/>
            </a:pPr>
            <a:r>
              <a:rPr lang="en-US" sz="1400" dirty="0"/>
              <a:t>Verify that “</a:t>
            </a:r>
            <a:r>
              <a:rPr lang="en-US" sz="1400" dirty="0" err="1"/>
              <a:t>mStackCount</a:t>
            </a:r>
            <a:r>
              <a:rPr lang="en-US" sz="1400" dirty="0"/>
              <a:t>” gets set properly</a:t>
            </a:r>
          </a:p>
          <a:p>
            <a:pPr lvl="2"/>
            <a:r>
              <a:rPr lang="en-US" sz="1400" dirty="0"/>
              <a:t>This is a member of the Stack class located under Stack&lt;float&gt; Instance</a:t>
            </a:r>
          </a:p>
          <a:p>
            <a:pPr lvl="2"/>
            <a:r>
              <a:rPr lang="en-US" sz="1400" dirty="0"/>
              <a:t>Select “&lt;&lt;choose a subclass&gt;&gt;” on the expected value column</a:t>
            </a:r>
          </a:p>
          <a:p>
            <a:pPr lvl="2"/>
            <a:r>
              <a:rPr lang="en-US" sz="1400" dirty="0"/>
              <a:t>Now, enter a value of 1 for “</a:t>
            </a:r>
            <a:r>
              <a:rPr lang="en-US" sz="1400" dirty="0" err="1"/>
              <a:t>mStackCount</a:t>
            </a:r>
            <a:r>
              <a:rPr lang="en-US" sz="1400" dirty="0"/>
              <a:t>”</a:t>
            </a:r>
          </a:p>
          <a:p>
            <a:pPr lvl="1">
              <a:buClr>
                <a:srgbClr val="000000"/>
              </a:buClr>
              <a:buSzPct val="100000"/>
              <a:buFont typeface="Wingdings 3" panose="05040102010807070707" pitchFamily="18" charset="2"/>
              <a:buAutoNum type="arabicPeriod"/>
            </a:pPr>
            <a:r>
              <a:rPr lang="en-US" sz="1400" dirty="0"/>
              <a:t>Execute the test to verify “mStackCount” goes to a value of 1</a:t>
            </a:r>
          </a:p>
          <a:p>
            <a:pPr lvl="1">
              <a:buClr>
                <a:srgbClr val="000000"/>
              </a:buClr>
              <a:buSzPct val="100000"/>
              <a:buFont typeface="Wingdings 3" panose="05040102010807070707" pitchFamily="18" charset="2"/>
              <a:buAutoNum type="arabicPeriod"/>
            </a:pPr>
            <a:r>
              <a:rPr lang="en-US" sz="1400" dirty="0"/>
              <a:t>Create a similar test for Stack&lt;int&gt;, call it: PUSH_INT</a:t>
            </a:r>
          </a:p>
          <a:p>
            <a:pPr lvl="1">
              <a:buClr>
                <a:srgbClr val="000000"/>
              </a:buClr>
              <a:buSzPct val="100000"/>
              <a:buFont typeface="Wingdings 3" panose="05040102010807070707" pitchFamily="18" charset="2"/>
              <a:buAutoNum type="arabicPeriod"/>
            </a:pPr>
            <a:r>
              <a:rPr lang="en-US" sz="1400" dirty="0"/>
              <a:t>Open the Coverage Viewer</a:t>
            </a:r>
          </a:p>
          <a:p>
            <a:pPr lvl="2"/>
            <a:r>
              <a:rPr lang="en-US" sz="1400" dirty="0"/>
              <a:t>Notice that we have coverage of the empty stack case in method: push</a:t>
            </a:r>
          </a:p>
          <a:p>
            <a:pPr lvl="1">
              <a:buClr>
                <a:srgbClr val="000000"/>
              </a:buClr>
              <a:buSzPct val="100000"/>
              <a:buFont typeface="Wingdings 3" panose="05040102010807070707" pitchFamily="18" charset="2"/>
              <a:buAutoNum type="arabicPeriod"/>
            </a:pPr>
            <a:r>
              <a:rPr lang="en-US" sz="1400" dirty="0"/>
              <a:t>Duplicate the test and call it PUSH_INT2</a:t>
            </a:r>
          </a:p>
          <a:p>
            <a:pPr lvl="2"/>
            <a:r>
              <a:rPr lang="en-US" sz="1400" dirty="0"/>
              <a:t>Change the input and expected data to be 7,100 and 1,2 respectively</a:t>
            </a:r>
          </a:p>
          <a:p>
            <a:pPr lvl="2"/>
            <a:r>
              <a:rPr lang="en-US" sz="1400" dirty="0"/>
              <a:t>On the Options Button, select the “Display global data after” to be “After each range iteration”</a:t>
            </a:r>
          </a:p>
          <a:p>
            <a:pPr lvl="1">
              <a:buClr>
                <a:srgbClr val="000000"/>
              </a:buClr>
              <a:buSzPct val="100000"/>
              <a:buFont typeface="Wingdings 3" panose="05040102010807070707" pitchFamily="18" charset="2"/>
              <a:buAutoNum type="arabicPeriod"/>
            </a:pPr>
            <a:r>
              <a:rPr lang="en-US" sz="1400" dirty="0"/>
              <a:t>Run the test, and re-open the Coverage Viewer</a:t>
            </a:r>
          </a:p>
          <a:p>
            <a:pPr lvl="1">
              <a:buClr>
                <a:srgbClr val="000000"/>
              </a:buClr>
              <a:buSzPct val="100000"/>
              <a:buFont typeface="Wingdings 3" panose="05040102010807070707" pitchFamily="18" charset="2"/>
              <a:buAutoNum type="arabicPeriod"/>
            </a:pPr>
            <a:r>
              <a:rPr lang="en-US" sz="1400" dirty="0"/>
              <a:t>Hover over the source lines in the Coverage Viewer</a:t>
            </a:r>
          </a:p>
          <a:p>
            <a:pPr lvl="2"/>
            <a:r>
              <a:rPr lang="en-US" sz="1400" dirty="0"/>
              <a:t>Notice that all tests give coverage of the “empty stack” case (lines 10-12)</a:t>
            </a:r>
          </a:p>
          <a:p>
            <a:pPr lvl="2"/>
            <a:r>
              <a:rPr lang="en-US" sz="1400" dirty="0"/>
              <a:t>Notice that only PUSH_INT2 gives us coverage of lines: 2-9</a:t>
            </a:r>
          </a:p>
        </p:txBody>
      </p:sp>
      <p:sp>
        <p:nvSpPr>
          <p:cNvPr id="7" name="Textplatzhalter 6">
            <a:extLst>
              <a:ext uri="{FF2B5EF4-FFF2-40B4-BE49-F238E27FC236}">
                <a16:creationId xmlns:a16="http://schemas.microsoft.com/office/drawing/2014/main" id="{98368C18-E154-4427-8851-54DEF7ACC774}"/>
              </a:ext>
            </a:extLst>
          </p:cNvPr>
          <p:cNvSpPr>
            <a:spLocks noGrp="1"/>
          </p:cNvSpPr>
          <p:nvPr>
            <p:ph type="body" sz="quarter" idx="12"/>
          </p:nvPr>
        </p:nvSpPr>
        <p:spPr/>
        <p:txBody>
          <a:bodyPr/>
          <a:lstStyle/>
          <a:p>
            <a:r>
              <a:rPr lang="en-US" dirty="0"/>
              <a:t>Writing Tests on a Template Instance</a:t>
            </a:r>
          </a:p>
        </p:txBody>
      </p:sp>
      <p:sp>
        <p:nvSpPr>
          <p:cNvPr id="3" name="Title 2"/>
          <p:cNvSpPr>
            <a:spLocks noGrp="1"/>
          </p:cNvSpPr>
          <p:nvPr>
            <p:ph type="title"/>
          </p:nvPr>
        </p:nvSpPr>
        <p:spPr/>
        <p:txBody>
          <a:bodyPr/>
          <a:lstStyle/>
          <a:p>
            <a:r>
              <a:rPr lang="en-US"/>
              <a:t>Lab:  Abstract Class and Template Testing</a:t>
            </a:r>
            <a:endParaRPr lang="en-US" dirty="0"/>
          </a:p>
        </p:txBody>
      </p:sp>
    </p:spTree>
    <p:extLst>
      <p:ext uri="{BB962C8B-B14F-4D97-AF65-F5344CB8AC3E}">
        <p14:creationId xmlns:p14="http://schemas.microsoft.com/office/powerpoint/2010/main" val="211644555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Include Paths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13B5456C-9E1F-496B-86F2-E330E0C9326A}"/>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2B1A3914-1094-4765-8BD8-F9DF9E48E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45849353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Build a new environment for: vcast_time.c.</a:t>
            </a:r>
          </a:p>
          <a:p>
            <a:pPr marL="594900" lvl="2" indent="-342900">
              <a:buClr>
                <a:srgbClr val="000000"/>
              </a:buClr>
              <a:buSzPct val="100000"/>
              <a:buFont typeface="+mj-lt"/>
              <a:buAutoNum type="alphaLcParenR"/>
            </a:pPr>
            <a:r>
              <a:rPr lang="en-US" dirty="0"/>
              <a:t>Go to “(5) Locate Source Files” and add a path to “SourceFiles\</a:t>
            </a:r>
            <a:r>
              <a:rPr lang="en-US" dirty="0" err="1"/>
              <a:t>SearchPaths</a:t>
            </a:r>
            <a:r>
              <a:rPr lang="en-US" dirty="0"/>
              <a:t>”</a:t>
            </a:r>
          </a:p>
          <a:p>
            <a:pPr marL="594900" lvl="2" indent="-342900">
              <a:buClr>
                <a:srgbClr val="000000"/>
              </a:buClr>
              <a:buSzPct val="100000"/>
              <a:buFont typeface="+mj-lt"/>
              <a:buAutoNum type="alphaLcParenR"/>
            </a:pPr>
            <a:r>
              <a:rPr lang="en-US" dirty="0"/>
              <a:t>Select: vcast_time.c as the UUT &amp; Build the Environment</a:t>
            </a:r>
          </a:p>
          <a:p>
            <a:pPr marL="594900" lvl="2" indent="-342900">
              <a:buClr>
                <a:srgbClr val="000000"/>
              </a:buClr>
              <a:buSzPct val="100000"/>
              <a:buFont typeface="+mj-lt"/>
              <a:buAutoNum type="alphaLcParenR"/>
            </a:pPr>
            <a:r>
              <a:rPr lang="en-US" dirty="0"/>
              <a:t>You should get a Parse error</a:t>
            </a:r>
          </a:p>
          <a:p>
            <a:pPr marL="594900" lvl="2" indent="-342900">
              <a:buClr>
                <a:srgbClr val="000000"/>
              </a:buClr>
              <a:buSzPct val="100000"/>
              <a:buFont typeface="+mj-lt"/>
              <a:buAutoNum type="alphaLcParenR"/>
            </a:pPr>
            <a:r>
              <a:rPr lang="en-US" dirty="0"/>
              <a:t>Abort and go back to Step 5 and add “SourceFiles/</a:t>
            </a:r>
            <a:r>
              <a:rPr lang="en-US" dirty="0" err="1"/>
              <a:t>SearchPaths</a:t>
            </a:r>
            <a:r>
              <a:rPr lang="en-US" dirty="0"/>
              <a:t>/include “as a Search Directory Path</a:t>
            </a:r>
          </a:p>
          <a:p>
            <a:pPr marL="594900" lvl="2" indent="-342900">
              <a:buClr>
                <a:srgbClr val="000000"/>
              </a:buClr>
              <a:buSzPct val="100000"/>
              <a:buFont typeface="+mj-lt"/>
              <a:buAutoNum type="alphaLcParenR"/>
            </a:pPr>
            <a:r>
              <a:rPr lang="en-US" dirty="0"/>
              <a:t>Build should now succeed</a:t>
            </a:r>
          </a:p>
          <a:p>
            <a:pPr lvl="1">
              <a:buClr>
                <a:srgbClr val="000000"/>
              </a:buClr>
              <a:buSzPct val="100000"/>
              <a:buFont typeface="Wingdings 3" panose="05040102010807070707" pitchFamily="18" charset="2"/>
              <a:buAutoNum type="arabicPeriod"/>
            </a:pPr>
            <a:r>
              <a:rPr lang="en-US" dirty="0"/>
              <a:t>Build a test case for function:  time_add_seconds</a:t>
            </a:r>
          </a:p>
          <a:p>
            <a:pPr marL="594900" lvl="2" indent="-342900">
              <a:buClr>
                <a:srgbClr val="000000"/>
              </a:buClr>
              <a:buSzPct val="100000"/>
              <a:buFont typeface="+mj-lt"/>
              <a:buAutoNum type="alphaLcParenR"/>
            </a:pPr>
            <a:r>
              <a:rPr lang="en-US" dirty="0"/>
              <a:t>Examine the source to understand how to test the function</a:t>
            </a:r>
          </a:p>
          <a:p>
            <a:pPr marL="594900" lvl="2" indent="-342900">
              <a:buClr>
                <a:srgbClr val="000000"/>
              </a:buClr>
              <a:buSzPct val="100000"/>
              <a:buFont typeface="+mj-lt"/>
              <a:buAutoNum type="alphaLcParenR"/>
            </a:pPr>
            <a:r>
              <a:rPr lang="en-US" dirty="0"/>
              <a:t>Verify that the function handles overflow/carry correctly.</a:t>
            </a:r>
          </a:p>
          <a:p>
            <a:pPr marL="594900" lvl="2" indent="-342900">
              <a:buClr>
                <a:srgbClr val="000000"/>
              </a:buClr>
              <a:buSzPct val="100000"/>
              <a:buFont typeface="+mj-lt"/>
              <a:buAutoNum type="alphaLcParenR"/>
            </a:pPr>
            <a:r>
              <a:rPr lang="en-US" dirty="0"/>
              <a:t>Run the test and verify the expected result</a:t>
            </a:r>
          </a:p>
          <a:p>
            <a:pPr lvl="1">
              <a:buClr>
                <a:srgbClr val="000000"/>
              </a:buClr>
              <a:buSzPct val="100000"/>
              <a:buFont typeface="Wingdings 3" panose="05040102010807070707" pitchFamily="18" charset="2"/>
              <a:buAutoNum type="arabicPeriod"/>
            </a:pPr>
            <a:endParaRPr lang="en-US" dirty="0"/>
          </a:p>
        </p:txBody>
      </p:sp>
      <p:sp>
        <p:nvSpPr>
          <p:cNvPr id="7" name="Textplatzhalter 6">
            <a:extLst>
              <a:ext uri="{FF2B5EF4-FFF2-40B4-BE49-F238E27FC236}">
                <a16:creationId xmlns:a16="http://schemas.microsoft.com/office/drawing/2014/main" id="{541D237E-0A78-42C1-B3E3-D7DDA2EE10BE}"/>
              </a:ext>
            </a:extLst>
          </p:cNvPr>
          <p:cNvSpPr>
            <a:spLocks noGrp="1"/>
          </p:cNvSpPr>
          <p:nvPr>
            <p:ph type="body" sz="quarter" idx="12"/>
          </p:nvPr>
        </p:nvSpPr>
        <p:spPr/>
        <p:txBody>
          <a:bodyPr/>
          <a:lstStyle/>
          <a:p>
            <a:r>
              <a:rPr lang="en-US" dirty="0"/>
              <a:t>Search/Source Directories</a:t>
            </a:r>
          </a:p>
        </p:txBody>
      </p:sp>
      <p:sp>
        <p:nvSpPr>
          <p:cNvPr id="3" name="Title 2"/>
          <p:cNvSpPr>
            <a:spLocks noGrp="1"/>
          </p:cNvSpPr>
          <p:nvPr>
            <p:ph type="title"/>
          </p:nvPr>
        </p:nvSpPr>
        <p:spPr/>
        <p:txBody>
          <a:bodyPr/>
          <a:lstStyle/>
          <a:p>
            <a:r>
              <a:rPr lang="en-US"/>
              <a:t>Lab:  Include Paths</a:t>
            </a:r>
            <a:endParaRPr lang="en-US" dirty="0"/>
          </a:p>
        </p:txBody>
      </p:sp>
    </p:spTree>
    <p:extLst>
      <p:ext uri="{BB962C8B-B14F-4D97-AF65-F5344CB8AC3E}">
        <p14:creationId xmlns:p14="http://schemas.microsoft.com/office/powerpoint/2010/main" val="750405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sz="1400" dirty="0"/>
              <a:t>Update the environment (Environment-&gt;UpdateEnvironment) &amp; go to “(5) Locate Source Files”</a:t>
            </a:r>
          </a:p>
          <a:p>
            <a:pPr lvl="1">
              <a:buClr>
                <a:srgbClr val="000000"/>
              </a:buClr>
              <a:buSzPct val="100000"/>
              <a:buFont typeface="Wingdings 3" panose="05040102010807070707" pitchFamily="18" charset="2"/>
              <a:buAutoNum type="arabicPeriod"/>
            </a:pPr>
            <a:r>
              <a:rPr lang="en-US" sz="1400" dirty="0"/>
              <a:t>Change “include” Directory to be “Type Handled”</a:t>
            </a:r>
          </a:p>
          <a:p>
            <a:pPr lvl="2"/>
            <a:r>
              <a:rPr lang="en-US" sz="1400" dirty="0"/>
              <a:t>Make Sure only the “..\include” line is selected in blue</a:t>
            </a:r>
          </a:p>
          <a:p>
            <a:pPr lvl="2"/>
            <a:r>
              <a:rPr lang="en-US" sz="1400" dirty="0"/>
              <a:t>Right Mouse-&gt;SetAsTypeHandledDirectory &amp; then select Update</a:t>
            </a:r>
          </a:p>
          <a:p>
            <a:pPr lvl="1">
              <a:buClr>
                <a:srgbClr val="000000"/>
              </a:buClr>
              <a:buSzPct val="100000"/>
              <a:buFont typeface="Wingdings 3" panose="05040102010807070707" pitchFamily="18" charset="2"/>
              <a:buAutoNum type="arabicPeriod"/>
            </a:pPr>
            <a:r>
              <a:rPr lang="en-US" sz="1400" dirty="0"/>
              <a:t>You should now get an unresolved extern on “invalid_time()”.</a:t>
            </a:r>
          </a:p>
          <a:p>
            <a:pPr lvl="1">
              <a:buClr>
                <a:srgbClr val="000000"/>
              </a:buClr>
              <a:buSzPct val="100000"/>
              <a:buFont typeface="Wingdings 3" panose="05040102010807070707" pitchFamily="18" charset="2"/>
              <a:buAutoNum type="arabicPeriod"/>
            </a:pPr>
            <a:r>
              <a:rPr lang="en-US" sz="1400" dirty="0"/>
              <a:t>(Note: Since it’s prototype is in a Type Handled Directory, it is no longer automatically stubbed.)</a:t>
            </a:r>
          </a:p>
          <a:p>
            <a:pPr lvl="1">
              <a:buClr>
                <a:srgbClr val="000000"/>
              </a:buClr>
              <a:buSzPct val="100000"/>
              <a:buFont typeface="Wingdings 3" panose="05040102010807070707" pitchFamily="18" charset="2"/>
              <a:buAutoNum type="arabicPeriod"/>
            </a:pPr>
            <a:r>
              <a:rPr lang="en-US" sz="1400" dirty="0"/>
              <a:t>Update the Environment &amp; go to “(6) Chose UUTs &amp; Stubs”</a:t>
            </a:r>
          </a:p>
          <a:p>
            <a:pPr lvl="1">
              <a:buClr>
                <a:srgbClr val="000000"/>
              </a:buClr>
              <a:buSzPct val="100000"/>
              <a:buFont typeface="Wingdings 3" panose="05040102010807070707" pitchFamily="18" charset="2"/>
              <a:buAutoNum type="arabicPeriod"/>
            </a:pPr>
            <a:r>
              <a:rPr lang="en-US" sz="1400" dirty="0"/>
              <a:t>Add “invalid_time” as an Additional Stub</a:t>
            </a:r>
          </a:p>
          <a:p>
            <a:pPr lvl="1">
              <a:buClr>
                <a:srgbClr val="000000"/>
              </a:buClr>
              <a:buSzPct val="100000"/>
              <a:buFont typeface="Wingdings 3" panose="05040102010807070707" pitchFamily="18" charset="2"/>
              <a:buAutoNum type="arabicPeriod"/>
            </a:pPr>
            <a:endParaRPr lang="en-US" sz="1400" dirty="0"/>
          </a:p>
          <a:p>
            <a:pPr lvl="1">
              <a:buClr>
                <a:srgbClr val="000000"/>
              </a:buClr>
              <a:buSzPct val="100000"/>
              <a:buFont typeface="Wingdings 3" panose="05040102010807070707" pitchFamily="18" charset="2"/>
              <a:buAutoNum type="arabicPeriod"/>
            </a:pPr>
            <a:r>
              <a:rPr lang="en-US" sz="1400" dirty="0"/>
              <a:t>Enter “Update”</a:t>
            </a:r>
          </a:p>
          <a:p>
            <a:pPr lvl="1">
              <a:buClr>
                <a:srgbClr val="000000"/>
              </a:buClr>
              <a:buSzPct val="100000"/>
              <a:buFont typeface="Wingdings 3" panose="05040102010807070707" pitchFamily="18" charset="2"/>
              <a:buAutoNum type="arabicPeriod"/>
            </a:pPr>
            <a:r>
              <a:rPr lang="en-US" sz="1400" dirty="0"/>
              <a:t>Verify that your test still passes</a:t>
            </a:r>
          </a:p>
        </p:txBody>
      </p:sp>
      <p:sp>
        <p:nvSpPr>
          <p:cNvPr id="7" name="Textplatzhalter 6">
            <a:extLst>
              <a:ext uri="{FF2B5EF4-FFF2-40B4-BE49-F238E27FC236}">
                <a16:creationId xmlns:a16="http://schemas.microsoft.com/office/drawing/2014/main" id="{541D237E-0A78-42C1-B3E3-D7DDA2EE10BE}"/>
              </a:ext>
            </a:extLst>
          </p:cNvPr>
          <p:cNvSpPr>
            <a:spLocks noGrp="1"/>
          </p:cNvSpPr>
          <p:nvPr>
            <p:ph type="body" sz="quarter" idx="12"/>
          </p:nvPr>
        </p:nvSpPr>
        <p:spPr/>
        <p:txBody>
          <a:bodyPr/>
          <a:lstStyle/>
          <a:p>
            <a:r>
              <a:rPr lang="en-US" dirty="0"/>
              <a:t>Type Handled Directories</a:t>
            </a:r>
          </a:p>
        </p:txBody>
      </p:sp>
      <p:sp>
        <p:nvSpPr>
          <p:cNvPr id="3" name="Title 2"/>
          <p:cNvSpPr>
            <a:spLocks noGrp="1"/>
          </p:cNvSpPr>
          <p:nvPr>
            <p:ph type="title"/>
          </p:nvPr>
        </p:nvSpPr>
        <p:spPr/>
        <p:txBody>
          <a:bodyPr/>
          <a:lstStyle/>
          <a:p>
            <a:r>
              <a:rPr lang="en-US"/>
              <a:t>Lab:  Include Paths</a:t>
            </a:r>
            <a:endParaRPr lang="en-US" dirty="0"/>
          </a:p>
        </p:txBody>
      </p:sp>
      <p:pic>
        <p:nvPicPr>
          <p:cNvPr id="2" name="Picture 1">
            <a:extLst>
              <a:ext uri="{FF2B5EF4-FFF2-40B4-BE49-F238E27FC236}">
                <a16:creationId xmlns:a16="http://schemas.microsoft.com/office/drawing/2014/main" id="{601D97F5-272B-4A4F-8BCF-5932376CD2BB}"/>
              </a:ext>
            </a:extLst>
          </p:cNvPr>
          <p:cNvPicPr>
            <a:picLocks noChangeAspect="1"/>
          </p:cNvPicPr>
          <p:nvPr/>
        </p:nvPicPr>
        <p:blipFill>
          <a:blip r:embed="rId3"/>
          <a:stretch>
            <a:fillRect/>
          </a:stretch>
        </p:blipFill>
        <p:spPr>
          <a:xfrm>
            <a:off x="4748475" y="3417355"/>
            <a:ext cx="781050" cy="409575"/>
          </a:xfrm>
          <a:prstGeom prst="rect">
            <a:avLst/>
          </a:prstGeom>
        </p:spPr>
      </p:pic>
    </p:spTree>
    <p:extLst>
      <p:ext uri="{BB962C8B-B14F-4D97-AF65-F5344CB8AC3E}">
        <p14:creationId xmlns:p14="http://schemas.microsoft.com/office/powerpoint/2010/main" val="37105411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Update the environment again and go to Step 5 “Locate Source Files”</a:t>
            </a:r>
          </a:p>
          <a:p>
            <a:pPr lvl="1">
              <a:buClr>
                <a:srgbClr val="000000"/>
              </a:buClr>
              <a:buSzPct val="100000"/>
              <a:buFont typeface="Wingdings 3" panose="05040102010807070707" pitchFamily="18" charset="2"/>
              <a:buAutoNum type="arabicPeriod"/>
            </a:pPr>
            <a:r>
              <a:rPr lang="en-US" dirty="0"/>
              <a:t>Change “..\include” to be a Library Directory</a:t>
            </a:r>
          </a:p>
          <a:p>
            <a:pPr marL="594900" lvl="2" indent="-342900">
              <a:buClr>
                <a:srgbClr val="000000"/>
              </a:buClr>
              <a:buSzPct val="100000"/>
              <a:buFont typeface="+mj-lt"/>
              <a:buAutoNum type="alphaLcParenR"/>
            </a:pPr>
            <a:r>
              <a:rPr lang="en-US" dirty="0"/>
              <a:t>Make Sure only the “..\include” line is selected in blue</a:t>
            </a:r>
          </a:p>
          <a:p>
            <a:pPr marL="594900" lvl="2" indent="-342900">
              <a:buClr>
                <a:srgbClr val="000000"/>
              </a:buClr>
              <a:buSzPct val="100000"/>
              <a:buFont typeface="+mj-lt"/>
              <a:buAutoNum type="alphaLcParenR"/>
            </a:pPr>
            <a:r>
              <a:rPr lang="en-US" dirty="0"/>
              <a:t>Right Mouse-&gt;SetAsLibraryIncludeDirectory &amp; then select Update</a:t>
            </a:r>
          </a:p>
          <a:p>
            <a:pPr lvl="1">
              <a:buClr>
                <a:srgbClr val="000000"/>
              </a:buClr>
              <a:buSzPct val="100000"/>
              <a:buFont typeface="Wingdings 3" panose="05040102010807070707" pitchFamily="18" charset="2"/>
              <a:buAutoNum type="arabicPeriod"/>
            </a:pPr>
            <a:r>
              <a:rPr lang="en-US" dirty="0"/>
              <a:t>What has changed?</a:t>
            </a:r>
          </a:p>
          <a:p>
            <a:pPr marL="594900" lvl="2" indent="-342900">
              <a:buClr>
                <a:srgbClr val="000000"/>
              </a:buClr>
              <a:buSzPct val="100000"/>
              <a:buFont typeface="+mj-lt"/>
              <a:buAutoNum type="alphaLcParenR"/>
            </a:pPr>
            <a:r>
              <a:rPr lang="en-US" dirty="0"/>
              <a:t>Notice that there are errors in the Scripting Log</a:t>
            </a:r>
          </a:p>
          <a:p>
            <a:pPr marL="594900" lvl="2" indent="-342900">
              <a:buClr>
                <a:srgbClr val="000000"/>
              </a:buClr>
              <a:buSzPct val="100000"/>
              <a:buFont typeface="+mj-lt"/>
              <a:buAutoNum type="alphaLcParenR"/>
            </a:pPr>
            <a:r>
              <a:rPr lang="en-US" dirty="0"/>
              <a:t>Notice that the test values for “start” and “return” are missing</a:t>
            </a:r>
          </a:p>
          <a:p>
            <a:pPr marL="594900" lvl="2" indent="-342900">
              <a:buClr>
                <a:srgbClr val="000000"/>
              </a:buClr>
              <a:buSzPct val="100000"/>
              <a:buFont typeface="+mj-lt"/>
              <a:buAutoNum type="alphaLcParenR"/>
            </a:pPr>
            <a:r>
              <a:rPr lang="en-US" dirty="0"/>
              <a:t>Notice that the “Type” column in the Test Case Editor indicates “User” for the missing values</a:t>
            </a:r>
            <a:br>
              <a:rPr lang="en-US" dirty="0"/>
            </a:br>
            <a:r>
              <a:rPr lang="en-US" dirty="0"/>
              <a:t>(time_T is no longer available to the GUI because it’s in a Library directory)</a:t>
            </a:r>
          </a:p>
          <a:p>
            <a:pPr lvl="1">
              <a:buClr>
                <a:srgbClr val="000000"/>
              </a:buClr>
              <a:buSzPct val="100000"/>
              <a:buFont typeface="Wingdings 3" panose="05040102010807070707" pitchFamily="18" charset="2"/>
              <a:buAutoNum type="arabicPeriod"/>
            </a:pPr>
            <a:endParaRPr lang="en-US" dirty="0"/>
          </a:p>
          <a:p>
            <a:pPr>
              <a:buClr>
                <a:srgbClr val="000000"/>
              </a:buClr>
              <a:buSzPct val="100000"/>
              <a:buNone/>
            </a:pPr>
            <a:r>
              <a:rPr lang="en-US" dirty="0"/>
              <a:t>Extra Credit:</a:t>
            </a:r>
          </a:p>
          <a:p>
            <a:pPr>
              <a:buClr>
                <a:srgbClr val="000000"/>
              </a:buClr>
              <a:buSzPct val="100000"/>
              <a:buNone/>
            </a:pPr>
            <a:r>
              <a:rPr lang="en-US" dirty="0"/>
              <a:t>The typedef “time_T” is not available to the GUI, but it is still known by the compiler.  Write Parameter User Code to fill in the input value and expected value with the same values as before and rerun your test.</a:t>
            </a:r>
          </a:p>
          <a:p>
            <a:pPr>
              <a:buClr>
                <a:srgbClr val="000000"/>
              </a:buClr>
              <a:buSzPct val="100000"/>
              <a:buNone/>
            </a:pPr>
            <a:r>
              <a:rPr lang="en-US" dirty="0"/>
              <a:t>Hint:  The input user code would look something like this: &lt;&lt;vcast_time.time_add_seconds.start&gt;&gt;.mins = 1;</a:t>
            </a:r>
          </a:p>
        </p:txBody>
      </p:sp>
      <p:sp>
        <p:nvSpPr>
          <p:cNvPr id="7" name="Textplatzhalter 6">
            <a:extLst>
              <a:ext uri="{FF2B5EF4-FFF2-40B4-BE49-F238E27FC236}">
                <a16:creationId xmlns:a16="http://schemas.microsoft.com/office/drawing/2014/main" id="{D953D4AF-CB73-4AFF-9299-777A6CA378F0}"/>
              </a:ext>
            </a:extLst>
          </p:cNvPr>
          <p:cNvSpPr>
            <a:spLocks noGrp="1"/>
          </p:cNvSpPr>
          <p:nvPr>
            <p:ph type="body" sz="quarter" idx="12"/>
          </p:nvPr>
        </p:nvSpPr>
        <p:spPr/>
        <p:txBody>
          <a:bodyPr/>
          <a:lstStyle/>
          <a:p>
            <a:r>
              <a:rPr lang="en-US" dirty="0"/>
              <a:t>Library/Include Paths</a:t>
            </a:r>
          </a:p>
        </p:txBody>
      </p:sp>
      <p:sp>
        <p:nvSpPr>
          <p:cNvPr id="3" name="Title 2"/>
          <p:cNvSpPr>
            <a:spLocks noGrp="1"/>
          </p:cNvSpPr>
          <p:nvPr>
            <p:ph type="title"/>
          </p:nvPr>
        </p:nvSpPr>
        <p:spPr/>
        <p:txBody>
          <a:bodyPr/>
          <a:lstStyle/>
          <a:p>
            <a:r>
              <a:rPr lang="en-US"/>
              <a:t>Lab:  Include Paths</a:t>
            </a:r>
            <a:endParaRPr lang="en-US" dirty="0"/>
          </a:p>
        </p:txBody>
      </p:sp>
    </p:spTree>
    <p:extLst>
      <p:ext uri="{BB962C8B-B14F-4D97-AF65-F5344CB8AC3E}">
        <p14:creationId xmlns:p14="http://schemas.microsoft.com/office/powerpoint/2010/main" val="120991668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Environment Building Errors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1F40958D-378D-47E7-8301-5B52A7C5FF20}"/>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510E2FFA-A92C-4313-92FF-89D722DABE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99998765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Build an environment for: need_macro.c</a:t>
            </a:r>
          </a:p>
          <a:p>
            <a:pPr lvl="2"/>
            <a:r>
              <a:rPr lang="en-US" dirty="0"/>
              <a:t>Files located in ..\</a:t>
            </a:r>
            <a:r>
              <a:rPr lang="en-US" dirty="0" err="1"/>
              <a:t>SourceFiles</a:t>
            </a:r>
            <a:r>
              <a:rPr lang="en-US" dirty="0"/>
              <a:t>\</a:t>
            </a:r>
            <a:r>
              <a:rPr lang="en-US" dirty="0" err="1"/>
              <a:t>EnvironmentBuildingErrors</a:t>
            </a:r>
            <a:r>
              <a:rPr lang="en-US" dirty="0"/>
              <a:t>\</a:t>
            </a:r>
            <a:r>
              <a:rPr lang="en-US" dirty="0" err="1"/>
              <a:t>src</a:t>
            </a:r>
            <a:endParaRPr lang="en-US" dirty="0"/>
          </a:p>
          <a:p>
            <a:pPr lvl="2"/>
            <a:r>
              <a:rPr lang="en-US" dirty="0"/>
              <a:t>Environment fails to build with parse error</a:t>
            </a:r>
          </a:p>
          <a:p>
            <a:pPr lvl="2"/>
            <a:r>
              <a:rPr lang="en-US" dirty="0"/>
              <a:t>Source code assumes MAXIMUM_MEMORY_SIZE will be defined on command line</a:t>
            </a:r>
          </a:p>
          <a:p>
            <a:pPr lvl="1">
              <a:buClr>
                <a:srgbClr val="000000"/>
              </a:buClr>
              <a:buSzPct val="100000"/>
              <a:buFont typeface="Wingdings 3" panose="05040102010807070707" pitchFamily="18" charset="2"/>
              <a:buAutoNum type="arabicPeriod"/>
            </a:pPr>
            <a:r>
              <a:rPr lang="en-US" dirty="0"/>
              <a:t>Need to specify macro value</a:t>
            </a:r>
          </a:p>
          <a:p>
            <a:pPr lvl="2"/>
            <a:r>
              <a:rPr lang="en-US" dirty="0"/>
              <a:t>Do this in the “Choose Compiler” step of the Wizard</a:t>
            </a:r>
          </a:p>
          <a:p>
            <a:pPr lvl="1">
              <a:buClr>
                <a:srgbClr val="000000"/>
              </a:buClr>
              <a:buSzPct val="100000"/>
              <a:buFont typeface="Wingdings 3" panose="05040102010807070707" pitchFamily="18" charset="2"/>
              <a:buAutoNum type="arabicPeriod"/>
            </a:pPr>
            <a:r>
              <a:rPr lang="en-US" dirty="0"/>
              <a:t>Select “Build” again</a:t>
            </a:r>
          </a:p>
          <a:p>
            <a:pPr lvl="1">
              <a:buClr>
                <a:srgbClr val="000000"/>
              </a:buClr>
              <a:buSzPct val="100000"/>
              <a:buFont typeface="Wingdings 3" panose="05040102010807070707" pitchFamily="18" charset="2"/>
              <a:buAutoNum type="arabicPeriod"/>
            </a:pPr>
            <a:r>
              <a:rPr lang="en-US" dirty="0"/>
              <a:t>Verify: Build successful</a:t>
            </a:r>
          </a:p>
        </p:txBody>
      </p:sp>
      <p:sp>
        <p:nvSpPr>
          <p:cNvPr id="8" name="Textplatzhalter 7">
            <a:extLst>
              <a:ext uri="{FF2B5EF4-FFF2-40B4-BE49-F238E27FC236}">
                <a16:creationId xmlns:a16="http://schemas.microsoft.com/office/drawing/2014/main" id="{26A0F100-3F15-43B8-8A8E-09847907EE07}"/>
              </a:ext>
            </a:extLst>
          </p:cNvPr>
          <p:cNvSpPr>
            <a:spLocks noGrp="1"/>
          </p:cNvSpPr>
          <p:nvPr>
            <p:ph type="body" sz="quarter" idx="12"/>
          </p:nvPr>
        </p:nvSpPr>
        <p:spPr/>
        <p:txBody>
          <a:bodyPr/>
          <a:lstStyle/>
          <a:p>
            <a:r>
              <a:rPr lang="en-US" dirty="0"/>
              <a:t>Part 1</a:t>
            </a:r>
          </a:p>
        </p:txBody>
      </p:sp>
      <p:sp>
        <p:nvSpPr>
          <p:cNvPr id="3" name="Title 2"/>
          <p:cNvSpPr>
            <a:spLocks noGrp="1"/>
          </p:cNvSpPr>
          <p:nvPr>
            <p:ph type="title"/>
          </p:nvPr>
        </p:nvSpPr>
        <p:spPr/>
        <p:txBody>
          <a:bodyPr/>
          <a:lstStyle/>
          <a:p>
            <a:r>
              <a:rPr lang="en-US"/>
              <a:t>Lab: Environment Building Errors</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438" y="3325717"/>
            <a:ext cx="6102789" cy="304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895369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Build an environment for: need_include.c</a:t>
            </a:r>
          </a:p>
          <a:p>
            <a:pPr lvl="2"/>
            <a:r>
              <a:rPr lang="en-US" dirty="0"/>
              <a:t>Environment fails to build with preprocess error</a:t>
            </a:r>
          </a:p>
          <a:p>
            <a:pPr lvl="2"/>
            <a:r>
              <a:rPr lang="en-US" dirty="0"/>
              <a:t>Header File: header1.h and header2.h are not in the same directory as need_include.c</a:t>
            </a:r>
          </a:p>
          <a:p>
            <a:pPr lvl="1">
              <a:buClr>
                <a:srgbClr val="000000"/>
              </a:buClr>
              <a:buSzPct val="100000"/>
              <a:buFont typeface="Wingdings 3" panose="05040102010807070707" pitchFamily="18" charset="2"/>
              <a:buAutoNum type="arabicPeriod"/>
            </a:pPr>
            <a:r>
              <a:rPr lang="en-US" dirty="0"/>
              <a:t>Need to specify an additional Search Directories</a:t>
            </a:r>
          </a:p>
          <a:p>
            <a:pPr lvl="2"/>
            <a:r>
              <a:rPr lang="en-US" dirty="0"/>
              <a:t>Files are in ../Search1 and ../Search2 </a:t>
            </a:r>
          </a:p>
          <a:p>
            <a:pPr lvl="2"/>
            <a:r>
              <a:rPr lang="en-US" dirty="0"/>
              <a:t>Add these paths in the: “Locate Source Files” step of the wizard</a:t>
            </a:r>
          </a:p>
          <a:p>
            <a:pPr lvl="1">
              <a:buClr>
                <a:srgbClr val="000000"/>
              </a:buClr>
              <a:buSzPct val="100000"/>
              <a:buFont typeface="Wingdings 3" panose="05040102010807070707" pitchFamily="18" charset="2"/>
              <a:buAutoNum type="arabicPeriod"/>
            </a:pPr>
            <a:r>
              <a:rPr lang="en-US" dirty="0"/>
              <a:t>Select “Build” again</a:t>
            </a:r>
          </a:p>
          <a:p>
            <a:pPr lvl="1">
              <a:buClr>
                <a:srgbClr val="000000"/>
              </a:buClr>
              <a:buSzPct val="100000"/>
              <a:buFont typeface="Wingdings 3" panose="05040102010807070707" pitchFamily="18" charset="2"/>
              <a:buAutoNum type="arabicPeriod"/>
            </a:pPr>
            <a:r>
              <a:rPr lang="en-US" dirty="0"/>
              <a:t>Verify: Build successful</a:t>
            </a:r>
          </a:p>
        </p:txBody>
      </p:sp>
      <p:sp>
        <p:nvSpPr>
          <p:cNvPr id="7" name="Textplatzhalter 6">
            <a:extLst>
              <a:ext uri="{FF2B5EF4-FFF2-40B4-BE49-F238E27FC236}">
                <a16:creationId xmlns:a16="http://schemas.microsoft.com/office/drawing/2014/main" id="{D14F2D59-4093-4DAD-B431-732739C31995}"/>
              </a:ext>
            </a:extLst>
          </p:cNvPr>
          <p:cNvSpPr>
            <a:spLocks noGrp="1"/>
          </p:cNvSpPr>
          <p:nvPr>
            <p:ph type="body" sz="quarter" idx="12"/>
          </p:nvPr>
        </p:nvSpPr>
        <p:spPr/>
        <p:txBody>
          <a:bodyPr/>
          <a:lstStyle/>
          <a:p>
            <a:r>
              <a:rPr lang="en-US" dirty="0"/>
              <a:t>Part 2</a:t>
            </a:r>
          </a:p>
        </p:txBody>
      </p:sp>
      <p:sp>
        <p:nvSpPr>
          <p:cNvPr id="3" name="Title 2"/>
          <p:cNvSpPr>
            <a:spLocks noGrp="1"/>
          </p:cNvSpPr>
          <p:nvPr>
            <p:ph type="title"/>
          </p:nvPr>
        </p:nvSpPr>
        <p:spPr/>
        <p:txBody>
          <a:bodyPr/>
          <a:lstStyle/>
          <a:p>
            <a:r>
              <a:rPr lang="en-US"/>
              <a:t>Lab: Environment Building Errors</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3541" y="3267075"/>
            <a:ext cx="4524375"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1571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ED4C7718-EA91-4096-A670-54423E252ECE}"/>
              </a:ext>
            </a:extLst>
          </p:cNvPr>
          <p:cNvSpPr>
            <a:spLocks noGrp="1"/>
          </p:cNvSpPr>
          <p:nvPr>
            <p:ph sz="quarter" idx="14"/>
          </p:nvPr>
        </p:nvSpPr>
        <p:spPr/>
        <p:txBody>
          <a:bodyPr/>
          <a:lstStyle/>
          <a:p>
            <a:endParaRPr lang="en-US" dirty="0"/>
          </a:p>
          <a:p>
            <a:pPr lvl="1"/>
            <a:r>
              <a:rPr lang="en-US" dirty="0"/>
              <a:t>After the environment builds, the Environment View will be shown</a:t>
            </a:r>
          </a:p>
          <a:p>
            <a:pPr lvl="1"/>
            <a:endParaRPr lang="en-US" dirty="0"/>
          </a:p>
          <a:p>
            <a:pPr lvl="1"/>
            <a:endParaRPr lang="en-US" dirty="0"/>
          </a:p>
          <a:p>
            <a:pPr lvl="1"/>
            <a:endParaRPr lang="en-US" dirty="0"/>
          </a:p>
          <a:p>
            <a:pPr lvl="1"/>
            <a:endParaRPr lang="en-US" dirty="0"/>
          </a:p>
          <a:p>
            <a:pPr lvl="1"/>
            <a:endParaRPr lang="en-US" dirty="0"/>
          </a:p>
          <a:p>
            <a:pPr lvl="1"/>
            <a:r>
              <a:rPr lang="en-US" dirty="0"/>
              <a:t>All messages generated  by the builder will be displayed in the Messages area</a:t>
            </a:r>
          </a:p>
          <a:p>
            <a:endParaRPr lang="en-US" dirty="0"/>
          </a:p>
        </p:txBody>
      </p:sp>
      <p:pic>
        <p:nvPicPr>
          <p:cNvPr id="8" name="Picture 2">
            <a:extLst>
              <a:ext uri="{FF2B5EF4-FFF2-40B4-BE49-F238E27FC236}">
                <a16:creationId xmlns:a16="http://schemas.microsoft.com/office/drawing/2014/main" id="{450A8024-C969-48DF-A2B3-D815FD7F9F73}"/>
              </a:ext>
            </a:extLst>
          </p:cNvPr>
          <p:cNvPicPr>
            <a:picLocks noGrp="1" noChangeAspect="1" noChangeArrowheads="1"/>
          </p:cNvPicPr>
          <p:nvPr>
            <p:ph sz="quarter" idx="13"/>
          </p:nvPr>
        </p:nvPicPr>
        <p:blipFill rotWithShape="1">
          <a:blip r:embed="rId3">
            <a:extLst>
              <a:ext uri="{28A0092B-C50C-407E-A947-70E740481C1C}">
                <a14:useLocalDpi xmlns:a14="http://schemas.microsoft.com/office/drawing/2010/main" val="0"/>
              </a:ext>
            </a:extLst>
          </a:blip>
          <a:srcRect/>
          <a:stretch/>
        </p:blipFill>
        <p:spPr bwMode="auto">
          <a:xfrm>
            <a:off x="2027755" y="1260475"/>
            <a:ext cx="2569128"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platzhalter 4">
            <a:extLst>
              <a:ext uri="{FF2B5EF4-FFF2-40B4-BE49-F238E27FC236}">
                <a16:creationId xmlns:a16="http://schemas.microsoft.com/office/drawing/2014/main" id="{C8DEAE4F-B42F-42A2-BE3A-D88C77DB1FE1}"/>
              </a:ext>
            </a:extLst>
          </p:cNvPr>
          <p:cNvSpPr>
            <a:spLocks noGrp="1"/>
          </p:cNvSpPr>
          <p:nvPr>
            <p:ph type="body" sz="quarter" idx="12"/>
          </p:nvPr>
        </p:nvSpPr>
        <p:spPr/>
        <p:txBody>
          <a:bodyPr/>
          <a:lstStyle/>
          <a:p>
            <a:r>
              <a:rPr lang="en-US" dirty="0"/>
              <a:t>Environment View</a:t>
            </a:r>
          </a:p>
        </p:txBody>
      </p:sp>
      <p:sp>
        <p:nvSpPr>
          <p:cNvPr id="3" name="Title 2"/>
          <p:cNvSpPr>
            <a:spLocks noGrp="1"/>
          </p:cNvSpPr>
          <p:nvPr>
            <p:ph type="title"/>
          </p:nvPr>
        </p:nvSpPr>
        <p:spPr/>
        <p:txBody>
          <a:bodyPr/>
          <a:lstStyle/>
          <a:p>
            <a:r>
              <a:rPr lang="en-US"/>
              <a:t>Lecture:  Building Test Environments</a:t>
            </a:r>
            <a:endParaRPr lang="en-US" dirty="0"/>
          </a:p>
        </p:txBody>
      </p:sp>
    </p:spTree>
    <p:extLst>
      <p:ext uri="{BB962C8B-B14F-4D97-AF65-F5344CB8AC3E}">
        <p14:creationId xmlns:p14="http://schemas.microsoft.com/office/powerpoint/2010/main" val="29076508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Code is in the directory: ./Build an environment for “changes.c”</a:t>
            </a:r>
          </a:p>
          <a:p>
            <a:pPr lvl="1">
              <a:buClr>
                <a:srgbClr val="000000"/>
              </a:buClr>
              <a:buSzPct val="100000"/>
              <a:buFont typeface="Wingdings 3" panose="05040102010807070707" pitchFamily="18" charset="2"/>
              <a:buAutoNum type="arabicPeriod"/>
            </a:pPr>
            <a:r>
              <a:rPr lang="en-US" dirty="0"/>
              <a:t>Create a Test Case for: InitializeRecord</a:t>
            </a:r>
          </a:p>
          <a:p>
            <a:pPr lvl="2"/>
            <a:r>
              <a:rPr lang="en-US" dirty="0"/>
              <a:t>param1 = “Tom”, param2: 20</a:t>
            </a:r>
          </a:p>
          <a:p>
            <a:pPr lvl="1">
              <a:buClr>
                <a:srgbClr val="000000"/>
              </a:buClr>
              <a:buSzPct val="100000"/>
              <a:buFont typeface="Wingdings 3" panose="05040102010807070707" pitchFamily="18" charset="2"/>
              <a:buAutoNum type="arabicPeriod"/>
            </a:pPr>
            <a:r>
              <a:rPr lang="en-US" dirty="0"/>
              <a:t>Save regression scripts for the environment</a:t>
            </a:r>
          </a:p>
          <a:p>
            <a:pPr lvl="1">
              <a:buClr>
                <a:srgbClr val="000000"/>
              </a:buClr>
              <a:buSzPct val="100000"/>
              <a:buFont typeface="Wingdings 3" panose="05040102010807070707" pitchFamily="18" charset="2"/>
              <a:buAutoNum type="arabicPeriod"/>
            </a:pPr>
            <a:r>
              <a:rPr lang="en-US" dirty="0"/>
              <a:t>Now during code review, you are asked to make some changes</a:t>
            </a:r>
          </a:p>
          <a:p>
            <a:pPr lvl="2"/>
            <a:r>
              <a:rPr lang="en-US" dirty="0"/>
              <a:t>“Param1” should be “StudentName”  (or vice versa)</a:t>
            </a:r>
          </a:p>
          <a:p>
            <a:pPr lvl="2"/>
            <a:r>
              <a:rPr lang="en-US" dirty="0"/>
              <a:t>“Param2” should be “StudentID” (or vice versa)</a:t>
            </a:r>
          </a:p>
          <a:p>
            <a:pPr lvl="1">
              <a:buClr>
                <a:srgbClr val="000000"/>
              </a:buClr>
              <a:buSzPct val="100000"/>
              <a:buFont typeface="Wingdings 3" panose="05040102010807070707" pitchFamily="18" charset="2"/>
              <a:buAutoNum type="arabicPeriod"/>
            </a:pPr>
            <a:r>
              <a:rPr lang="en-US" dirty="0"/>
              <a:t>Simulate the changes</a:t>
            </a:r>
          </a:p>
          <a:p>
            <a:pPr lvl="2"/>
            <a:r>
              <a:rPr lang="en-US" dirty="0"/>
              <a:t>copy the file changes.c.new onto changes.c</a:t>
            </a:r>
          </a:p>
          <a:p>
            <a:pPr lvl="1">
              <a:buClr>
                <a:srgbClr val="000000"/>
              </a:buClr>
              <a:buSzPct val="100000"/>
              <a:buFont typeface="Wingdings 3" panose="05040102010807070707" pitchFamily="18" charset="2"/>
              <a:buAutoNum type="arabicPeriod"/>
            </a:pPr>
            <a:r>
              <a:rPr lang="en-US" dirty="0"/>
              <a:t>Re-Build the environment</a:t>
            </a:r>
          </a:p>
          <a:p>
            <a:pPr lvl="2"/>
            <a:r>
              <a:rPr lang="en-US" dirty="0"/>
              <a:t>Test script failures because names do not match</a:t>
            </a:r>
          </a:p>
          <a:p>
            <a:pPr lvl="1">
              <a:buClr>
                <a:srgbClr val="000000"/>
              </a:buClr>
              <a:buSzPct val="100000"/>
              <a:buFont typeface="Wingdings 3" panose="05040102010807070707" pitchFamily="18" charset="2"/>
              <a:buAutoNum type="arabicPeriod"/>
            </a:pPr>
            <a:r>
              <a:rPr lang="en-US" dirty="0"/>
              <a:t>Edit test script to fix the parameter names</a:t>
            </a:r>
          </a:p>
          <a:p>
            <a:pPr lvl="1">
              <a:buClr>
                <a:srgbClr val="000000"/>
              </a:buClr>
              <a:buSzPct val="100000"/>
              <a:buFont typeface="Wingdings 3" panose="05040102010807070707" pitchFamily="18" charset="2"/>
              <a:buAutoNum type="arabicPeriod"/>
            </a:pPr>
            <a:r>
              <a:rPr lang="en-US" dirty="0"/>
              <a:t>Reload the test script</a:t>
            </a:r>
          </a:p>
          <a:p>
            <a:pPr lvl="1">
              <a:buClr>
                <a:srgbClr val="000000"/>
              </a:buClr>
              <a:buSzPct val="100000"/>
              <a:buFont typeface="Wingdings 3" panose="05040102010807070707" pitchFamily="18" charset="2"/>
              <a:buAutoNum type="arabicPeriod"/>
            </a:pPr>
            <a:r>
              <a:rPr lang="en-US" dirty="0"/>
              <a:t>Verify that there are no errors and the Test Values are correct</a:t>
            </a:r>
          </a:p>
        </p:txBody>
      </p:sp>
      <p:sp>
        <p:nvSpPr>
          <p:cNvPr id="7" name="Textplatzhalter 6">
            <a:extLst>
              <a:ext uri="{FF2B5EF4-FFF2-40B4-BE49-F238E27FC236}">
                <a16:creationId xmlns:a16="http://schemas.microsoft.com/office/drawing/2014/main" id="{E706D688-B4A7-4B80-8C96-37D24FF4E8D7}"/>
              </a:ext>
            </a:extLst>
          </p:cNvPr>
          <p:cNvSpPr>
            <a:spLocks noGrp="1"/>
          </p:cNvSpPr>
          <p:nvPr>
            <p:ph type="body" sz="quarter" idx="12"/>
          </p:nvPr>
        </p:nvSpPr>
        <p:spPr/>
        <p:txBody>
          <a:bodyPr/>
          <a:lstStyle/>
          <a:p>
            <a:r>
              <a:rPr lang="en-US" dirty="0"/>
              <a:t>Part 3</a:t>
            </a:r>
          </a:p>
        </p:txBody>
      </p:sp>
      <p:sp>
        <p:nvSpPr>
          <p:cNvPr id="3" name="Title 2"/>
          <p:cNvSpPr>
            <a:spLocks noGrp="1"/>
          </p:cNvSpPr>
          <p:nvPr>
            <p:ph type="title"/>
          </p:nvPr>
        </p:nvSpPr>
        <p:spPr/>
        <p:txBody>
          <a:bodyPr/>
          <a:lstStyle/>
          <a:p>
            <a:r>
              <a:rPr lang="en-US"/>
              <a:t>Lab: Environment Building Errors</a:t>
            </a:r>
            <a:endParaRPr lang="en-US" dirty="0"/>
          </a:p>
        </p:txBody>
      </p:sp>
    </p:spTree>
    <p:extLst>
      <p:ext uri="{BB962C8B-B14F-4D97-AF65-F5344CB8AC3E}">
        <p14:creationId xmlns:p14="http://schemas.microsoft.com/office/powerpoint/2010/main" val="295336175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Stubbing Fundamentals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662DD1AD-8E9F-4B90-8B11-D56DABCE6177}"/>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9D402EEF-3A18-44EE-BDA6-2F14D9D9A9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35409681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Build environment for </a:t>
            </a:r>
            <a:r>
              <a:rPr lang="en-US" dirty="0" err="1"/>
              <a:t>advanced_stubbing.c</a:t>
            </a:r>
            <a:r>
              <a:rPr lang="en-US" dirty="0"/>
              <a:t> and call it ADV_STUBS</a:t>
            </a:r>
          </a:p>
          <a:p>
            <a:pPr lvl="2"/>
            <a:r>
              <a:rPr lang="en-US" dirty="0"/>
              <a:t>Make sure </a:t>
            </a:r>
            <a:r>
              <a:rPr lang="en-US" dirty="0" err="1"/>
              <a:t>Whitebox</a:t>
            </a:r>
            <a:r>
              <a:rPr lang="en-US" dirty="0"/>
              <a:t> and </a:t>
            </a:r>
            <a:r>
              <a:rPr lang="en-US" dirty="0" err="1"/>
              <a:t>Statement+Branch</a:t>
            </a:r>
            <a:r>
              <a:rPr lang="en-US" dirty="0"/>
              <a:t> Coverage are enabled</a:t>
            </a:r>
          </a:p>
          <a:p>
            <a:pPr lvl="2"/>
            <a:r>
              <a:rPr lang="en-US" dirty="0"/>
              <a:t>In step 6 of  New Environment Wizard, enter “malloc” as a Library Stub</a:t>
            </a:r>
          </a:p>
          <a:p>
            <a:pPr lvl="2"/>
            <a:r>
              <a:rPr lang="en-US" dirty="0"/>
              <a:t>Press “Build”</a:t>
            </a:r>
          </a:p>
          <a:p>
            <a:pPr lvl="1">
              <a:buClr>
                <a:srgbClr val="000000"/>
              </a:buClr>
              <a:buSzPct val="100000"/>
              <a:buFont typeface="Wingdings 3" panose="05040102010807070707" pitchFamily="18" charset="2"/>
              <a:buAutoNum type="arabicPeriod"/>
            </a:pPr>
            <a:r>
              <a:rPr lang="en-US" dirty="0"/>
              <a:t>Create a Test Case for: “use_malloc”, call it: “Stub”</a:t>
            </a:r>
          </a:p>
          <a:p>
            <a:pPr lvl="2"/>
            <a:r>
              <a:rPr lang="en-US" dirty="0"/>
              <a:t>Select malloc in the list of Stubbed Subprograms</a:t>
            </a:r>
          </a:p>
          <a:p>
            <a:pPr lvl="2"/>
            <a:r>
              <a:rPr lang="en-US" dirty="0"/>
              <a:t>Set a return value of NULL in the Input Values column for malloc</a:t>
            </a:r>
          </a:p>
          <a:p>
            <a:pPr lvl="2"/>
            <a:r>
              <a:rPr lang="en-US" dirty="0"/>
              <a:t>Run the test and look at code coverage</a:t>
            </a:r>
          </a:p>
          <a:p>
            <a:pPr lvl="2"/>
            <a:r>
              <a:rPr lang="en-US" dirty="0"/>
              <a:t>Verify  the Null Pointer path was taken</a:t>
            </a:r>
          </a:p>
          <a:p>
            <a:pPr lvl="1">
              <a:buClr>
                <a:srgbClr val="000000"/>
              </a:buClr>
              <a:buSzPct val="100000"/>
              <a:buFont typeface="Wingdings 3" panose="05040102010807070707" pitchFamily="18" charset="2"/>
              <a:buAutoNum type="arabicPeriod"/>
            </a:pPr>
            <a:r>
              <a:rPr lang="en-US" dirty="0"/>
              <a:t>Create another Test Case for: “use_malloc”, call it: “Real”</a:t>
            </a:r>
          </a:p>
          <a:p>
            <a:pPr lvl="2"/>
            <a:r>
              <a:rPr lang="en-US" dirty="0"/>
              <a:t>This time, we will not select malloc as a stub</a:t>
            </a:r>
          </a:p>
          <a:p>
            <a:pPr lvl="2"/>
            <a:r>
              <a:rPr lang="en-US" dirty="0"/>
              <a:t>Run the Test</a:t>
            </a:r>
          </a:p>
          <a:p>
            <a:pPr lvl="2"/>
            <a:r>
              <a:rPr lang="en-US" dirty="0"/>
              <a:t>Look at the code coverage</a:t>
            </a:r>
          </a:p>
          <a:p>
            <a:pPr lvl="2"/>
            <a:r>
              <a:rPr lang="en-US" dirty="0"/>
              <a:t>Verify that the “ok” path was taken</a:t>
            </a:r>
          </a:p>
        </p:txBody>
      </p:sp>
      <p:sp>
        <p:nvSpPr>
          <p:cNvPr id="10" name="Textplatzhalter 9">
            <a:extLst>
              <a:ext uri="{FF2B5EF4-FFF2-40B4-BE49-F238E27FC236}">
                <a16:creationId xmlns:a16="http://schemas.microsoft.com/office/drawing/2014/main" id="{FACEB8D9-8910-4DD8-8A8B-BE449FD3882F}"/>
              </a:ext>
            </a:extLst>
          </p:cNvPr>
          <p:cNvSpPr>
            <a:spLocks noGrp="1"/>
          </p:cNvSpPr>
          <p:nvPr>
            <p:ph type="body" sz="quarter" idx="12"/>
          </p:nvPr>
        </p:nvSpPr>
        <p:spPr/>
        <p:txBody>
          <a:bodyPr/>
          <a:lstStyle/>
          <a:p>
            <a:r>
              <a:rPr lang="en-US" dirty="0"/>
              <a:t>Library Stubbing</a:t>
            </a:r>
          </a:p>
        </p:txBody>
      </p:sp>
      <p:sp>
        <p:nvSpPr>
          <p:cNvPr id="3" name="Title 2"/>
          <p:cNvSpPr>
            <a:spLocks noGrp="1"/>
          </p:cNvSpPr>
          <p:nvPr>
            <p:ph type="title"/>
          </p:nvPr>
        </p:nvSpPr>
        <p:spPr/>
        <p:txBody>
          <a:bodyPr/>
          <a:lstStyle/>
          <a:p>
            <a:r>
              <a:rPr lang="en-US"/>
              <a:t>Lab:  Stubbing Fundamentals</a:t>
            </a:r>
            <a:endParaRPr lang="en-US" dirty="0"/>
          </a:p>
        </p:txBody>
      </p:sp>
    </p:spTree>
    <p:extLst>
      <p:ext uri="{BB962C8B-B14F-4D97-AF65-F5344CB8AC3E}">
        <p14:creationId xmlns:p14="http://schemas.microsoft.com/office/powerpoint/2010/main" val="171916166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marL="0" lvl="1" indent="0">
              <a:buClr>
                <a:srgbClr val="000000"/>
              </a:buClr>
              <a:buSzPct val="100000"/>
              <a:buNone/>
            </a:pPr>
            <a:r>
              <a:rPr lang="en-US" dirty="0"/>
              <a:t>We will now test a function that reads a Water Temperature Gauge to determine if the temperature is Freezing, Boiling, or somewhere in between.  Since we are testing on-host, we will create our own Temperature Gauge and stub it to return a temperature value in either Celsius or Fahrenheit.</a:t>
            </a:r>
          </a:p>
          <a:p>
            <a:pPr marL="0" lvl="1" indent="0">
              <a:buClr>
                <a:srgbClr val="000000"/>
              </a:buClr>
              <a:buSzPct val="100000"/>
              <a:buNone/>
            </a:pPr>
            <a:endParaRPr lang="en-US" sz="1400" dirty="0"/>
          </a:p>
          <a:p>
            <a:pPr lvl="2">
              <a:buClr>
                <a:srgbClr val="000000"/>
              </a:buClr>
              <a:buSzPct val="100000"/>
              <a:buFont typeface="Wingdings 3" panose="05040102010807070707" pitchFamily="18" charset="2"/>
              <a:buAutoNum type="arabicPeriod"/>
            </a:pPr>
            <a:r>
              <a:rPr lang="en-US" dirty="0"/>
              <a:t>Add a prototype for a new function in Appendix User Code</a:t>
            </a:r>
          </a:p>
          <a:p>
            <a:pPr lvl="3">
              <a:buClr>
                <a:srgbClr val="000000"/>
              </a:buClr>
              <a:buSzPct val="100000"/>
              <a:buFont typeface="Wingdings 3" panose="05040102010807070707" pitchFamily="18" charset="2"/>
              <a:buAutoNum type="arabicPeriod"/>
            </a:pPr>
            <a:r>
              <a:rPr lang="en-US" sz="1200" dirty="0"/>
              <a:t>Go to Environment-&gt;User Code-&gt;Edit &amp; expand Unit Appendix User Code</a:t>
            </a:r>
          </a:p>
          <a:p>
            <a:pPr lvl="3">
              <a:buClr>
                <a:srgbClr val="000000"/>
              </a:buClr>
              <a:buSzPct val="100000"/>
              <a:buFont typeface="Wingdings 3" panose="05040102010807070707" pitchFamily="18" charset="2"/>
              <a:buAutoNum type="arabicPeriod"/>
            </a:pPr>
            <a:r>
              <a:rPr lang="en-US" sz="1200" dirty="0"/>
              <a:t>Double-click in Value column and add the function prototype</a:t>
            </a:r>
          </a:p>
          <a:p>
            <a:pPr lvl="4"/>
            <a:r>
              <a:rPr lang="en-US" sz="1200" dirty="0"/>
              <a:t>“float </a:t>
            </a:r>
            <a:r>
              <a:rPr lang="en-US" sz="1200" dirty="0" err="1"/>
              <a:t>myGauge</a:t>
            </a:r>
            <a:r>
              <a:rPr lang="en-US" sz="1200" dirty="0"/>
              <a:t>(void);”</a:t>
            </a:r>
          </a:p>
          <a:p>
            <a:pPr lvl="4"/>
            <a:r>
              <a:rPr lang="en-US" sz="1200" dirty="0"/>
              <a:t>Test compile and make sure it compiles successfully</a:t>
            </a:r>
          </a:p>
          <a:p>
            <a:pPr lvl="4"/>
            <a:r>
              <a:rPr lang="en-US" sz="1200" dirty="0"/>
              <a:t>Save the changes (File-&gt;Save)</a:t>
            </a:r>
          </a:p>
          <a:p>
            <a:pPr lvl="2">
              <a:buClr>
                <a:srgbClr val="000000"/>
              </a:buClr>
              <a:buSzPct val="100000"/>
              <a:buFont typeface="Wingdings 3" panose="05040102010807070707" pitchFamily="18" charset="2"/>
              <a:buAutoNum type="arabicPeriod"/>
            </a:pPr>
            <a:r>
              <a:rPr lang="en-US" dirty="0"/>
              <a:t>Now, we need to stub </a:t>
            </a:r>
            <a:r>
              <a:rPr lang="en-US" dirty="0" err="1"/>
              <a:t>myGauge</a:t>
            </a:r>
            <a:endParaRPr lang="en-US" dirty="0"/>
          </a:p>
          <a:p>
            <a:pPr lvl="3">
              <a:buClr>
                <a:srgbClr val="000000"/>
              </a:buClr>
              <a:buSzPct val="100000"/>
            </a:pPr>
            <a:r>
              <a:rPr lang="en-US" dirty="0"/>
              <a:t>Update environment using: Environment -&gt; Update Environment </a:t>
            </a:r>
            <a:r>
              <a:rPr lang="en-US" sz="1200" dirty="0"/>
              <a:t>(See next page for an example)</a:t>
            </a:r>
          </a:p>
          <a:p>
            <a:pPr lvl="3">
              <a:buClr>
                <a:srgbClr val="000000"/>
              </a:buClr>
              <a:buSzPct val="100000"/>
            </a:pPr>
            <a:r>
              <a:rPr lang="en-US" sz="1200" dirty="0"/>
              <a:t>Go to step 6:  UUTs &amp; Stubs </a:t>
            </a:r>
          </a:p>
          <a:p>
            <a:pPr lvl="3">
              <a:buClr>
                <a:srgbClr val="000000"/>
              </a:buClr>
              <a:buSzPct val="100000"/>
            </a:pPr>
            <a:r>
              <a:rPr lang="en-US" sz="1200" dirty="0"/>
              <a:t>Add </a:t>
            </a:r>
            <a:r>
              <a:rPr lang="en-US" sz="1200" dirty="0" err="1"/>
              <a:t>myGauge</a:t>
            </a:r>
            <a:r>
              <a:rPr lang="en-US" sz="1200" dirty="0"/>
              <a:t> as an Additional Stub</a:t>
            </a:r>
          </a:p>
          <a:p>
            <a:pPr lvl="3">
              <a:buClr>
                <a:srgbClr val="000000"/>
              </a:buClr>
              <a:buSzPct val="100000"/>
            </a:pPr>
            <a:r>
              <a:rPr lang="en-US" sz="1200" dirty="0"/>
              <a:t>Select Update</a:t>
            </a:r>
          </a:p>
          <a:p>
            <a:pPr lvl="2">
              <a:buClr>
                <a:srgbClr val="000000"/>
              </a:buClr>
              <a:buSzPct val="100000"/>
              <a:buFont typeface="Wingdings 3" panose="05040102010807070707" pitchFamily="18" charset="2"/>
              <a:buAutoNum type="arabicPeriod"/>
            </a:pPr>
            <a:r>
              <a:rPr lang="en-US" dirty="0"/>
              <a:t>Make sure Test Environment Rebuilds without errors</a:t>
            </a:r>
          </a:p>
          <a:p>
            <a:pPr lvl="2">
              <a:buClr>
                <a:srgbClr val="000000"/>
              </a:buClr>
              <a:buSzPct val="100000"/>
              <a:buFont typeface="Wingdings 3" panose="05040102010807070707" pitchFamily="18" charset="2"/>
              <a:buAutoNum type="arabicPeriod"/>
            </a:pPr>
            <a:r>
              <a:rPr lang="en-US" dirty="0"/>
              <a:t>Write Tests against </a:t>
            </a:r>
            <a:r>
              <a:rPr lang="en-US" dirty="0" err="1"/>
              <a:t>temp_monitor</a:t>
            </a:r>
            <a:r>
              <a:rPr lang="en-US" dirty="0"/>
              <a:t>() and try to obtain 100% </a:t>
            </a:r>
            <a:r>
              <a:rPr lang="en-US" dirty="0" err="1"/>
              <a:t>Statement+Branch</a:t>
            </a:r>
            <a:r>
              <a:rPr lang="en-US" dirty="0"/>
              <a:t> Coverage</a:t>
            </a:r>
          </a:p>
          <a:p>
            <a:pPr lvl="3">
              <a:buClr>
                <a:srgbClr val="000000"/>
              </a:buClr>
              <a:buSzPct val="100000"/>
            </a:pPr>
            <a:r>
              <a:rPr lang="en-US" sz="1200" dirty="0"/>
              <a:t>Browse the source to get a basic understanding of the code</a:t>
            </a:r>
          </a:p>
          <a:p>
            <a:pPr lvl="3">
              <a:buClr>
                <a:srgbClr val="000000"/>
              </a:buClr>
              <a:buSzPct val="100000"/>
            </a:pPr>
            <a:r>
              <a:rPr lang="en-US" sz="1200" dirty="0"/>
              <a:t>Note that “</a:t>
            </a:r>
            <a:r>
              <a:rPr lang="en-US" sz="1200" dirty="0" err="1"/>
              <a:t>myGauge</a:t>
            </a:r>
            <a:r>
              <a:rPr lang="en-US" sz="1200" dirty="0"/>
              <a:t>” should show up in the pull-down list for the Function Pointer</a:t>
            </a:r>
          </a:p>
          <a:p>
            <a:pPr lvl="3">
              <a:buClr>
                <a:srgbClr val="000000"/>
              </a:buClr>
              <a:buSzPct val="100000"/>
            </a:pPr>
            <a:r>
              <a:rPr lang="en-US" sz="1200" dirty="0"/>
              <a:t>Find the Stub of </a:t>
            </a:r>
            <a:r>
              <a:rPr lang="en-US" sz="1200" dirty="0" err="1"/>
              <a:t>myGuage</a:t>
            </a:r>
            <a:r>
              <a:rPr lang="en-US" sz="1200" dirty="0"/>
              <a:t> and have it return appropriate temperature values for the various paths thru the code</a:t>
            </a:r>
          </a:p>
          <a:p>
            <a:pPr lvl="3">
              <a:buClr>
                <a:srgbClr val="000000"/>
              </a:buClr>
              <a:buSzPct val="100000"/>
            </a:pPr>
            <a:r>
              <a:rPr lang="en-US" sz="1200" dirty="0"/>
              <a:t>Make sure all tests pass with an expected value</a:t>
            </a:r>
          </a:p>
        </p:txBody>
      </p:sp>
      <p:sp>
        <p:nvSpPr>
          <p:cNvPr id="7" name="Textplatzhalter 6">
            <a:extLst>
              <a:ext uri="{FF2B5EF4-FFF2-40B4-BE49-F238E27FC236}">
                <a16:creationId xmlns:a16="http://schemas.microsoft.com/office/drawing/2014/main" id="{CB6F6A68-115D-4CE4-8AC2-F2E3DBEECF71}"/>
              </a:ext>
            </a:extLst>
          </p:cNvPr>
          <p:cNvSpPr>
            <a:spLocks noGrp="1"/>
          </p:cNvSpPr>
          <p:nvPr>
            <p:ph type="body" sz="quarter" idx="12"/>
          </p:nvPr>
        </p:nvSpPr>
        <p:spPr/>
        <p:txBody>
          <a:bodyPr/>
          <a:lstStyle/>
          <a:p>
            <a:r>
              <a:rPr lang="en-US" dirty="0"/>
              <a:t>Using Function Pointers</a:t>
            </a:r>
          </a:p>
        </p:txBody>
      </p:sp>
      <p:sp>
        <p:nvSpPr>
          <p:cNvPr id="3" name="Title 2"/>
          <p:cNvSpPr>
            <a:spLocks noGrp="1"/>
          </p:cNvSpPr>
          <p:nvPr>
            <p:ph type="title"/>
          </p:nvPr>
        </p:nvSpPr>
        <p:spPr/>
        <p:txBody>
          <a:bodyPr/>
          <a:lstStyle/>
          <a:p>
            <a:r>
              <a:rPr lang="en-US"/>
              <a:t>Lab:  Stubbing Fundamentals</a:t>
            </a:r>
            <a:endParaRPr lang="en-US" dirty="0"/>
          </a:p>
        </p:txBody>
      </p:sp>
      <p:pic>
        <p:nvPicPr>
          <p:cNvPr id="2" name="Picture 1">
            <a:extLst>
              <a:ext uri="{FF2B5EF4-FFF2-40B4-BE49-F238E27FC236}">
                <a16:creationId xmlns:a16="http://schemas.microsoft.com/office/drawing/2014/main" id="{40F4B948-CB4F-4072-B3BC-DEDF3F47D1D8}"/>
              </a:ext>
            </a:extLst>
          </p:cNvPr>
          <p:cNvPicPr>
            <a:picLocks noChangeAspect="1"/>
          </p:cNvPicPr>
          <p:nvPr/>
        </p:nvPicPr>
        <p:blipFill>
          <a:blip r:embed="rId3"/>
          <a:stretch>
            <a:fillRect/>
          </a:stretch>
        </p:blipFill>
        <p:spPr>
          <a:xfrm>
            <a:off x="4338900" y="4246078"/>
            <a:ext cx="800100" cy="428625"/>
          </a:xfrm>
          <a:prstGeom prst="rect">
            <a:avLst/>
          </a:prstGeom>
        </p:spPr>
      </p:pic>
    </p:spTree>
    <p:extLst>
      <p:ext uri="{BB962C8B-B14F-4D97-AF65-F5344CB8AC3E}">
        <p14:creationId xmlns:p14="http://schemas.microsoft.com/office/powerpoint/2010/main" val="349809934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985806-1655-4D21-B546-E03E260B44A9}"/>
              </a:ext>
            </a:extLst>
          </p:cNvPr>
          <p:cNvSpPr>
            <a:spLocks noGrp="1"/>
          </p:cNvSpPr>
          <p:nvPr>
            <p:ph sz="quarter" idx="13"/>
          </p:nvPr>
        </p:nvSpPr>
        <p:spPr/>
        <p:txBody>
          <a:bodyPr/>
          <a:lstStyle/>
          <a:p>
            <a:endParaRPr lang="en-US"/>
          </a:p>
        </p:txBody>
      </p:sp>
      <p:sp>
        <p:nvSpPr>
          <p:cNvPr id="7" name="Textplatzhalter 6">
            <a:extLst>
              <a:ext uri="{FF2B5EF4-FFF2-40B4-BE49-F238E27FC236}">
                <a16:creationId xmlns:a16="http://schemas.microsoft.com/office/drawing/2014/main" id="{CB6F6A68-115D-4CE4-8AC2-F2E3DBEECF71}"/>
              </a:ext>
            </a:extLst>
          </p:cNvPr>
          <p:cNvSpPr>
            <a:spLocks noGrp="1"/>
          </p:cNvSpPr>
          <p:nvPr>
            <p:ph type="body" sz="quarter" idx="12"/>
          </p:nvPr>
        </p:nvSpPr>
        <p:spPr/>
        <p:txBody>
          <a:bodyPr/>
          <a:lstStyle/>
          <a:p>
            <a:r>
              <a:rPr lang="en-US" dirty="0"/>
              <a:t>Additional Stubs Screenshot</a:t>
            </a:r>
          </a:p>
        </p:txBody>
      </p:sp>
      <p:sp>
        <p:nvSpPr>
          <p:cNvPr id="3" name="Title 2"/>
          <p:cNvSpPr>
            <a:spLocks noGrp="1"/>
          </p:cNvSpPr>
          <p:nvPr>
            <p:ph type="title"/>
          </p:nvPr>
        </p:nvSpPr>
        <p:spPr/>
        <p:txBody>
          <a:bodyPr/>
          <a:lstStyle/>
          <a:p>
            <a:r>
              <a:rPr lang="en-US"/>
              <a:t>Lab:  Stubbing Fundamentals</a:t>
            </a:r>
            <a:endParaRPr lang="en-US" dirty="0"/>
          </a:p>
        </p:txBody>
      </p:sp>
      <p:pic>
        <p:nvPicPr>
          <p:cNvPr id="5" name="Picture 4">
            <a:extLst>
              <a:ext uri="{FF2B5EF4-FFF2-40B4-BE49-F238E27FC236}">
                <a16:creationId xmlns:a16="http://schemas.microsoft.com/office/drawing/2014/main" id="{B6BB51B9-D29F-448B-86BA-AD707A45FEE2}"/>
              </a:ext>
            </a:extLst>
          </p:cNvPr>
          <p:cNvPicPr>
            <a:picLocks noChangeAspect="1"/>
          </p:cNvPicPr>
          <p:nvPr/>
        </p:nvPicPr>
        <p:blipFill>
          <a:blip r:embed="rId3"/>
          <a:stretch>
            <a:fillRect/>
          </a:stretch>
        </p:blipFill>
        <p:spPr>
          <a:xfrm>
            <a:off x="2233904" y="1523708"/>
            <a:ext cx="7967028" cy="4727802"/>
          </a:xfrm>
          <a:prstGeom prst="rect">
            <a:avLst/>
          </a:prstGeom>
        </p:spPr>
      </p:pic>
    </p:spTree>
    <p:extLst>
      <p:ext uri="{BB962C8B-B14F-4D97-AF65-F5344CB8AC3E}">
        <p14:creationId xmlns:p14="http://schemas.microsoft.com/office/powerpoint/2010/main" val="321835114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marL="0" lvl="1" indent="0">
              <a:buClr>
                <a:srgbClr val="000000"/>
              </a:buClr>
              <a:buSzPct val="100000"/>
              <a:buNone/>
            </a:pPr>
            <a:r>
              <a:rPr lang="en-US" dirty="0"/>
              <a:t>In this section, we will test a function that reads a series of digits from a keypad, and converts those digits to an integer. Since we don’t have a real keypad, we will stub the low-level input routine to return the digits.</a:t>
            </a:r>
          </a:p>
          <a:p>
            <a:pPr marL="0" lvl="1" indent="0">
              <a:buClr>
                <a:srgbClr val="000000"/>
              </a:buClr>
              <a:buSzPct val="100000"/>
              <a:buNone/>
            </a:pPr>
            <a:r>
              <a:rPr lang="en-US" dirty="0"/>
              <a:t>By looking at the source code, note that:</a:t>
            </a:r>
          </a:p>
          <a:p>
            <a:pPr lvl="4">
              <a:buClr>
                <a:srgbClr val="000000"/>
              </a:buClr>
              <a:buSzPct val="100000"/>
            </a:pPr>
            <a:r>
              <a:rPr lang="en-US" dirty="0"/>
              <a:t>The input argument specifies how many digits to read</a:t>
            </a:r>
          </a:p>
          <a:p>
            <a:pPr lvl="4">
              <a:buClr>
                <a:srgbClr val="000000"/>
              </a:buClr>
              <a:buSzPct val="100000"/>
            </a:pPr>
            <a:r>
              <a:rPr lang="en-US" dirty="0"/>
              <a:t>“</a:t>
            </a:r>
            <a:r>
              <a:rPr lang="en-US" dirty="0" err="1"/>
              <a:t>read_key_pad</a:t>
            </a:r>
            <a:r>
              <a:rPr lang="en-US" dirty="0"/>
              <a:t>()” will need to be stubbed with a corresponding list of input characters</a:t>
            </a:r>
          </a:p>
          <a:p>
            <a:pPr lvl="4">
              <a:buClr>
                <a:srgbClr val="000000"/>
              </a:buClr>
              <a:buSzPct val="100000"/>
            </a:pPr>
            <a:r>
              <a:rPr lang="en-US" dirty="0"/>
              <a:t>If the input length is 4 and digits 1,2,3,4 are returned from the stub, an integer value of 1234 should be returned.</a:t>
            </a:r>
          </a:p>
          <a:p>
            <a:pPr marL="720000" lvl="4" indent="0">
              <a:buClr>
                <a:srgbClr val="000000"/>
              </a:buClr>
              <a:buSzPct val="100000"/>
              <a:buNone/>
            </a:pPr>
            <a:endParaRPr lang="en-US" dirty="0"/>
          </a:p>
          <a:p>
            <a:pPr marL="594900" lvl="2" indent="-342900">
              <a:buClr>
                <a:srgbClr val="000000"/>
              </a:buClr>
              <a:buSzPct val="100000"/>
              <a:buFont typeface="+mj-lt"/>
              <a:buAutoNum type="arabicPeriod"/>
            </a:pPr>
            <a:r>
              <a:rPr lang="en-US" dirty="0"/>
              <a:t>Write a few simple tests against </a:t>
            </a:r>
            <a:r>
              <a:rPr lang="en-US" dirty="0" err="1"/>
              <a:t>get_numeric_string</a:t>
            </a:r>
            <a:r>
              <a:rPr lang="en-US" dirty="0"/>
              <a:t>() to understand the function</a:t>
            </a:r>
          </a:p>
          <a:p>
            <a:pPr marL="594900" lvl="2" indent="-342900">
              <a:buClr>
                <a:srgbClr val="000000"/>
              </a:buClr>
              <a:buSzPct val="100000"/>
              <a:buFont typeface="+mj-lt"/>
              <a:buAutoNum type="arabicPeriod"/>
            </a:pPr>
            <a:r>
              <a:rPr lang="en-US" dirty="0"/>
              <a:t>Now write one Range Test that reads in 3 different values representing a User ID</a:t>
            </a:r>
          </a:p>
          <a:p>
            <a:pPr marL="810900" lvl="3" indent="-342900">
              <a:buClr>
                <a:srgbClr val="000000"/>
              </a:buClr>
              <a:buSzPct val="100000"/>
            </a:pPr>
            <a:r>
              <a:rPr lang="en-US" dirty="0"/>
              <a:t>The user ID is of the form “XXX YY ZZZZ” (i.e. 3 digits, 2 digits, 4 digits)</a:t>
            </a:r>
          </a:p>
          <a:p>
            <a:pPr marL="810900" lvl="3" indent="-342900">
              <a:buClr>
                <a:srgbClr val="000000"/>
              </a:buClr>
              <a:buSzPct val="100000"/>
            </a:pPr>
            <a:r>
              <a:rPr lang="en-US" dirty="0"/>
              <a:t>Enter “1,2,3,4,5,6,7,8,9” as the input characters on the stub of “</a:t>
            </a:r>
            <a:r>
              <a:rPr lang="en-US" dirty="0" err="1"/>
              <a:t>read_key_pad</a:t>
            </a:r>
            <a:r>
              <a:rPr lang="en-US" dirty="0"/>
              <a:t>”</a:t>
            </a:r>
          </a:p>
          <a:p>
            <a:pPr marL="810900" lvl="3" indent="-342900">
              <a:buClr>
                <a:srgbClr val="000000"/>
              </a:buClr>
              <a:buSzPct val="100000"/>
            </a:pPr>
            <a:r>
              <a:rPr lang="en-US" dirty="0"/>
              <a:t>Specify a “3,2,4” as the input string lengths</a:t>
            </a:r>
          </a:p>
          <a:p>
            <a:pPr marL="810900" lvl="3" indent="-342900">
              <a:buClr>
                <a:srgbClr val="000000"/>
              </a:buClr>
              <a:buSzPct val="100000"/>
            </a:pPr>
            <a:r>
              <a:rPr lang="en-US" dirty="0"/>
              <a:t>Enter “123,45,6789” for the expected return values</a:t>
            </a:r>
          </a:p>
          <a:p>
            <a:pPr marL="594900" lvl="2" indent="-342900">
              <a:buClr>
                <a:srgbClr val="000000"/>
              </a:buClr>
              <a:buSzPct val="100000"/>
              <a:buFont typeface="+mj-lt"/>
              <a:buAutoNum type="arabicPeriod"/>
            </a:pPr>
            <a:r>
              <a:rPr lang="en-US" dirty="0"/>
              <a:t>Did the test fail?  What is the actual value of the 2</a:t>
            </a:r>
            <a:r>
              <a:rPr lang="en-US" baseline="30000" dirty="0"/>
              <a:t>nd</a:t>
            </a:r>
            <a:r>
              <a:rPr lang="en-US" dirty="0"/>
              <a:t> &amp; 3</a:t>
            </a:r>
            <a:r>
              <a:rPr lang="en-US" baseline="30000" dirty="0"/>
              <a:t>rd</a:t>
            </a:r>
            <a:r>
              <a:rPr lang="en-US" dirty="0"/>
              <a:t> strings?</a:t>
            </a:r>
          </a:p>
          <a:p>
            <a:pPr marL="594900" lvl="2" indent="-342900">
              <a:buClr>
                <a:srgbClr val="000000"/>
              </a:buClr>
              <a:buSzPct val="100000"/>
              <a:buFont typeface="+mj-lt"/>
              <a:buAutoNum type="arabicPeriod"/>
            </a:pPr>
            <a:r>
              <a:rPr lang="en-US" dirty="0"/>
              <a:t>Try Test Case Option “Multi-return spans range iterations” and it should now pass</a:t>
            </a:r>
          </a:p>
          <a:p>
            <a:pPr marL="594900" lvl="2" indent="-342900">
              <a:buClr>
                <a:srgbClr val="000000"/>
              </a:buClr>
              <a:buSzPct val="100000"/>
              <a:buFont typeface="+mj-lt"/>
              <a:buAutoNum type="arabicPeriod"/>
            </a:pPr>
            <a:r>
              <a:rPr lang="en-US" dirty="0"/>
              <a:t>See example screen shot on next page</a:t>
            </a:r>
          </a:p>
        </p:txBody>
      </p:sp>
      <p:sp>
        <p:nvSpPr>
          <p:cNvPr id="7" name="Textplatzhalter 6">
            <a:extLst>
              <a:ext uri="{FF2B5EF4-FFF2-40B4-BE49-F238E27FC236}">
                <a16:creationId xmlns:a16="http://schemas.microsoft.com/office/drawing/2014/main" id="{90C0FE8F-17B6-4BA2-921F-EEF9237F66BD}"/>
              </a:ext>
            </a:extLst>
          </p:cNvPr>
          <p:cNvSpPr>
            <a:spLocks noGrp="1"/>
          </p:cNvSpPr>
          <p:nvPr>
            <p:ph type="body" sz="quarter" idx="12"/>
          </p:nvPr>
        </p:nvSpPr>
        <p:spPr/>
        <p:txBody>
          <a:bodyPr/>
          <a:lstStyle/>
          <a:p>
            <a:r>
              <a:rPr lang="en-US" dirty="0"/>
              <a:t>Return Data List Options</a:t>
            </a:r>
          </a:p>
        </p:txBody>
      </p:sp>
      <p:sp>
        <p:nvSpPr>
          <p:cNvPr id="3" name="Title 2"/>
          <p:cNvSpPr>
            <a:spLocks noGrp="1"/>
          </p:cNvSpPr>
          <p:nvPr>
            <p:ph type="title"/>
          </p:nvPr>
        </p:nvSpPr>
        <p:spPr/>
        <p:txBody>
          <a:bodyPr/>
          <a:lstStyle/>
          <a:p>
            <a:r>
              <a:rPr lang="en-US"/>
              <a:t>Lab:  Stubbing Fundamentals</a:t>
            </a:r>
            <a:endParaRPr lang="en-US" dirty="0"/>
          </a:p>
        </p:txBody>
      </p:sp>
    </p:spTree>
    <p:extLst>
      <p:ext uri="{BB962C8B-B14F-4D97-AF65-F5344CB8AC3E}">
        <p14:creationId xmlns:p14="http://schemas.microsoft.com/office/powerpoint/2010/main" val="132675377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E7D8767-892A-4BE8-986B-75BC96DB3308}"/>
              </a:ext>
            </a:extLst>
          </p:cNvPr>
          <p:cNvSpPr>
            <a:spLocks noGrp="1"/>
          </p:cNvSpPr>
          <p:nvPr>
            <p:ph sz="quarter" idx="13"/>
          </p:nvPr>
        </p:nvSpPr>
        <p:spPr/>
        <p:txBody>
          <a:bodyPr/>
          <a:lstStyle/>
          <a:p>
            <a:endParaRPr lang="en-US"/>
          </a:p>
        </p:txBody>
      </p:sp>
      <p:sp>
        <p:nvSpPr>
          <p:cNvPr id="2" name="Textplatzhalter 1">
            <a:extLst>
              <a:ext uri="{FF2B5EF4-FFF2-40B4-BE49-F238E27FC236}">
                <a16:creationId xmlns:a16="http://schemas.microsoft.com/office/drawing/2014/main" id="{C9858F05-5D77-4B5C-8C3B-D892C034089E}"/>
              </a:ext>
            </a:extLst>
          </p:cNvPr>
          <p:cNvSpPr>
            <a:spLocks noGrp="1"/>
          </p:cNvSpPr>
          <p:nvPr>
            <p:ph type="body" sz="quarter" idx="12"/>
          </p:nvPr>
        </p:nvSpPr>
        <p:spPr/>
        <p:txBody>
          <a:bodyPr/>
          <a:lstStyle/>
          <a:p>
            <a:r>
              <a:rPr lang="en-US" dirty="0"/>
              <a:t>Screenshot:  Return Data List Options</a:t>
            </a:r>
          </a:p>
        </p:txBody>
      </p:sp>
      <p:sp>
        <p:nvSpPr>
          <p:cNvPr id="3" name="Title 2"/>
          <p:cNvSpPr>
            <a:spLocks noGrp="1"/>
          </p:cNvSpPr>
          <p:nvPr>
            <p:ph type="title"/>
          </p:nvPr>
        </p:nvSpPr>
        <p:spPr/>
        <p:txBody>
          <a:bodyPr/>
          <a:lstStyle/>
          <a:p>
            <a:r>
              <a:rPr lang="en-US"/>
              <a:t>Lab:  Stubbing Fundamentals</a:t>
            </a:r>
            <a:endParaRPr lang="en-US" dirty="0"/>
          </a:p>
        </p:txBody>
      </p:sp>
      <p:pic>
        <p:nvPicPr>
          <p:cNvPr id="6" name="Picture 5">
            <a:extLst>
              <a:ext uri="{FF2B5EF4-FFF2-40B4-BE49-F238E27FC236}">
                <a16:creationId xmlns:a16="http://schemas.microsoft.com/office/drawing/2014/main" id="{74AEBC6F-1588-4E71-8322-A20F4FF5CE6B}"/>
              </a:ext>
            </a:extLst>
          </p:cNvPr>
          <p:cNvPicPr>
            <a:picLocks noChangeAspect="1"/>
          </p:cNvPicPr>
          <p:nvPr/>
        </p:nvPicPr>
        <p:blipFill>
          <a:blip r:embed="rId3"/>
          <a:stretch>
            <a:fillRect/>
          </a:stretch>
        </p:blipFill>
        <p:spPr>
          <a:xfrm>
            <a:off x="1948069" y="1674000"/>
            <a:ext cx="8125749" cy="4219426"/>
          </a:xfrm>
          <a:prstGeom prst="rect">
            <a:avLst/>
          </a:prstGeom>
        </p:spPr>
      </p:pic>
    </p:spTree>
    <p:extLst>
      <p:ext uri="{BB962C8B-B14F-4D97-AF65-F5344CB8AC3E}">
        <p14:creationId xmlns:p14="http://schemas.microsoft.com/office/powerpoint/2010/main" val="112007445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Create a Test Case for: “</a:t>
            </a:r>
            <a:r>
              <a:rPr lang="en-US" dirty="0" err="1"/>
              <a:t>log_error_msg</a:t>
            </a:r>
            <a:r>
              <a:rPr lang="en-US" dirty="0"/>
              <a:t>”</a:t>
            </a:r>
          </a:p>
          <a:p>
            <a:pPr lvl="2"/>
            <a:r>
              <a:rPr lang="en-US" dirty="0"/>
              <a:t>Pass in any string as the log </a:t>
            </a:r>
            <a:r>
              <a:rPr lang="en-US" dirty="0" err="1"/>
              <a:t>msg</a:t>
            </a:r>
            <a:endParaRPr lang="en-US" dirty="0"/>
          </a:p>
          <a:p>
            <a:pPr lvl="2"/>
            <a:r>
              <a:rPr lang="en-US" dirty="0"/>
              <a:t>Run the Test</a:t>
            </a:r>
          </a:p>
          <a:p>
            <a:pPr lvl="2"/>
            <a:r>
              <a:rPr lang="en-US" dirty="0"/>
              <a:t>Look at code coverage</a:t>
            </a:r>
          </a:p>
          <a:p>
            <a:pPr lvl="2"/>
            <a:r>
              <a:rPr lang="en-US" dirty="0"/>
              <a:t>How do you test for a non-zero value of </a:t>
            </a:r>
            <a:r>
              <a:rPr lang="en-US" dirty="0" err="1"/>
              <a:t>debug_flag</a:t>
            </a:r>
            <a:r>
              <a:rPr lang="en-US" dirty="0"/>
              <a:t>?</a:t>
            </a:r>
          </a:p>
          <a:p>
            <a:pPr lvl="1">
              <a:buClr>
                <a:srgbClr val="000000"/>
              </a:buClr>
              <a:buSzPct val="100000"/>
              <a:buFont typeface="Wingdings 3" panose="05040102010807070707" pitchFamily="18" charset="2"/>
              <a:buAutoNum type="arabicPeriod"/>
            </a:pPr>
            <a:r>
              <a:rPr lang="en-US" dirty="0"/>
              <a:t>Use Object Initialization User Code to set value of </a:t>
            </a:r>
            <a:r>
              <a:rPr lang="en-US" dirty="0" err="1"/>
              <a:t>debug_flag</a:t>
            </a:r>
            <a:endParaRPr lang="en-US" dirty="0"/>
          </a:p>
          <a:p>
            <a:pPr lvl="2"/>
            <a:r>
              <a:rPr lang="en-US" dirty="0"/>
              <a:t>Go to Environment -&gt; Object Initialization User Code</a:t>
            </a:r>
          </a:p>
          <a:p>
            <a:pPr lvl="2"/>
            <a:r>
              <a:rPr lang="en-US" dirty="0"/>
              <a:t>For Object: “</a:t>
            </a:r>
            <a:r>
              <a:rPr lang="en-US" dirty="0" err="1"/>
              <a:t>debug_flag</a:t>
            </a:r>
            <a:r>
              <a:rPr lang="en-US" dirty="0"/>
              <a:t>”,  specify a non-zero value in the “Initialization Code” section</a:t>
            </a:r>
          </a:p>
          <a:p>
            <a:pPr lvl="3"/>
            <a:r>
              <a:rPr lang="en-US" dirty="0"/>
              <a:t>For Example, type in “= 1”</a:t>
            </a:r>
          </a:p>
          <a:p>
            <a:pPr lvl="2"/>
            <a:r>
              <a:rPr lang="en-US" dirty="0"/>
              <a:t>Test Compile and then Save and Link (from pull down)</a:t>
            </a:r>
          </a:p>
          <a:p>
            <a:pPr lvl="1">
              <a:buClr>
                <a:srgbClr val="000000"/>
              </a:buClr>
              <a:buSzPct val="100000"/>
              <a:buFont typeface="Wingdings 3" panose="05040102010807070707" pitchFamily="18" charset="2"/>
              <a:buAutoNum type="arabicPeriod"/>
            </a:pPr>
            <a:r>
              <a:rPr lang="en-US" dirty="0"/>
              <a:t>Run the test</a:t>
            </a:r>
          </a:p>
          <a:p>
            <a:pPr lvl="1">
              <a:buClr>
                <a:srgbClr val="000000"/>
              </a:buClr>
              <a:buSzPct val="100000"/>
              <a:buFont typeface="Wingdings 3" panose="05040102010807070707" pitchFamily="18" charset="2"/>
              <a:buAutoNum type="arabicPeriod"/>
            </a:pPr>
            <a:r>
              <a:rPr lang="en-US" dirty="0"/>
              <a:t>Look at code coverage.</a:t>
            </a:r>
          </a:p>
          <a:p>
            <a:pPr lvl="1">
              <a:buClr>
                <a:srgbClr val="000000"/>
              </a:buClr>
              <a:buSzPct val="100000"/>
              <a:buFont typeface="Wingdings 3" panose="05040102010807070707" pitchFamily="18" charset="2"/>
              <a:buAutoNum type="arabicPeriod"/>
            </a:pPr>
            <a:r>
              <a:rPr lang="en-US" dirty="0"/>
              <a:t>Is it possible to get 100% Branch coverage on this function?</a:t>
            </a:r>
          </a:p>
          <a:p>
            <a:pPr lvl="1">
              <a:buClr>
                <a:srgbClr val="000000"/>
              </a:buClr>
              <a:buSzPct val="100000"/>
              <a:buFont typeface="Wingdings 3" panose="05040102010807070707" pitchFamily="18" charset="2"/>
              <a:buAutoNum type="arabicPeriod"/>
            </a:pPr>
            <a:endParaRPr lang="en-US" dirty="0"/>
          </a:p>
          <a:p>
            <a:pPr marL="0" lvl="1" indent="0">
              <a:buClr>
                <a:srgbClr val="000000"/>
              </a:buClr>
              <a:buSzPct val="100000"/>
              <a:buNone/>
            </a:pPr>
            <a:r>
              <a:rPr lang="en-US" dirty="0"/>
              <a:t>Note:  (If you’re curious, edit </a:t>
            </a:r>
            <a:r>
              <a:rPr lang="en-US" dirty="0" err="1"/>
              <a:t>advanced_stubbing_expanded_driver.c</a:t>
            </a:r>
            <a:r>
              <a:rPr lang="en-US" dirty="0"/>
              <a:t> and search for “</a:t>
            </a:r>
            <a:r>
              <a:rPr lang="en-US" dirty="0" err="1"/>
              <a:t>debug_flag</a:t>
            </a:r>
            <a:r>
              <a:rPr lang="en-US" dirty="0"/>
              <a:t>” to see how object initialization works)</a:t>
            </a:r>
          </a:p>
          <a:p>
            <a:pPr marL="0" lvl="1" indent="0">
              <a:buClr>
                <a:srgbClr val="000000"/>
              </a:buClr>
              <a:buSzPct val="100000"/>
              <a:buNone/>
            </a:pPr>
            <a:endParaRPr lang="en-US" dirty="0"/>
          </a:p>
        </p:txBody>
      </p:sp>
      <p:sp>
        <p:nvSpPr>
          <p:cNvPr id="7" name="Textplatzhalter 6">
            <a:extLst>
              <a:ext uri="{FF2B5EF4-FFF2-40B4-BE49-F238E27FC236}">
                <a16:creationId xmlns:a16="http://schemas.microsoft.com/office/drawing/2014/main" id="{A3770B61-7D52-4D6A-A998-DF97B2E234D2}"/>
              </a:ext>
            </a:extLst>
          </p:cNvPr>
          <p:cNvSpPr>
            <a:spLocks noGrp="1"/>
          </p:cNvSpPr>
          <p:nvPr>
            <p:ph type="body" sz="quarter" idx="12"/>
          </p:nvPr>
        </p:nvSpPr>
        <p:spPr/>
        <p:txBody>
          <a:bodyPr/>
          <a:lstStyle/>
          <a:p>
            <a:r>
              <a:rPr lang="en-US" dirty="0"/>
              <a:t>Object Initialization User Code</a:t>
            </a:r>
          </a:p>
        </p:txBody>
      </p:sp>
      <p:sp>
        <p:nvSpPr>
          <p:cNvPr id="3" name="Title 2"/>
          <p:cNvSpPr>
            <a:spLocks noGrp="1"/>
          </p:cNvSpPr>
          <p:nvPr>
            <p:ph type="title"/>
          </p:nvPr>
        </p:nvSpPr>
        <p:spPr/>
        <p:txBody>
          <a:bodyPr/>
          <a:lstStyle/>
          <a:p>
            <a:r>
              <a:rPr lang="en-US"/>
              <a:t>Lab:  Stubbing Fundamentals</a:t>
            </a:r>
            <a:endParaRPr lang="en-US" dirty="0"/>
          </a:p>
        </p:txBody>
      </p:sp>
    </p:spTree>
    <p:extLst>
      <p:ext uri="{BB962C8B-B14F-4D97-AF65-F5344CB8AC3E}">
        <p14:creationId xmlns:p14="http://schemas.microsoft.com/office/powerpoint/2010/main" val="2311154828"/>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CSV Importing</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0406AC50-7CC6-4B89-87A5-DE6E5A61F92E}"/>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E9F45A64-8FFF-4BF2-B6C7-42C537A94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1819532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sz="1400" dirty="0"/>
              <a:t>Build an environment for </a:t>
            </a:r>
            <a:r>
              <a:rPr lang="en-US" sz="1400" dirty="0" err="1"/>
              <a:t>line.c</a:t>
            </a:r>
            <a:r>
              <a:rPr lang="en-US" sz="1400" dirty="0"/>
              <a:t> and call it CSV_IMPORT</a:t>
            </a:r>
          </a:p>
          <a:p>
            <a:pPr lvl="1">
              <a:buClr>
                <a:srgbClr val="000000"/>
              </a:buClr>
              <a:buSzPct val="100000"/>
              <a:buFont typeface="Wingdings 3" panose="05040102010807070707" pitchFamily="18" charset="2"/>
              <a:buAutoNum type="arabicPeriod"/>
            </a:pPr>
            <a:r>
              <a:rPr lang="en-US" sz="1400" dirty="0"/>
              <a:t>Create a CSV Map for findY()</a:t>
            </a:r>
          </a:p>
          <a:p>
            <a:pPr lvl="2"/>
            <a:r>
              <a:rPr lang="en-US" sz="1400" dirty="0"/>
              <a:t>Right Mouse on findY and select “Generate CSV Map”</a:t>
            </a:r>
          </a:p>
          <a:p>
            <a:pPr lvl="2"/>
            <a:r>
              <a:rPr lang="en-US" sz="1400" dirty="0"/>
              <a:t>In the Map Window on the right, browse to ../SourceFiles/SupportFiles/line.csv</a:t>
            </a:r>
          </a:p>
          <a:p>
            <a:pPr lvl="2"/>
            <a:r>
              <a:rPr lang="en-US" sz="1400" dirty="0"/>
              <a:t>Select the Load button</a:t>
            </a:r>
          </a:p>
          <a:p>
            <a:pPr lvl="3"/>
            <a:r>
              <a:rPr lang="en-US" sz="1200" dirty="0"/>
              <a:t>You should now see the loaded data</a:t>
            </a:r>
          </a:p>
          <a:p>
            <a:pPr lvl="3"/>
            <a:r>
              <a:rPr lang="en-US" sz="1200" dirty="0"/>
              <a:t>Note that the 1st row is just header info</a:t>
            </a:r>
          </a:p>
          <a:p>
            <a:pPr lvl="3"/>
            <a:r>
              <a:rPr lang="en-US" sz="1200" dirty="0"/>
              <a:t>All other  rows represent individual test cases</a:t>
            </a:r>
          </a:p>
          <a:p>
            <a:pPr lvl="2"/>
            <a:r>
              <a:rPr lang="en-US" sz="1400" dirty="0"/>
              <a:t>Slide over the CSV Options next to the data (see screen shot on next  page)</a:t>
            </a:r>
          </a:p>
          <a:p>
            <a:pPr lvl="2"/>
            <a:r>
              <a:rPr lang="en-US" sz="1400" dirty="0"/>
              <a:t>Enter 1 for “Number of rows before start of data”</a:t>
            </a:r>
          </a:p>
          <a:p>
            <a:pPr lvl="2"/>
            <a:r>
              <a:rPr lang="en-US" sz="1400" dirty="0"/>
              <a:t>Enter 1 for “Row containing column headings”</a:t>
            </a:r>
          </a:p>
          <a:p>
            <a:pPr lvl="2"/>
            <a:r>
              <a:rPr lang="en-US" sz="1400" dirty="0"/>
              <a:t>Drag the Column Headers down to the corresponding parameter values</a:t>
            </a:r>
          </a:p>
          <a:p>
            <a:pPr lvl="3"/>
            <a:r>
              <a:rPr lang="en-US" sz="1200" dirty="0"/>
              <a:t>i.e. Drag Slope from </a:t>
            </a:r>
            <a:r>
              <a:rPr lang="en-US" sz="1200"/>
              <a:t>Column 2 </a:t>
            </a:r>
            <a:r>
              <a:rPr lang="en-US" sz="1200" dirty="0"/>
              <a:t>down to the “m” parameter</a:t>
            </a:r>
          </a:p>
          <a:p>
            <a:pPr lvl="3"/>
            <a:r>
              <a:rPr lang="en-US" sz="1200" dirty="0"/>
              <a:t>Do the same for the other 3 parameters (note: Y goes to expected value of return)</a:t>
            </a:r>
          </a:p>
          <a:p>
            <a:pPr lvl="2"/>
            <a:r>
              <a:rPr lang="en-US" sz="1400" dirty="0"/>
              <a:t>Right Mouse on the Map name in the Environment View and select CreateTests</a:t>
            </a:r>
          </a:p>
          <a:p>
            <a:pPr lvl="2"/>
            <a:r>
              <a:rPr lang="en-US" sz="1400" dirty="0"/>
              <a:t>Run the Tests, making sure all tests pass</a:t>
            </a:r>
          </a:p>
          <a:p>
            <a:pPr lvl="1">
              <a:buClr>
                <a:srgbClr val="000000"/>
              </a:buClr>
              <a:buSzPct val="100000"/>
              <a:buFont typeface="Wingdings 3" panose="05040102010807070707" pitchFamily="18" charset="2"/>
              <a:buAutoNum type="arabicPeriod"/>
            </a:pPr>
            <a:r>
              <a:rPr lang="en-US" sz="1400" dirty="0"/>
              <a:t>Now do a similar map for findX()</a:t>
            </a:r>
          </a:p>
          <a:p>
            <a:pPr lvl="2"/>
            <a:r>
              <a:rPr lang="en-US" sz="1400" dirty="0"/>
              <a:t>Why do 2 of the tests fail? </a:t>
            </a:r>
          </a:p>
        </p:txBody>
      </p:sp>
      <p:sp>
        <p:nvSpPr>
          <p:cNvPr id="7" name="Textplatzhalter 6">
            <a:extLst>
              <a:ext uri="{FF2B5EF4-FFF2-40B4-BE49-F238E27FC236}">
                <a16:creationId xmlns:a16="http://schemas.microsoft.com/office/drawing/2014/main" id="{75CB9C02-9FF7-4E1D-8927-CCBEDE3FFD34}"/>
              </a:ext>
            </a:extLst>
          </p:cNvPr>
          <p:cNvSpPr>
            <a:spLocks noGrp="1"/>
          </p:cNvSpPr>
          <p:nvPr>
            <p:ph type="body" sz="quarter" idx="12"/>
          </p:nvPr>
        </p:nvSpPr>
        <p:spPr/>
        <p:txBody>
          <a:bodyPr/>
          <a:lstStyle/>
          <a:p>
            <a:r>
              <a:rPr lang="en-US" dirty="0"/>
              <a:t>Mapping CSV Data to Parameters</a:t>
            </a:r>
          </a:p>
        </p:txBody>
      </p:sp>
      <p:sp>
        <p:nvSpPr>
          <p:cNvPr id="3" name="Title 2"/>
          <p:cNvSpPr>
            <a:spLocks noGrp="1"/>
          </p:cNvSpPr>
          <p:nvPr>
            <p:ph type="title"/>
          </p:nvPr>
        </p:nvSpPr>
        <p:spPr/>
        <p:txBody>
          <a:bodyPr/>
          <a:lstStyle/>
          <a:p>
            <a:r>
              <a:rPr lang="en-US"/>
              <a:t>Lab: CSV Importing</a:t>
            </a:r>
            <a:endParaRPr lang="en-US" dirty="0"/>
          </a:p>
        </p:txBody>
      </p:sp>
    </p:spTree>
    <p:extLst>
      <p:ext uri="{BB962C8B-B14F-4D97-AF65-F5344CB8AC3E}">
        <p14:creationId xmlns:p14="http://schemas.microsoft.com/office/powerpoint/2010/main" val="20705427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r>
              <a:rPr lang="en-US" dirty="0"/>
              <a:t>Test Environments can be configured at any level (except the Group Level) in the VectorCAST Tree</a:t>
            </a:r>
          </a:p>
          <a:p>
            <a:pPr lvl="2"/>
            <a:r>
              <a:rPr lang="en-US" dirty="0"/>
              <a:t>Select any node and do RightMouse-&gt;OpenConfiguration</a:t>
            </a:r>
          </a:p>
          <a:p>
            <a:pPr lvl="2"/>
            <a:r>
              <a:rPr lang="en-US" dirty="0"/>
              <a:t>Make sure no Environment is open when configuring from VectorCAST</a:t>
            </a:r>
          </a:p>
          <a:p>
            <a:endParaRPr lang="en-US" dirty="0"/>
          </a:p>
          <a:p>
            <a:r>
              <a:rPr lang="en-US" dirty="0"/>
              <a:t>Configuration can be shared across multiple environments</a:t>
            </a:r>
          </a:p>
          <a:p>
            <a:pPr lvl="2"/>
            <a:r>
              <a:rPr lang="en-US" dirty="0"/>
              <a:t>Compiler options</a:t>
            </a:r>
          </a:p>
          <a:p>
            <a:pPr lvl="2"/>
            <a:r>
              <a:rPr lang="en-US" dirty="0"/>
              <a:t>Parser / harness generation options</a:t>
            </a:r>
          </a:p>
          <a:p>
            <a:pPr lvl="2"/>
            <a:r>
              <a:rPr lang="en-US" dirty="0"/>
              <a:t>Code coverage options</a:t>
            </a:r>
          </a:p>
          <a:p>
            <a:pPr lvl="2"/>
            <a:r>
              <a:rPr lang="en-US" dirty="0"/>
              <a:t>Target execution options</a:t>
            </a:r>
          </a:p>
          <a:p>
            <a:pPr lvl="2"/>
            <a:r>
              <a:rPr lang="en-US" dirty="0"/>
              <a:t>Default search directories list for new environments</a:t>
            </a:r>
          </a:p>
          <a:p>
            <a:pPr lvl="2"/>
            <a:r>
              <a:rPr lang="en-US" dirty="0"/>
              <a:t>Etc.</a:t>
            </a:r>
          </a:p>
          <a:p>
            <a:pPr lvl="1"/>
            <a:endParaRPr lang="en-US" dirty="0"/>
          </a:p>
          <a:p>
            <a:r>
              <a:rPr lang="en-US" dirty="0"/>
              <a:t>Configuration Options are stored in 2 places</a:t>
            </a:r>
          </a:p>
          <a:p>
            <a:pPr lvl="2"/>
            <a:r>
              <a:rPr lang="en-US" dirty="0"/>
              <a:t>Project .vcm file:  For options that are used by more than one Environment</a:t>
            </a:r>
          </a:p>
          <a:p>
            <a:pPr lvl="2"/>
            <a:r>
              <a:rPr lang="en-US" dirty="0"/>
              <a:t>Environment Directory:  For options unique to one Environment</a:t>
            </a:r>
          </a:p>
        </p:txBody>
      </p:sp>
      <p:sp>
        <p:nvSpPr>
          <p:cNvPr id="4" name="Textplatzhalter 3">
            <a:extLst>
              <a:ext uri="{FF2B5EF4-FFF2-40B4-BE49-F238E27FC236}">
                <a16:creationId xmlns:a16="http://schemas.microsoft.com/office/drawing/2014/main" id="{4187AF29-B034-4E13-82D8-C03C32F05C6C}"/>
              </a:ext>
            </a:extLst>
          </p:cNvPr>
          <p:cNvSpPr>
            <a:spLocks noGrp="1"/>
          </p:cNvSpPr>
          <p:nvPr>
            <p:ph type="body" sz="quarter" idx="12"/>
          </p:nvPr>
        </p:nvSpPr>
        <p:spPr/>
        <p:txBody>
          <a:bodyPr/>
          <a:lstStyle/>
          <a:p>
            <a:r>
              <a:rPr lang="en-US" dirty="0"/>
              <a:t>Configuring Environments at the Project Level</a:t>
            </a:r>
          </a:p>
        </p:txBody>
      </p:sp>
      <p:sp>
        <p:nvSpPr>
          <p:cNvPr id="3" name="Title 2"/>
          <p:cNvSpPr>
            <a:spLocks noGrp="1"/>
          </p:cNvSpPr>
          <p:nvPr>
            <p:ph type="title"/>
          </p:nvPr>
        </p:nvSpPr>
        <p:spPr/>
        <p:txBody>
          <a:bodyPr/>
          <a:lstStyle/>
          <a:p>
            <a:r>
              <a:rPr lang="en-US"/>
              <a:t>Lecture:  Building Test Environments</a:t>
            </a:r>
            <a:endParaRPr lang="en-US" dirty="0"/>
          </a:p>
        </p:txBody>
      </p:sp>
    </p:spTree>
    <p:extLst>
      <p:ext uri="{BB962C8B-B14F-4D97-AF65-F5344CB8AC3E}">
        <p14:creationId xmlns:p14="http://schemas.microsoft.com/office/powerpoint/2010/main" val="1316680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B9985862-FFD3-44C6-8A68-6926F5706EC9}"/>
              </a:ext>
            </a:extLst>
          </p:cNvPr>
          <p:cNvSpPr>
            <a:spLocks noGrp="1"/>
          </p:cNvSpPr>
          <p:nvPr>
            <p:ph type="body" sz="quarter" idx="12"/>
          </p:nvPr>
        </p:nvSpPr>
        <p:spPr/>
        <p:txBody>
          <a:bodyPr/>
          <a:lstStyle/>
          <a:p>
            <a:r>
              <a:rPr lang="en-US" dirty="0"/>
              <a:t>Screenshot:  CSV Mapping</a:t>
            </a:r>
          </a:p>
        </p:txBody>
      </p:sp>
      <p:sp>
        <p:nvSpPr>
          <p:cNvPr id="3" name="Title 2"/>
          <p:cNvSpPr>
            <a:spLocks noGrp="1"/>
          </p:cNvSpPr>
          <p:nvPr>
            <p:ph type="title"/>
          </p:nvPr>
        </p:nvSpPr>
        <p:spPr/>
        <p:txBody>
          <a:bodyPr/>
          <a:lstStyle/>
          <a:p>
            <a:r>
              <a:rPr lang="en-US"/>
              <a:t>Lab: CSV Importing</a:t>
            </a:r>
            <a:endParaRPr lang="en-US" dirty="0"/>
          </a:p>
        </p:txBody>
      </p:sp>
      <p:pic>
        <p:nvPicPr>
          <p:cNvPr id="2051" name="Picture 3"/>
          <p:cNvPicPr>
            <a:picLocks noGrp="1" noChangeAspect="1" noChangeArrowheads="1"/>
          </p:cNvPicPr>
          <p:nvPr>
            <p:ph sz="quarter" idx="4294967295"/>
          </p:nvPr>
        </p:nvPicPr>
        <p:blipFill rotWithShape="1">
          <a:blip r:embed="rId3">
            <a:extLst>
              <a:ext uri="{28A0092B-C50C-407E-A947-70E740481C1C}">
                <a14:useLocalDpi xmlns:a14="http://schemas.microsoft.com/office/drawing/2010/main" val="0"/>
              </a:ext>
            </a:extLst>
          </a:blip>
          <a:srcRect/>
          <a:stretch/>
        </p:blipFill>
        <p:spPr bwMode="auto">
          <a:xfrm>
            <a:off x="666000" y="1255713"/>
            <a:ext cx="6581775" cy="446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Gruppieren 10">
            <a:extLst>
              <a:ext uri="{FF2B5EF4-FFF2-40B4-BE49-F238E27FC236}">
                <a16:creationId xmlns:a16="http://schemas.microsoft.com/office/drawing/2014/main" id="{44B4F270-57BC-4FA5-B643-C50D5E4F07FC}"/>
              </a:ext>
            </a:extLst>
          </p:cNvPr>
          <p:cNvGrpSpPr/>
          <p:nvPr/>
        </p:nvGrpSpPr>
        <p:grpSpPr>
          <a:xfrm>
            <a:off x="6982558" y="1704460"/>
            <a:ext cx="2234337" cy="1074146"/>
            <a:chOff x="6684580" y="1623853"/>
            <a:chExt cx="2234337" cy="1074146"/>
          </a:xfrm>
        </p:grpSpPr>
        <p:sp>
          <p:nvSpPr>
            <p:cNvPr id="7" name="TextBox 6"/>
            <p:cNvSpPr txBox="1"/>
            <p:nvPr/>
          </p:nvSpPr>
          <p:spPr>
            <a:xfrm>
              <a:off x="7149660" y="1774669"/>
              <a:ext cx="1769257" cy="923330"/>
            </a:xfrm>
            <a:prstGeom prst="rect">
              <a:avLst/>
            </a:prstGeom>
            <a:noFill/>
          </p:spPr>
          <p:txBody>
            <a:bodyPr wrap="square" rtlCol="0">
              <a:spAutoFit/>
            </a:bodyPr>
            <a:lstStyle/>
            <a:p>
              <a:r>
                <a:rPr lang="en-US" dirty="0"/>
                <a:t>Select this icon to see CSV Options</a:t>
              </a:r>
            </a:p>
          </p:txBody>
        </p:sp>
        <p:cxnSp>
          <p:nvCxnSpPr>
            <p:cNvPr id="9" name="Straight Arrow Connector 8"/>
            <p:cNvCxnSpPr>
              <a:cxnSpLocks/>
              <a:stCxn id="7" idx="1"/>
            </p:cNvCxnSpPr>
            <p:nvPr/>
          </p:nvCxnSpPr>
          <p:spPr>
            <a:xfrm flipH="1" flipV="1">
              <a:off x="6684580" y="1623853"/>
              <a:ext cx="465080" cy="6124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706855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Additional Test Case Options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EC73C96D-81A2-4D48-A9B3-0A6C18EAB955}"/>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E820400A-FE6C-485A-BDE7-E5F3D0EFC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69597796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Build an environment for control_flow.c</a:t>
            </a:r>
          </a:p>
          <a:p>
            <a:pPr lvl="1">
              <a:buClr>
                <a:srgbClr val="000000"/>
              </a:buClr>
              <a:buSzPct val="100000"/>
              <a:buFont typeface="Wingdings 3" panose="05040102010807070707" pitchFamily="18" charset="2"/>
              <a:buAutoNum type="arabicPeriod"/>
            </a:pPr>
            <a:r>
              <a:rPr lang="en-US" dirty="0"/>
              <a:t>Dragging &amp; Dropping Tests across functions</a:t>
            </a:r>
          </a:p>
          <a:p>
            <a:pPr lvl="2"/>
            <a:r>
              <a:rPr lang="en-US" dirty="0"/>
              <a:t>Insert a Test for “computeBaseArea” and call it AreaTest</a:t>
            </a:r>
          </a:p>
          <a:p>
            <a:pPr lvl="3"/>
            <a:r>
              <a:rPr lang="en-US" dirty="0"/>
              <a:t>Enter values 2,3,4 for the global width,length,height</a:t>
            </a:r>
          </a:p>
          <a:p>
            <a:pPr lvl="3"/>
            <a:r>
              <a:rPr lang="en-US" dirty="0"/>
              <a:t>Enter  an input value of BOX on the “shape” parameter</a:t>
            </a:r>
          </a:p>
          <a:p>
            <a:pPr lvl="3"/>
            <a:r>
              <a:rPr lang="en-US" dirty="0"/>
              <a:t>Enter an expected value of 6 for the Base Area	</a:t>
            </a:r>
          </a:p>
          <a:p>
            <a:pPr lvl="2"/>
            <a:r>
              <a:rPr lang="en-US" dirty="0"/>
              <a:t>Run the test.  Why did it fail?</a:t>
            </a:r>
          </a:p>
          <a:p>
            <a:pPr lvl="2"/>
            <a:r>
              <a:rPr lang="en-US" dirty="0"/>
              <a:t>Enter return value of 1 on the validShape stub and make sure it now passes</a:t>
            </a:r>
          </a:p>
          <a:p>
            <a:pPr lvl="2"/>
            <a:r>
              <a:rPr lang="en-US" dirty="0"/>
              <a:t>Drag &amp; Drop the Test Case over to computeVolume  (remember: Alt-&gt;Click).</a:t>
            </a:r>
          </a:p>
          <a:p>
            <a:pPr lvl="2"/>
            <a:r>
              <a:rPr lang="en-US" dirty="0"/>
              <a:t>Rename the test to VolumeTest1</a:t>
            </a:r>
          </a:p>
          <a:p>
            <a:pPr lvl="2"/>
            <a:r>
              <a:rPr lang="en-US" dirty="0"/>
              <a:t>Notice that the Global values were copied, along with the stub parameters, but the input &amp; expected values of the function under test were not copied.</a:t>
            </a:r>
          </a:p>
          <a:p>
            <a:pPr lvl="2"/>
            <a:r>
              <a:rPr lang="en-US" dirty="0"/>
              <a:t>Enter BOX as the input parameter and an expected value  of 24 for the volume</a:t>
            </a:r>
          </a:p>
          <a:p>
            <a:pPr lvl="2"/>
            <a:r>
              <a:rPr lang="en-US" dirty="0"/>
              <a:t>Make sure the test passes</a:t>
            </a:r>
          </a:p>
        </p:txBody>
      </p:sp>
      <p:sp>
        <p:nvSpPr>
          <p:cNvPr id="7" name="Textplatzhalter 6">
            <a:extLst>
              <a:ext uri="{FF2B5EF4-FFF2-40B4-BE49-F238E27FC236}">
                <a16:creationId xmlns:a16="http://schemas.microsoft.com/office/drawing/2014/main" id="{75E363F4-F508-4718-BCFD-DB2897885439}"/>
              </a:ext>
            </a:extLst>
          </p:cNvPr>
          <p:cNvSpPr>
            <a:spLocks noGrp="1"/>
          </p:cNvSpPr>
          <p:nvPr>
            <p:ph type="body" sz="quarter" idx="12"/>
          </p:nvPr>
        </p:nvSpPr>
        <p:spPr/>
        <p:txBody>
          <a:bodyPr/>
          <a:lstStyle/>
          <a:p>
            <a:r>
              <a:rPr lang="en-US" dirty="0"/>
              <a:t>Drag and Drop Tests Across Functions</a:t>
            </a:r>
          </a:p>
        </p:txBody>
      </p:sp>
      <p:sp>
        <p:nvSpPr>
          <p:cNvPr id="3" name="Title 2"/>
          <p:cNvSpPr>
            <a:spLocks noGrp="1"/>
          </p:cNvSpPr>
          <p:nvPr>
            <p:ph type="title"/>
          </p:nvPr>
        </p:nvSpPr>
        <p:spPr/>
        <p:txBody>
          <a:bodyPr/>
          <a:lstStyle/>
          <a:p>
            <a:r>
              <a:rPr lang="en-US"/>
              <a:t>Lab: Additional Test Case Options</a:t>
            </a:r>
            <a:endParaRPr lang="en-US" dirty="0"/>
          </a:p>
        </p:txBody>
      </p:sp>
    </p:spTree>
    <p:extLst>
      <p:ext uri="{BB962C8B-B14F-4D97-AF65-F5344CB8AC3E}">
        <p14:creationId xmlns:p14="http://schemas.microsoft.com/office/powerpoint/2010/main" val="150376085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r>
              <a:rPr lang="en-US" dirty="0"/>
              <a:t>Duplicating Test Cases within the same function</a:t>
            </a:r>
          </a:p>
          <a:p>
            <a:pPr lvl="2">
              <a:buClr>
                <a:srgbClr val="000000"/>
              </a:buClr>
              <a:buSzPct val="100000"/>
              <a:buFont typeface="Wingdings 3" panose="05040102010807070707" pitchFamily="18" charset="2"/>
              <a:buAutoNum type="arabicPeriod"/>
            </a:pPr>
            <a:r>
              <a:rPr lang="en-US" dirty="0"/>
              <a:t>Duplicate VolumeTest1 and call it VolumeTest2</a:t>
            </a:r>
          </a:p>
          <a:p>
            <a:pPr lvl="2">
              <a:buClr>
                <a:srgbClr val="000000"/>
              </a:buClr>
              <a:buSzPct val="100000"/>
              <a:buFont typeface="Wingdings 3" panose="05040102010807070707" pitchFamily="18" charset="2"/>
              <a:buAutoNum type="arabicPeriod"/>
            </a:pPr>
            <a:r>
              <a:rPr lang="en-US" dirty="0"/>
              <a:t>Note that all input &amp; expected values are copied over (Globals, Stubs, &amp; function-under-test parameters)</a:t>
            </a:r>
          </a:p>
          <a:p>
            <a:pPr lvl="2">
              <a:buClr>
                <a:srgbClr val="000000"/>
              </a:buClr>
              <a:buSzPct val="100000"/>
              <a:buFont typeface="Wingdings 3" panose="05040102010807070707" pitchFamily="18" charset="2"/>
              <a:buAutoNum type="arabicPeriod"/>
            </a:pPr>
            <a:r>
              <a:rPr lang="en-US" dirty="0"/>
              <a:t>Run the test case to make sure it passes</a:t>
            </a:r>
          </a:p>
          <a:p>
            <a:pPr lvl="1"/>
            <a:endParaRPr lang="en-US" dirty="0"/>
          </a:p>
        </p:txBody>
      </p:sp>
      <p:sp>
        <p:nvSpPr>
          <p:cNvPr id="7" name="Textplatzhalter 6">
            <a:extLst>
              <a:ext uri="{FF2B5EF4-FFF2-40B4-BE49-F238E27FC236}">
                <a16:creationId xmlns:a16="http://schemas.microsoft.com/office/drawing/2014/main" id="{14AE41C2-8934-4B0E-8C8C-41567379FF9F}"/>
              </a:ext>
            </a:extLst>
          </p:cNvPr>
          <p:cNvSpPr>
            <a:spLocks noGrp="1"/>
          </p:cNvSpPr>
          <p:nvPr>
            <p:ph type="body" sz="quarter" idx="12"/>
          </p:nvPr>
        </p:nvSpPr>
        <p:spPr/>
        <p:txBody>
          <a:bodyPr/>
          <a:lstStyle/>
          <a:p>
            <a:r>
              <a:rPr lang="en-US" dirty="0"/>
              <a:t>Duplicating Tests</a:t>
            </a:r>
          </a:p>
        </p:txBody>
      </p:sp>
      <p:sp>
        <p:nvSpPr>
          <p:cNvPr id="3" name="Title 2"/>
          <p:cNvSpPr>
            <a:spLocks noGrp="1"/>
          </p:cNvSpPr>
          <p:nvPr>
            <p:ph type="title"/>
          </p:nvPr>
        </p:nvSpPr>
        <p:spPr/>
        <p:txBody>
          <a:bodyPr/>
          <a:lstStyle/>
          <a:p>
            <a:r>
              <a:rPr lang="en-US"/>
              <a:t>Lab: Additional Test Case Options</a:t>
            </a:r>
            <a:endParaRPr lang="en-US" dirty="0"/>
          </a:p>
        </p:txBody>
      </p:sp>
    </p:spTree>
    <p:extLst>
      <p:ext uri="{BB962C8B-B14F-4D97-AF65-F5344CB8AC3E}">
        <p14:creationId xmlns:p14="http://schemas.microsoft.com/office/powerpoint/2010/main" val="295186448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endParaRPr lang="en-US" dirty="0"/>
          </a:p>
          <a:p>
            <a:pPr lvl="2">
              <a:buClr>
                <a:srgbClr val="000000"/>
              </a:buClr>
              <a:buSzPct val="100000"/>
              <a:buFont typeface="Wingdings 3" panose="05040102010807070707" pitchFamily="18" charset="2"/>
              <a:buAutoNum type="arabicPeriod"/>
            </a:pPr>
            <a:r>
              <a:rPr lang="en-US" dirty="0"/>
              <a:t>Insert a “Partition” Test Case for partitionExample and name it 5_PARTITIONS</a:t>
            </a:r>
          </a:p>
          <a:p>
            <a:pPr lvl="2">
              <a:buClr>
                <a:srgbClr val="000000"/>
              </a:buClr>
              <a:buSzPct val="100000"/>
              <a:buFont typeface="Wingdings 3" panose="05040102010807070707" pitchFamily="18" charset="2"/>
              <a:buAutoNum type="arabicPeriod"/>
            </a:pPr>
            <a:r>
              <a:rPr lang="en-US" dirty="0"/>
              <a:t>In the Test Case Options tab, Set the Number of Partitions to: 5</a:t>
            </a:r>
          </a:p>
          <a:p>
            <a:pPr lvl="2">
              <a:buClr>
                <a:srgbClr val="000000"/>
              </a:buClr>
              <a:buSzPct val="100000"/>
              <a:buFont typeface="Wingdings 3" panose="05040102010807070707" pitchFamily="18" charset="2"/>
              <a:buAutoNum type="arabicPeriod"/>
            </a:pPr>
            <a:r>
              <a:rPr lang="en-US" dirty="0"/>
              <a:t>Run the Test, how many Range Iterations are created?</a:t>
            </a:r>
          </a:p>
          <a:p>
            <a:pPr lvl="2">
              <a:buClr>
                <a:srgbClr val="000000"/>
              </a:buClr>
              <a:buSzPct val="100000"/>
              <a:buFont typeface="Wingdings 3" panose="05040102010807070707" pitchFamily="18" charset="2"/>
              <a:buAutoNum type="arabicPeriod"/>
            </a:pPr>
            <a:r>
              <a:rPr lang="en-US" dirty="0"/>
              <a:t>Duplicate the Test and name the new test 10_PARTITIONS</a:t>
            </a:r>
          </a:p>
          <a:p>
            <a:pPr lvl="2">
              <a:buClr>
                <a:srgbClr val="000000"/>
              </a:buClr>
              <a:buSzPct val="100000"/>
              <a:buFont typeface="Wingdings 3" panose="05040102010807070707" pitchFamily="18" charset="2"/>
              <a:buAutoNum type="arabicPeriod"/>
            </a:pPr>
            <a:r>
              <a:rPr lang="en-US" dirty="0"/>
              <a:t>Change the Number of Partitions to: 10</a:t>
            </a:r>
          </a:p>
          <a:p>
            <a:pPr lvl="2">
              <a:buClr>
                <a:srgbClr val="000000"/>
              </a:buClr>
              <a:buSzPct val="100000"/>
              <a:buFont typeface="Wingdings 3" panose="05040102010807070707" pitchFamily="18" charset="2"/>
              <a:buAutoNum type="arabicPeriod"/>
            </a:pPr>
            <a:r>
              <a:rPr lang="en-US" dirty="0"/>
              <a:t>Run the Test, how many Range Iterations are created?</a:t>
            </a:r>
          </a:p>
        </p:txBody>
      </p:sp>
      <p:sp>
        <p:nvSpPr>
          <p:cNvPr id="7" name="Textplatzhalter 6">
            <a:extLst>
              <a:ext uri="{FF2B5EF4-FFF2-40B4-BE49-F238E27FC236}">
                <a16:creationId xmlns:a16="http://schemas.microsoft.com/office/drawing/2014/main" id="{14AE41C2-8934-4B0E-8C8C-41567379FF9F}"/>
              </a:ext>
            </a:extLst>
          </p:cNvPr>
          <p:cNvSpPr>
            <a:spLocks noGrp="1"/>
          </p:cNvSpPr>
          <p:nvPr>
            <p:ph type="body" sz="quarter" idx="12"/>
          </p:nvPr>
        </p:nvSpPr>
        <p:spPr/>
        <p:txBody>
          <a:bodyPr/>
          <a:lstStyle/>
          <a:p>
            <a:r>
              <a:rPr lang="en-US" dirty="0"/>
              <a:t>Partitioned Test Cases</a:t>
            </a:r>
          </a:p>
        </p:txBody>
      </p:sp>
      <p:sp>
        <p:nvSpPr>
          <p:cNvPr id="3" name="Title 2"/>
          <p:cNvSpPr>
            <a:spLocks noGrp="1"/>
          </p:cNvSpPr>
          <p:nvPr>
            <p:ph type="title"/>
          </p:nvPr>
        </p:nvSpPr>
        <p:spPr/>
        <p:txBody>
          <a:bodyPr/>
          <a:lstStyle/>
          <a:p>
            <a:r>
              <a:rPr lang="en-US"/>
              <a:t>Lab: Additional Test Case Options</a:t>
            </a:r>
            <a:endParaRPr lang="en-US" dirty="0"/>
          </a:p>
        </p:txBody>
      </p:sp>
    </p:spTree>
    <p:extLst>
      <p:ext uri="{BB962C8B-B14F-4D97-AF65-F5344CB8AC3E}">
        <p14:creationId xmlns:p14="http://schemas.microsoft.com/office/powerpoint/2010/main" val="310402481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sz="1400" dirty="0"/>
              <a:t>Control Flow Test Case</a:t>
            </a:r>
          </a:p>
          <a:p>
            <a:pPr lvl="2">
              <a:buClr>
                <a:srgbClr val="000000"/>
              </a:buClr>
              <a:buSzPct val="100000"/>
              <a:buFont typeface="Wingdings 3" panose="05040102010807070707" pitchFamily="18" charset="2"/>
              <a:buAutoNum type="arabicPeriod"/>
            </a:pPr>
            <a:r>
              <a:rPr lang="en-US" sz="1400" dirty="0"/>
              <a:t>Insert a Test Case for controlFlowExample, name it TEST_ONE</a:t>
            </a:r>
          </a:p>
          <a:p>
            <a:pPr lvl="2">
              <a:buClr>
                <a:srgbClr val="000000"/>
              </a:buClr>
              <a:buSzPct val="100000"/>
              <a:buFont typeface="Wingdings 3" panose="05040102010807070707" pitchFamily="18" charset="2"/>
              <a:buAutoNum type="arabicPeriod"/>
            </a:pPr>
            <a:r>
              <a:rPr lang="en-US" sz="1400" dirty="0"/>
              <a:t>Using the Test Case Editor, add the correct values for the control flow</a:t>
            </a:r>
          </a:p>
          <a:p>
            <a:pPr lvl="2">
              <a:buClr>
                <a:srgbClr val="000000"/>
              </a:buClr>
              <a:buSzPct val="100000"/>
              <a:buFont typeface="Wingdings 3" panose="05040102010807070707" pitchFamily="18" charset="2"/>
              <a:buAutoNum type="arabicPeriod"/>
            </a:pPr>
            <a:r>
              <a:rPr lang="en-US" sz="1400" dirty="0"/>
              <a:t>Run test, ensure that it passes</a:t>
            </a:r>
          </a:p>
          <a:p>
            <a:pPr lvl="2">
              <a:buClr>
                <a:srgbClr val="000000"/>
              </a:buClr>
              <a:buSzPct val="100000"/>
              <a:buFont typeface="Wingdings 3" panose="05040102010807070707" pitchFamily="18" charset="2"/>
              <a:buAutoNum type="arabicPeriod"/>
            </a:pPr>
            <a:r>
              <a:rPr lang="en-US" sz="1400" dirty="0"/>
              <a:t>Duplicate the test</a:t>
            </a:r>
          </a:p>
          <a:p>
            <a:pPr lvl="2">
              <a:buClr>
                <a:srgbClr val="000000"/>
              </a:buClr>
              <a:buSzPct val="100000"/>
              <a:buFont typeface="Wingdings 3" panose="05040102010807070707" pitchFamily="18" charset="2"/>
              <a:buAutoNum type="arabicPeriod"/>
            </a:pPr>
            <a:r>
              <a:rPr lang="en-US" sz="1400" dirty="0"/>
              <a:t>Add incorrect items to the control flow</a:t>
            </a:r>
          </a:p>
          <a:p>
            <a:pPr lvl="2">
              <a:buClr>
                <a:srgbClr val="000000"/>
              </a:buClr>
              <a:buSzPct val="100000"/>
              <a:buFont typeface="Wingdings 3" panose="05040102010807070707" pitchFamily="18" charset="2"/>
              <a:buAutoNum type="arabicPeriod"/>
            </a:pPr>
            <a:r>
              <a:rPr lang="en-US" sz="1400" dirty="0"/>
              <a:t>Run Test Verify that it fails</a:t>
            </a:r>
          </a:p>
        </p:txBody>
      </p:sp>
      <p:sp>
        <p:nvSpPr>
          <p:cNvPr id="7" name="Textplatzhalter 6">
            <a:extLst>
              <a:ext uri="{FF2B5EF4-FFF2-40B4-BE49-F238E27FC236}">
                <a16:creationId xmlns:a16="http://schemas.microsoft.com/office/drawing/2014/main" id="{78B82FCC-B586-4235-8FEF-5557C4241285}"/>
              </a:ext>
            </a:extLst>
          </p:cNvPr>
          <p:cNvSpPr>
            <a:spLocks noGrp="1"/>
          </p:cNvSpPr>
          <p:nvPr>
            <p:ph type="body" sz="quarter" idx="12"/>
          </p:nvPr>
        </p:nvSpPr>
        <p:spPr/>
        <p:txBody>
          <a:bodyPr/>
          <a:lstStyle/>
          <a:p>
            <a:r>
              <a:rPr lang="en-US" dirty="0"/>
              <a:t>Control Flow Testing</a:t>
            </a:r>
          </a:p>
        </p:txBody>
      </p:sp>
      <p:sp>
        <p:nvSpPr>
          <p:cNvPr id="3" name="Title 2"/>
          <p:cNvSpPr>
            <a:spLocks noGrp="1"/>
          </p:cNvSpPr>
          <p:nvPr>
            <p:ph type="title"/>
          </p:nvPr>
        </p:nvSpPr>
        <p:spPr/>
        <p:txBody>
          <a:bodyPr/>
          <a:lstStyle/>
          <a:p>
            <a:r>
              <a:rPr lang="en-US"/>
              <a:t>Lab: Additional Test Case Options</a:t>
            </a:r>
            <a:endParaRPr lang="en-US" dirty="0"/>
          </a:p>
        </p:txBody>
      </p:sp>
    </p:spTree>
    <p:extLst>
      <p:ext uri="{BB962C8B-B14F-4D97-AF65-F5344CB8AC3E}">
        <p14:creationId xmlns:p14="http://schemas.microsoft.com/office/powerpoint/2010/main" val="184263040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sz="1400" dirty="0"/>
              <a:t>Filtering the Test Case Tree</a:t>
            </a:r>
          </a:p>
          <a:p>
            <a:pPr lvl="2">
              <a:buClr>
                <a:srgbClr val="000000"/>
              </a:buClr>
              <a:buSzPct val="100000"/>
              <a:buFont typeface="Wingdings 3" panose="05040102010807070707" pitchFamily="18" charset="2"/>
              <a:buAutoNum type="arabicPeriod"/>
            </a:pPr>
            <a:r>
              <a:rPr lang="en-US" sz="1400" dirty="0"/>
              <a:t>Search For (ctrl-F): “compute”, and click the “Filter” checkbox on and off</a:t>
            </a:r>
          </a:p>
          <a:p>
            <a:pPr lvl="1">
              <a:buClr>
                <a:srgbClr val="000000"/>
              </a:buClr>
              <a:buSzPct val="100000"/>
              <a:buFont typeface="Wingdings 3" panose="05040102010807070707" pitchFamily="18" charset="2"/>
              <a:buAutoNum type="arabicPeriod"/>
            </a:pPr>
            <a:r>
              <a:rPr lang="en-US" sz="1400" dirty="0"/>
              <a:t>Filtering the Parameter Tree</a:t>
            </a:r>
          </a:p>
          <a:p>
            <a:pPr lvl="2">
              <a:buClr>
                <a:srgbClr val="000000"/>
              </a:buClr>
              <a:buSzPct val="100000"/>
              <a:buFont typeface="Wingdings 3" panose="05040102010807070707" pitchFamily="18" charset="2"/>
              <a:buAutoNum type="arabicPeriod"/>
            </a:pPr>
            <a:r>
              <a:rPr lang="en-US" sz="1400" dirty="0"/>
              <a:t>Open the Test Editor for any test</a:t>
            </a:r>
          </a:p>
          <a:p>
            <a:pPr lvl="2">
              <a:buClr>
                <a:srgbClr val="000000"/>
              </a:buClr>
              <a:buSzPct val="100000"/>
              <a:buFont typeface="Wingdings 3" panose="05040102010807070707" pitchFamily="18" charset="2"/>
              <a:buAutoNum type="arabicPeriod"/>
            </a:pPr>
            <a:r>
              <a:rPr lang="en-US" sz="1400" dirty="0"/>
              <a:t>Search for: “shape” and click the “Filter” checkbox on and off</a:t>
            </a:r>
          </a:p>
          <a:p>
            <a:pPr lvl="1">
              <a:buClr>
                <a:srgbClr val="000000"/>
              </a:buClr>
              <a:buSzPct val="100000"/>
              <a:buFont typeface="Wingdings 3" panose="05040102010807070707" pitchFamily="18" charset="2"/>
              <a:buAutoNum type="arabicPeriod"/>
            </a:pPr>
            <a:r>
              <a:rPr lang="en-US" sz="1400" dirty="0"/>
              <a:t>“Display only referenced globals” checkbox</a:t>
            </a:r>
          </a:p>
          <a:p>
            <a:pPr lvl="2">
              <a:buClr>
                <a:srgbClr val="000000"/>
              </a:buClr>
              <a:buSzPct val="100000"/>
              <a:buFont typeface="Wingdings 3" panose="05040102010807070707" pitchFamily="18" charset="2"/>
              <a:buAutoNum type="arabicPeriod"/>
            </a:pPr>
            <a:r>
              <a:rPr lang="en-US" sz="1400" dirty="0"/>
              <a:t>Open the Test Editor for a test case for computeVolume</a:t>
            </a:r>
          </a:p>
          <a:p>
            <a:pPr lvl="2">
              <a:buClr>
                <a:srgbClr val="000000"/>
              </a:buClr>
              <a:buSzPct val="100000"/>
              <a:buFont typeface="Wingdings 3" panose="05040102010807070707" pitchFamily="18" charset="2"/>
              <a:buAutoNum type="arabicPeriod"/>
            </a:pPr>
            <a:r>
              <a:rPr lang="en-US" sz="1400" dirty="0"/>
              <a:t>Expand the SBF list and the GLOBAL list.</a:t>
            </a:r>
          </a:p>
          <a:p>
            <a:pPr lvl="2">
              <a:buClr>
                <a:srgbClr val="000000"/>
              </a:buClr>
              <a:buSzPct val="100000"/>
              <a:buFont typeface="Wingdings 3" panose="05040102010807070707" pitchFamily="18" charset="2"/>
              <a:buAutoNum type="arabicPeriod"/>
            </a:pPr>
            <a:r>
              <a:rPr lang="en-US" sz="1400" dirty="0"/>
              <a:t>Click on the various global variables and notice what changes in the GUI</a:t>
            </a:r>
          </a:p>
          <a:p>
            <a:pPr lvl="2">
              <a:buClr>
                <a:srgbClr val="000000"/>
              </a:buClr>
              <a:buSzPct val="100000"/>
              <a:buFont typeface="Wingdings 3" panose="05040102010807070707" pitchFamily="18" charset="2"/>
              <a:buAutoNum type="arabicPeriod"/>
            </a:pPr>
            <a:r>
              <a:rPr lang="en-US" sz="1400" dirty="0"/>
              <a:t>Click on the “Display only referenced globals” checkbox at bottom right of editor</a:t>
            </a:r>
          </a:p>
          <a:p>
            <a:pPr lvl="2">
              <a:buClr>
                <a:srgbClr val="000000"/>
              </a:buClr>
              <a:buSzPct val="100000"/>
              <a:buFont typeface="Wingdings 3" panose="05040102010807070707" pitchFamily="18" charset="2"/>
              <a:buAutoNum type="arabicPeriod"/>
            </a:pPr>
            <a:r>
              <a:rPr lang="en-US" sz="1400" dirty="0"/>
              <a:t>Notice how the Test Editor Display changes, why?</a:t>
            </a:r>
          </a:p>
        </p:txBody>
      </p:sp>
      <p:sp>
        <p:nvSpPr>
          <p:cNvPr id="7" name="Textplatzhalter 6">
            <a:extLst>
              <a:ext uri="{FF2B5EF4-FFF2-40B4-BE49-F238E27FC236}">
                <a16:creationId xmlns:a16="http://schemas.microsoft.com/office/drawing/2014/main" id="{78B82FCC-B586-4235-8FEF-5557C4241285}"/>
              </a:ext>
            </a:extLst>
          </p:cNvPr>
          <p:cNvSpPr>
            <a:spLocks noGrp="1"/>
          </p:cNvSpPr>
          <p:nvPr>
            <p:ph type="body" sz="quarter" idx="12"/>
          </p:nvPr>
        </p:nvSpPr>
        <p:spPr/>
        <p:txBody>
          <a:bodyPr/>
          <a:lstStyle/>
          <a:p>
            <a:r>
              <a:rPr lang="en-US" dirty="0"/>
              <a:t>Find, Filter, &amp; Cross Reference</a:t>
            </a:r>
          </a:p>
        </p:txBody>
      </p:sp>
      <p:sp>
        <p:nvSpPr>
          <p:cNvPr id="3" name="Title 2"/>
          <p:cNvSpPr>
            <a:spLocks noGrp="1"/>
          </p:cNvSpPr>
          <p:nvPr>
            <p:ph type="title"/>
          </p:nvPr>
        </p:nvSpPr>
        <p:spPr/>
        <p:txBody>
          <a:bodyPr/>
          <a:lstStyle/>
          <a:p>
            <a:r>
              <a:rPr lang="en-US"/>
              <a:t>Lab: Additional Test Case Options</a:t>
            </a:r>
            <a:endParaRPr lang="en-US" dirty="0"/>
          </a:p>
        </p:txBody>
      </p:sp>
    </p:spTree>
    <p:extLst>
      <p:ext uri="{BB962C8B-B14F-4D97-AF65-F5344CB8AC3E}">
        <p14:creationId xmlns:p14="http://schemas.microsoft.com/office/powerpoint/2010/main" val="384088525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Code Coverage Options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116954F9-790D-4A39-B4E8-186A9E01E69C}"/>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331801F2-BF89-4725-A911-55E012153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56708975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sz="1100" dirty="0"/>
              <a:t>Build an environment for units “date” and “utilities”</a:t>
            </a:r>
          </a:p>
          <a:p>
            <a:pPr lvl="2"/>
            <a:r>
              <a:rPr lang="en-US" sz="1100" dirty="0"/>
              <a:t>In Step 5, add a path for these modules (i.e. “../CodeCoverageOptions”)</a:t>
            </a:r>
          </a:p>
          <a:p>
            <a:pPr lvl="2"/>
            <a:r>
              <a:rPr lang="en-US" sz="1100" dirty="0"/>
              <a:t>Select Coverage Type Statement+Branch</a:t>
            </a:r>
          </a:p>
          <a:p>
            <a:pPr lvl="1">
              <a:buClr>
                <a:srgbClr val="000000"/>
              </a:buClr>
              <a:buSzPct val="100000"/>
              <a:buFont typeface="Wingdings 3" panose="05040102010807070707" pitchFamily="18" charset="2"/>
              <a:buAutoNum type="arabicPeriod"/>
            </a:pPr>
            <a:r>
              <a:rPr lang="en-US" sz="1100" dirty="0"/>
              <a:t>Enable Coverage Animation and Initialize Code Coverage</a:t>
            </a:r>
          </a:p>
          <a:p>
            <a:pPr lvl="2"/>
            <a:r>
              <a:rPr lang="en-US" sz="1100" dirty="0"/>
              <a:t>Turn on “Animation Mode” in Tools-&gt;Options-&gt;Coverage tab</a:t>
            </a:r>
          </a:p>
          <a:p>
            <a:pPr lvl="2"/>
            <a:r>
              <a:rPr lang="en-US" sz="1100" dirty="0"/>
              <a:t>Rebuild the Environment</a:t>
            </a:r>
          </a:p>
          <a:p>
            <a:pPr lvl="1">
              <a:buClr>
                <a:srgbClr val="000000"/>
              </a:buClr>
              <a:buSzPct val="100000"/>
              <a:buFont typeface="Wingdings 3" panose="05040102010807070707" pitchFamily="18" charset="2"/>
              <a:buAutoNum type="arabicPeriod"/>
            </a:pPr>
            <a:r>
              <a:rPr lang="en-US" sz="1100" dirty="0"/>
              <a:t>Use “Coverage Animation” on “DateString” test, as follows:</a:t>
            </a:r>
          </a:p>
          <a:p>
            <a:pPr lvl="2"/>
            <a:r>
              <a:rPr lang="en-US" sz="1100" dirty="0"/>
              <a:t>Build a test case for “DateString” in “date” (converts numbers to text)</a:t>
            </a:r>
          </a:p>
          <a:p>
            <a:pPr lvl="2"/>
            <a:r>
              <a:rPr lang="en-US" sz="1100" dirty="0"/>
              <a:t>After running the test, use the coverage animation as follows:</a:t>
            </a:r>
          </a:p>
          <a:p>
            <a:pPr lvl="3"/>
            <a:r>
              <a:rPr lang="en-US" sz="1050" dirty="0"/>
              <a:t>Right Mouse on the Test &amp; select “Activate Coverage Animation”</a:t>
            </a:r>
          </a:p>
          <a:p>
            <a:pPr lvl="3"/>
            <a:r>
              <a:rPr lang="en-US" sz="1050" dirty="0"/>
              <a:t>Play with step forward/back, goto start/end and breakpoint buttons that should now appear</a:t>
            </a:r>
          </a:p>
        </p:txBody>
      </p:sp>
      <p:sp>
        <p:nvSpPr>
          <p:cNvPr id="7" name="Textplatzhalter 6">
            <a:extLst>
              <a:ext uri="{FF2B5EF4-FFF2-40B4-BE49-F238E27FC236}">
                <a16:creationId xmlns:a16="http://schemas.microsoft.com/office/drawing/2014/main" id="{64D59552-48DB-4F2D-9A9A-1CAC4DBA0AFE}"/>
              </a:ext>
            </a:extLst>
          </p:cNvPr>
          <p:cNvSpPr>
            <a:spLocks noGrp="1"/>
          </p:cNvSpPr>
          <p:nvPr>
            <p:ph type="body" sz="quarter" idx="12"/>
          </p:nvPr>
        </p:nvSpPr>
        <p:spPr/>
        <p:txBody>
          <a:bodyPr/>
          <a:lstStyle/>
          <a:p>
            <a:r>
              <a:rPr lang="en-US" dirty="0"/>
              <a:t>Coverage Animation</a:t>
            </a:r>
          </a:p>
        </p:txBody>
      </p:sp>
      <p:sp>
        <p:nvSpPr>
          <p:cNvPr id="3" name="Title 2"/>
          <p:cNvSpPr>
            <a:spLocks noGrp="1"/>
          </p:cNvSpPr>
          <p:nvPr>
            <p:ph type="title"/>
          </p:nvPr>
        </p:nvSpPr>
        <p:spPr/>
        <p:txBody>
          <a:bodyPr/>
          <a:lstStyle/>
          <a:p>
            <a:r>
              <a:rPr lang="en-US"/>
              <a:t>Lab: Code Coverage Options</a:t>
            </a:r>
            <a:endParaRPr lang="en-US" dirty="0"/>
          </a:p>
        </p:txBody>
      </p:sp>
    </p:spTree>
    <p:extLst>
      <p:ext uri="{BB962C8B-B14F-4D97-AF65-F5344CB8AC3E}">
        <p14:creationId xmlns:p14="http://schemas.microsoft.com/office/powerpoint/2010/main" val="195767884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endParaRPr lang="en-US" sz="1050" dirty="0"/>
          </a:p>
          <a:p>
            <a:pPr lvl="1">
              <a:buClr>
                <a:srgbClr val="000000"/>
              </a:buClr>
              <a:buSzPct val="100000"/>
              <a:buFont typeface="Wingdings 3" panose="05040102010807070707" pitchFamily="18" charset="2"/>
              <a:buAutoNum type="arabicPeriod"/>
            </a:pPr>
            <a:r>
              <a:rPr lang="en-US" sz="1100" dirty="0"/>
              <a:t>Create Basis Path Tests for functions both “utilities” and “data”</a:t>
            </a:r>
          </a:p>
          <a:p>
            <a:pPr lvl="1">
              <a:buClr>
                <a:srgbClr val="000000"/>
              </a:buClr>
              <a:buSzPct val="100000"/>
              <a:buFont typeface="Wingdings 3" panose="05040102010807070707" pitchFamily="18" charset="2"/>
              <a:buAutoNum type="arabicPeriod"/>
            </a:pPr>
            <a:r>
              <a:rPr lang="en-US" sz="1100" dirty="0"/>
              <a:t>View the Code Coverage Summary to see coverage status</a:t>
            </a:r>
          </a:p>
          <a:p>
            <a:pPr lvl="1">
              <a:buClr>
                <a:srgbClr val="000000"/>
              </a:buClr>
              <a:buSzPct val="100000"/>
              <a:buFont typeface="Wingdings 3" panose="05040102010807070707" pitchFamily="18" charset="2"/>
              <a:buAutoNum type="arabicPeriod"/>
            </a:pPr>
            <a:endParaRPr lang="en-US" sz="1100" dirty="0"/>
          </a:p>
          <a:p>
            <a:pPr lvl="1">
              <a:buClr>
                <a:srgbClr val="000000"/>
              </a:buClr>
              <a:buSzPct val="100000"/>
              <a:buFont typeface="Wingdings 3" panose="05040102010807070707" pitchFamily="18" charset="2"/>
              <a:buAutoNum type="arabicPeriod"/>
            </a:pPr>
            <a:endParaRPr lang="en-US" sz="1100" dirty="0"/>
          </a:p>
          <a:p>
            <a:pPr lvl="1">
              <a:buClr>
                <a:srgbClr val="000000"/>
              </a:buClr>
              <a:buSzPct val="100000"/>
              <a:buFont typeface="Wingdings 3" panose="05040102010807070707" pitchFamily="18" charset="2"/>
              <a:buAutoNum type="arabicPeriod"/>
            </a:pPr>
            <a:endParaRPr lang="en-US" sz="1100" dirty="0"/>
          </a:p>
          <a:p>
            <a:pPr lvl="1">
              <a:buClr>
                <a:srgbClr val="000000"/>
              </a:buClr>
              <a:buSzPct val="100000"/>
              <a:buFont typeface="Wingdings 3" panose="05040102010807070707" pitchFamily="18" charset="2"/>
              <a:buAutoNum type="arabicPeriod"/>
            </a:pPr>
            <a:endParaRPr lang="en-US" sz="1100" dirty="0"/>
          </a:p>
          <a:p>
            <a:pPr lvl="2"/>
            <a:r>
              <a:rPr lang="en-US" sz="1100" dirty="0"/>
              <a:t>Select column headers to change display order</a:t>
            </a:r>
          </a:p>
          <a:p>
            <a:pPr lvl="2"/>
            <a:r>
              <a:rPr lang="en-US" sz="1100" dirty="0"/>
              <a:t>User filtering to weed limit the amount of data (e.g., enter “&gt;2” at the to of the Vg column)</a:t>
            </a:r>
          </a:p>
          <a:p>
            <a:pPr lvl="1">
              <a:buClr>
                <a:srgbClr val="000000"/>
              </a:buClr>
              <a:buSzPct val="100000"/>
              <a:buFont typeface="Wingdings 3" panose="05040102010807070707" pitchFamily="18" charset="2"/>
              <a:buAutoNum type="arabicPeriod"/>
            </a:pPr>
            <a:r>
              <a:rPr lang="en-US" sz="1100" dirty="0"/>
              <a:t>Now view the Metrics Report</a:t>
            </a:r>
          </a:p>
          <a:p>
            <a:pPr lvl="1">
              <a:buClr>
                <a:srgbClr val="000000"/>
              </a:buClr>
              <a:buSzPct val="100000"/>
              <a:buFont typeface="Wingdings 3" panose="05040102010807070707" pitchFamily="18" charset="2"/>
              <a:buAutoNum type="arabicPeriod"/>
            </a:pPr>
            <a:endParaRPr lang="en-US" sz="1100" dirty="0"/>
          </a:p>
          <a:p>
            <a:pPr lvl="1">
              <a:buClr>
                <a:srgbClr val="000000"/>
              </a:buClr>
              <a:buSzPct val="100000"/>
              <a:buFont typeface="Wingdings 3" panose="05040102010807070707" pitchFamily="18" charset="2"/>
              <a:buAutoNum type="arabicPeriod"/>
            </a:pPr>
            <a:endParaRPr lang="en-US" sz="1100" dirty="0"/>
          </a:p>
          <a:p>
            <a:pPr marL="0" lvl="1" indent="0">
              <a:buClr>
                <a:srgbClr val="000000"/>
              </a:buClr>
              <a:buSzPct val="100000"/>
              <a:buNone/>
            </a:pPr>
            <a:r>
              <a:rPr lang="en-US" sz="1100" dirty="0"/>
              <a:t> </a:t>
            </a:r>
          </a:p>
          <a:p>
            <a:pPr marL="0" lvl="1" indent="0">
              <a:buClr>
                <a:srgbClr val="000000"/>
              </a:buClr>
              <a:buSzPct val="100000"/>
              <a:buNone/>
            </a:pPr>
            <a:r>
              <a:rPr lang="en-US" sz="1100" dirty="0"/>
              <a:t> </a:t>
            </a:r>
          </a:p>
          <a:p>
            <a:pPr lvl="1">
              <a:buClr>
                <a:srgbClr val="000000"/>
              </a:buClr>
              <a:buSzPct val="100000"/>
              <a:buFont typeface="Wingdings 3" panose="05040102010807070707" pitchFamily="18" charset="2"/>
              <a:buAutoNum type="arabicPeriod"/>
            </a:pPr>
            <a:r>
              <a:rPr lang="en-US" sz="1100" dirty="0"/>
              <a:t>Go to Tools-&gt;Options-&gt;Report-&gt;FilterMetricsReport and try the settings below to see how the report changes (note that you need to close &amp; reopen the report to see the changes)</a:t>
            </a:r>
          </a:p>
          <a:p>
            <a:pPr lvl="3"/>
            <a:r>
              <a:rPr lang="en-US" sz="1050" dirty="0"/>
              <a:t>“Include Subprograms and units”</a:t>
            </a:r>
          </a:p>
          <a:p>
            <a:pPr lvl="3"/>
            <a:r>
              <a:rPr lang="en-US" sz="1050" dirty="0"/>
              <a:t>“Include only units”</a:t>
            </a:r>
          </a:p>
          <a:p>
            <a:pPr lvl="3"/>
            <a:r>
              <a:rPr lang="en-US" sz="1050" dirty="0"/>
              <a:t>“Include only Grand Totals”</a:t>
            </a:r>
          </a:p>
        </p:txBody>
      </p:sp>
      <p:sp>
        <p:nvSpPr>
          <p:cNvPr id="7" name="Textplatzhalter 6">
            <a:extLst>
              <a:ext uri="{FF2B5EF4-FFF2-40B4-BE49-F238E27FC236}">
                <a16:creationId xmlns:a16="http://schemas.microsoft.com/office/drawing/2014/main" id="{64D59552-48DB-4F2D-9A9A-1CAC4DBA0AFE}"/>
              </a:ext>
            </a:extLst>
          </p:cNvPr>
          <p:cNvSpPr>
            <a:spLocks noGrp="1"/>
          </p:cNvSpPr>
          <p:nvPr>
            <p:ph type="body" sz="quarter" idx="12"/>
          </p:nvPr>
        </p:nvSpPr>
        <p:spPr/>
        <p:txBody>
          <a:bodyPr/>
          <a:lstStyle/>
          <a:p>
            <a:r>
              <a:rPr lang="en-US" dirty="0"/>
              <a:t>Coverage Reporting</a:t>
            </a:r>
          </a:p>
        </p:txBody>
      </p:sp>
      <p:sp>
        <p:nvSpPr>
          <p:cNvPr id="3" name="Title 2"/>
          <p:cNvSpPr>
            <a:spLocks noGrp="1"/>
          </p:cNvSpPr>
          <p:nvPr>
            <p:ph type="title"/>
          </p:nvPr>
        </p:nvSpPr>
        <p:spPr/>
        <p:txBody>
          <a:bodyPr/>
          <a:lstStyle/>
          <a:p>
            <a:r>
              <a:rPr lang="en-US"/>
              <a:t>Lab: Code Coverage Options</a:t>
            </a:r>
            <a:endParaRPr lang="en-US" dirty="0"/>
          </a:p>
        </p:txBody>
      </p:sp>
      <p:pic>
        <p:nvPicPr>
          <p:cNvPr id="5" name="Picture 4">
            <a:extLst>
              <a:ext uri="{FF2B5EF4-FFF2-40B4-BE49-F238E27FC236}">
                <a16:creationId xmlns:a16="http://schemas.microsoft.com/office/drawing/2014/main" id="{DDFEF7F1-D07E-4E67-BB65-4CE79C63C084}"/>
              </a:ext>
            </a:extLst>
          </p:cNvPr>
          <p:cNvPicPr>
            <a:picLocks noChangeAspect="1"/>
          </p:cNvPicPr>
          <p:nvPr/>
        </p:nvPicPr>
        <p:blipFill>
          <a:blip r:embed="rId3"/>
          <a:stretch>
            <a:fillRect/>
          </a:stretch>
        </p:blipFill>
        <p:spPr>
          <a:xfrm>
            <a:off x="2260282" y="2028825"/>
            <a:ext cx="2276475" cy="933450"/>
          </a:xfrm>
          <a:prstGeom prst="rect">
            <a:avLst/>
          </a:prstGeom>
        </p:spPr>
      </p:pic>
      <p:pic>
        <p:nvPicPr>
          <p:cNvPr id="6" name="Picture 5">
            <a:extLst>
              <a:ext uri="{FF2B5EF4-FFF2-40B4-BE49-F238E27FC236}">
                <a16:creationId xmlns:a16="http://schemas.microsoft.com/office/drawing/2014/main" id="{D4335E61-2FDF-4D61-AF5B-8163129F6C70}"/>
              </a:ext>
            </a:extLst>
          </p:cNvPr>
          <p:cNvPicPr>
            <a:picLocks noChangeAspect="1"/>
          </p:cNvPicPr>
          <p:nvPr/>
        </p:nvPicPr>
        <p:blipFill>
          <a:blip r:embed="rId4"/>
          <a:stretch>
            <a:fillRect/>
          </a:stretch>
        </p:blipFill>
        <p:spPr>
          <a:xfrm>
            <a:off x="2260282" y="3895725"/>
            <a:ext cx="2276475" cy="933450"/>
          </a:xfrm>
          <a:prstGeom prst="rect">
            <a:avLst/>
          </a:prstGeom>
        </p:spPr>
      </p:pic>
    </p:spTree>
    <p:extLst>
      <p:ext uri="{BB962C8B-B14F-4D97-AF65-F5344CB8AC3E}">
        <p14:creationId xmlns:p14="http://schemas.microsoft.com/office/powerpoint/2010/main" val="23306384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solidFill>
                  <a:srgbClr val="B70032"/>
                </a:solidFill>
                <a:hlinkClick r:id="" action="ppaction://customshow?id=24&amp;return=true">
                  <a:extLst>
                    <a:ext uri="{A12FA001-AC4F-418D-AE19-62706E023703}">
                      <ahyp:hlinkClr xmlns:ahyp="http://schemas.microsoft.com/office/drawing/2018/hyperlinkcolor" val="tx"/>
                    </a:ext>
                  </a:extLst>
                </a:hlinkClick>
              </a:rPr>
              <a:t>Link to Lab:  Building Test Environments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7ED5BE37-67F5-4A9A-B539-4940B54BD081}"/>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3916F4E-201C-41B9-AF6B-AA53AC51F0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009395312"/>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sz="1400" dirty="0"/>
              <a:t>Get code coverage for function: TRACE (defined in utilities.h)</a:t>
            </a:r>
          </a:p>
          <a:p>
            <a:pPr lvl="2"/>
            <a:r>
              <a:rPr lang="en-US" sz="1200" dirty="0"/>
              <a:t>Select “Test all non-member inline functions” in Tools-&gt;Options-&gt;Builder</a:t>
            </a:r>
          </a:p>
          <a:p>
            <a:pPr lvl="2"/>
            <a:r>
              <a:rPr lang="en-US" sz="1200" dirty="0"/>
              <a:t>Select “Provide code coverage in header files” in Tools-&gt;Options-&gt;Coverage</a:t>
            </a:r>
          </a:p>
          <a:p>
            <a:pPr lvl="2"/>
            <a:r>
              <a:rPr lang="en-US" sz="1200" dirty="0"/>
              <a:t>Rebuild the Environment</a:t>
            </a:r>
          </a:p>
          <a:p>
            <a:pPr lvl="2"/>
            <a:r>
              <a:rPr lang="en-US" sz="1200" dirty="0"/>
              <a:t>Create and Execute a test for ConcatenateStrings</a:t>
            </a:r>
          </a:p>
          <a:p>
            <a:pPr lvl="2"/>
            <a:r>
              <a:rPr lang="en-US" sz="1200" dirty="0"/>
              <a:t>Look at code coverage for file: utilities</a:t>
            </a:r>
          </a:p>
          <a:p>
            <a:pPr lvl="2"/>
            <a:r>
              <a:rPr lang="en-US" sz="1200" dirty="0"/>
              <a:t>Look at the code coverage for file: date</a:t>
            </a:r>
          </a:p>
          <a:p>
            <a:pPr lvl="2"/>
            <a:r>
              <a:rPr lang="en-US" sz="1200" dirty="0"/>
              <a:t>Turn on Option: “Show in-lines as covered in all units” in Tools-&gt;Options-&gt;Coverage</a:t>
            </a:r>
          </a:p>
          <a:p>
            <a:pPr lvl="2"/>
            <a:r>
              <a:rPr lang="en-US" sz="1200" dirty="0"/>
              <a:t>Reinitialize Coverage (Coverage-&gt;Initialize-&gt;Statement+Branch)</a:t>
            </a:r>
          </a:p>
          <a:p>
            <a:pPr lvl="2"/>
            <a:r>
              <a:rPr lang="en-US" sz="1200" dirty="0"/>
              <a:t>Run test for ConcatenateStrings again</a:t>
            </a:r>
          </a:p>
          <a:p>
            <a:pPr lvl="2"/>
            <a:r>
              <a:rPr lang="en-US" sz="1200" dirty="0"/>
              <a:t>See if the coverage for the “date” module has  changed</a:t>
            </a:r>
          </a:p>
          <a:p>
            <a:pPr lvl="1">
              <a:buClr>
                <a:srgbClr val="000000"/>
              </a:buClr>
              <a:buSzPct val="100000"/>
              <a:buFont typeface="Wingdings 3" panose="05040102010807070707" pitchFamily="18" charset="2"/>
              <a:buAutoNum type="arabicPeriod"/>
            </a:pPr>
            <a:r>
              <a:rPr lang="en-US" sz="1400" dirty="0"/>
              <a:t> Achieve 100% Branch Coverage in function: MaxDays</a:t>
            </a:r>
          </a:p>
          <a:p>
            <a:pPr lvl="2"/>
            <a:r>
              <a:rPr lang="en-US" sz="1200" dirty="0"/>
              <a:t>Create 2 tests, one for Feb 2000 &amp; one for Feb 2001</a:t>
            </a:r>
          </a:p>
          <a:p>
            <a:pPr lvl="2"/>
            <a:r>
              <a:rPr lang="en-US" sz="1200" dirty="0"/>
              <a:t>Also create tests for Jan, Mar-Dec (range!)</a:t>
            </a:r>
          </a:p>
          <a:p>
            <a:pPr lvl="2"/>
            <a:r>
              <a:rPr lang="en-US" sz="1200" dirty="0"/>
              <a:t>You should now have less than 100% branch coverage.</a:t>
            </a:r>
          </a:p>
          <a:p>
            <a:pPr lvl="2"/>
            <a:r>
              <a:rPr lang="en-US" sz="1200" dirty="0"/>
              <a:t>What test needs to be added to gain 100% branch coverage (Hint: Feb, 2004)?</a:t>
            </a:r>
          </a:p>
          <a:p>
            <a:pPr lvl="2"/>
            <a:r>
              <a:rPr lang="en-US" sz="1200" dirty="0"/>
              <a:t>Now, turn on “Instrument implicit default case for switch-case blocks” in Tools-&gt;Options-&gt;Coverage</a:t>
            </a:r>
          </a:p>
          <a:p>
            <a:pPr lvl="2"/>
            <a:r>
              <a:rPr lang="en-US" sz="1200" dirty="0"/>
              <a:t>Re-init the coverage, rerun the tests, and note the default case is not covered</a:t>
            </a:r>
          </a:p>
          <a:p>
            <a:pPr lvl="2"/>
            <a:r>
              <a:rPr lang="en-US" sz="1200" dirty="0"/>
              <a:t>Create a test for the “default” case to get back to 100% Statement &amp; Branch Coverage</a:t>
            </a:r>
          </a:p>
        </p:txBody>
      </p:sp>
      <p:sp>
        <p:nvSpPr>
          <p:cNvPr id="7" name="Textplatzhalter 6">
            <a:extLst>
              <a:ext uri="{FF2B5EF4-FFF2-40B4-BE49-F238E27FC236}">
                <a16:creationId xmlns:a16="http://schemas.microsoft.com/office/drawing/2014/main" id="{0ADE1CEB-24BE-4E67-9D6D-048EACD8E066}"/>
              </a:ext>
            </a:extLst>
          </p:cNvPr>
          <p:cNvSpPr>
            <a:spLocks noGrp="1"/>
          </p:cNvSpPr>
          <p:nvPr>
            <p:ph type="body" sz="quarter" idx="12"/>
          </p:nvPr>
        </p:nvSpPr>
        <p:spPr/>
        <p:txBody>
          <a:bodyPr/>
          <a:lstStyle/>
          <a:p>
            <a:r>
              <a:rPr lang="en-US" dirty="0"/>
              <a:t>Other Options</a:t>
            </a:r>
          </a:p>
        </p:txBody>
      </p:sp>
      <p:sp>
        <p:nvSpPr>
          <p:cNvPr id="3" name="Title 2"/>
          <p:cNvSpPr>
            <a:spLocks noGrp="1"/>
          </p:cNvSpPr>
          <p:nvPr>
            <p:ph type="title"/>
          </p:nvPr>
        </p:nvSpPr>
        <p:spPr/>
        <p:txBody>
          <a:bodyPr/>
          <a:lstStyle/>
          <a:p>
            <a:r>
              <a:rPr lang="en-US"/>
              <a:t>Lab: Code Coverage Options</a:t>
            </a:r>
            <a:endParaRPr lang="en-US" dirty="0"/>
          </a:p>
        </p:txBody>
      </p:sp>
    </p:spTree>
    <p:extLst>
      <p:ext uri="{BB962C8B-B14F-4D97-AF65-F5344CB8AC3E}">
        <p14:creationId xmlns:p14="http://schemas.microsoft.com/office/powerpoint/2010/main" val="398885692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MC/DC Testing</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BACB479A-2D0B-43B8-B9C7-CCC9664B9C43}"/>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B244B905-BE49-4D8A-957F-713359B65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537376981"/>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marL="0" lvl="1" indent="0">
              <a:buClr>
                <a:srgbClr val="000000"/>
              </a:buClr>
              <a:buSzPct val="100000"/>
              <a:buNone/>
            </a:pPr>
            <a:r>
              <a:rPr lang="en-US" b="1" u="sng" dirty="0"/>
              <a:t>Overview:</a:t>
            </a:r>
          </a:p>
          <a:p>
            <a:pPr marL="0" lvl="1" indent="0">
              <a:buClr>
                <a:srgbClr val="000000"/>
              </a:buClr>
              <a:buSzPct val="100000"/>
              <a:buNone/>
            </a:pPr>
            <a:endParaRPr lang="en-US" b="1" u="sng" dirty="0"/>
          </a:p>
          <a:p>
            <a:pPr marL="252000" lvl="2" indent="0">
              <a:buClr>
                <a:srgbClr val="000000"/>
              </a:buClr>
              <a:buSzPct val="100000"/>
              <a:buNone/>
            </a:pPr>
            <a:r>
              <a:rPr lang="en-US" dirty="0"/>
              <a:t>Part 1:</a:t>
            </a:r>
          </a:p>
          <a:p>
            <a:pPr marL="468000" lvl="3" indent="0">
              <a:buClr>
                <a:srgbClr val="000000"/>
              </a:buClr>
              <a:buSzPct val="100000"/>
              <a:buNone/>
            </a:pPr>
            <a:r>
              <a:rPr lang="en-US" dirty="0"/>
              <a:t>We will be testing a simple function that determines if a company is open for business based upon the specified day &amp; time.  The requirement is that the business is open 8am (800) to 5pm (1700) everyday of the week, but closed on Sunday.</a:t>
            </a:r>
          </a:p>
          <a:p>
            <a:pPr marL="252000" lvl="2" indent="0">
              <a:buClr>
                <a:srgbClr val="000000"/>
              </a:buClr>
              <a:buSzPct val="100000"/>
              <a:buNone/>
            </a:pPr>
            <a:endParaRPr lang="en-US" dirty="0"/>
          </a:p>
          <a:p>
            <a:pPr marL="969750" lvl="4" indent="-285750">
              <a:buClr>
                <a:srgbClr val="000000"/>
              </a:buClr>
              <a:buSzPct val="100000"/>
            </a:pPr>
            <a:r>
              <a:rPr lang="en-US" dirty="0"/>
              <a:t>Function API:  </a:t>
            </a:r>
            <a:r>
              <a:rPr lang="en-US" i="1" dirty="0"/>
              <a:t>int </a:t>
            </a:r>
            <a:r>
              <a:rPr lang="en-US" i="1" dirty="0" err="1"/>
              <a:t>open_for_business</a:t>
            </a:r>
            <a:r>
              <a:rPr lang="en-US" i="1" dirty="0"/>
              <a:t>(int time, enum day);</a:t>
            </a:r>
          </a:p>
          <a:p>
            <a:pPr marL="468000" lvl="3" indent="0">
              <a:buClr>
                <a:srgbClr val="000000"/>
              </a:buClr>
              <a:buSzPct val="100000"/>
              <a:buNone/>
            </a:pPr>
            <a:endParaRPr lang="en-US" dirty="0"/>
          </a:p>
          <a:p>
            <a:pPr marL="468000" lvl="3" indent="0">
              <a:buClr>
                <a:srgbClr val="000000"/>
              </a:buClr>
              <a:buSzPct val="100000"/>
              <a:buNone/>
            </a:pPr>
            <a:r>
              <a:rPr lang="en-US" dirty="0"/>
              <a:t>The function returns a simple True/False (0/1) value to indicate if it’s open.  The time is in military time (e.g. 1700 is 5pm).  The day of the week is an enumerator from Monday thru Sunday.</a:t>
            </a:r>
          </a:p>
          <a:p>
            <a:pPr marL="468000" lvl="3" indent="0">
              <a:buClr>
                <a:srgbClr val="000000"/>
              </a:buClr>
              <a:buSzPct val="100000"/>
              <a:buNone/>
            </a:pPr>
            <a:endParaRPr lang="en-US" dirty="0"/>
          </a:p>
          <a:p>
            <a:pPr marL="468000" lvl="3" indent="0">
              <a:buClr>
                <a:srgbClr val="000000"/>
              </a:buClr>
              <a:buSzPct val="100000"/>
              <a:buNone/>
            </a:pPr>
            <a:r>
              <a:rPr lang="en-US" dirty="0"/>
              <a:t>The objective in this 1</a:t>
            </a:r>
            <a:r>
              <a:rPr lang="en-US" baseline="30000" dirty="0"/>
              <a:t>st</a:t>
            </a:r>
            <a:r>
              <a:rPr lang="en-US" dirty="0"/>
              <a:t> part is to write tests from requirements, and then see if they satisfy MC/DC</a:t>
            </a:r>
          </a:p>
          <a:p>
            <a:pPr marL="468000" lvl="3" indent="0">
              <a:buClr>
                <a:srgbClr val="000000"/>
              </a:buClr>
              <a:buSzPct val="100000"/>
              <a:buNone/>
            </a:pPr>
            <a:endParaRPr lang="en-US" dirty="0"/>
          </a:p>
          <a:p>
            <a:pPr marL="252000" lvl="2" indent="0">
              <a:buClr>
                <a:srgbClr val="000000"/>
              </a:buClr>
              <a:buSzPct val="100000"/>
              <a:buNone/>
            </a:pPr>
            <a:r>
              <a:rPr lang="en-US" dirty="0"/>
              <a:t>Part 2:</a:t>
            </a:r>
          </a:p>
          <a:p>
            <a:pPr marL="468000" lvl="3" indent="0">
              <a:buClr>
                <a:srgbClr val="000000"/>
              </a:buClr>
              <a:buSzPct val="100000"/>
              <a:buNone/>
            </a:pPr>
            <a:r>
              <a:rPr lang="en-US" dirty="0"/>
              <a:t>In this section, we will be writing tests for the sole purpose of satisfying MD/DC, without concern for the functional requirements. The objective is to understand the mechanics of MC/DC testing.</a:t>
            </a:r>
          </a:p>
          <a:p>
            <a:pPr marL="0" lvl="1" indent="0">
              <a:buClr>
                <a:srgbClr val="000000"/>
              </a:buClr>
              <a:buSzPct val="100000"/>
              <a:buNone/>
            </a:pPr>
            <a:endParaRPr lang="en-US" dirty="0"/>
          </a:p>
        </p:txBody>
      </p:sp>
      <p:sp>
        <p:nvSpPr>
          <p:cNvPr id="7" name="Textplatzhalter 6">
            <a:extLst>
              <a:ext uri="{FF2B5EF4-FFF2-40B4-BE49-F238E27FC236}">
                <a16:creationId xmlns:a16="http://schemas.microsoft.com/office/drawing/2014/main" id="{C6B95C86-CE6A-4E7D-839E-D4164046F277}"/>
              </a:ext>
            </a:extLst>
          </p:cNvPr>
          <p:cNvSpPr>
            <a:spLocks noGrp="1"/>
          </p:cNvSpPr>
          <p:nvPr>
            <p:ph type="body" sz="quarter" idx="12"/>
          </p:nvPr>
        </p:nvSpPr>
        <p:spPr/>
        <p:txBody>
          <a:bodyPr/>
          <a:lstStyle/>
          <a:p>
            <a:r>
              <a:rPr lang="en-US" dirty="0"/>
              <a:t>Testing From Requirements and MC/DC Analysis</a:t>
            </a:r>
          </a:p>
        </p:txBody>
      </p:sp>
      <p:sp>
        <p:nvSpPr>
          <p:cNvPr id="3" name="Title 2"/>
          <p:cNvSpPr>
            <a:spLocks noGrp="1"/>
          </p:cNvSpPr>
          <p:nvPr>
            <p:ph type="title"/>
          </p:nvPr>
        </p:nvSpPr>
        <p:spPr/>
        <p:txBody>
          <a:bodyPr/>
          <a:lstStyle/>
          <a:p>
            <a:r>
              <a:rPr lang="en-US"/>
              <a:t>Lab: MC/DC Testing</a:t>
            </a:r>
            <a:endParaRPr lang="en-US" dirty="0"/>
          </a:p>
        </p:txBody>
      </p:sp>
    </p:spTree>
    <p:extLst>
      <p:ext uri="{BB962C8B-B14F-4D97-AF65-F5344CB8AC3E}">
        <p14:creationId xmlns:p14="http://schemas.microsoft.com/office/powerpoint/2010/main" val="371558079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r>
              <a:rPr lang="en-US" dirty="0"/>
              <a:t>Build an Environment for </a:t>
            </a:r>
            <a:r>
              <a:rPr lang="en-US" dirty="0" err="1"/>
              <a:t>mcdc_example.c</a:t>
            </a:r>
            <a:endParaRPr lang="en-US" dirty="0"/>
          </a:p>
          <a:p>
            <a:pPr lvl="2"/>
            <a:r>
              <a:rPr lang="en-US" dirty="0"/>
              <a:t>Select </a:t>
            </a:r>
            <a:r>
              <a:rPr lang="en-US" dirty="0" err="1"/>
              <a:t>Statement+Branch</a:t>
            </a:r>
            <a:r>
              <a:rPr lang="en-US" dirty="0"/>
              <a:t> Coverage</a:t>
            </a:r>
          </a:p>
          <a:p>
            <a:pPr lvl="1"/>
            <a:r>
              <a:rPr lang="en-US" dirty="0"/>
              <a:t>For the function “</a:t>
            </a:r>
            <a:r>
              <a:rPr lang="en-US" dirty="0" err="1"/>
              <a:t>open_for_business</a:t>
            </a:r>
            <a:r>
              <a:rPr lang="en-US" dirty="0"/>
              <a:t>()”:</a:t>
            </a:r>
          </a:p>
          <a:p>
            <a:pPr lvl="2"/>
            <a:r>
              <a:rPr lang="en-US" dirty="0"/>
              <a:t>Write 2 tests for the “open” and “closed” conditions</a:t>
            </a:r>
          </a:p>
          <a:p>
            <a:pPr lvl="2"/>
            <a:r>
              <a:rPr lang="en-US" dirty="0"/>
              <a:t>Make sure to check the return value on each test.</a:t>
            </a:r>
          </a:p>
          <a:p>
            <a:pPr lvl="2"/>
            <a:r>
              <a:rPr lang="en-US" dirty="0"/>
              <a:t>Verify 100% Statement + Branch Coverage</a:t>
            </a:r>
          </a:p>
          <a:p>
            <a:pPr lvl="2"/>
            <a:r>
              <a:rPr lang="en-US" dirty="0"/>
              <a:t>(You may want to save the Coverage Viewer screen shot as a text file (.txt), or as a screen snip for comparison after the next step).</a:t>
            </a:r>
          </a:p>
          <a:p>
            <a:pPr lvl="1"/>
            <a:r>
              <a:rPr lang="en-US" dirty="0"/>
              <a:t>Now enable Statement + MC/DC (Coverage-&gt;Initialize) and rerun the tests</a:t>
            </a:r>
          </a:p>
          <a:p>
            <a:pPr lvl="1"/>
            <a:r>
              <a:rPr lang="en-US" dirty="0"/>
              <a:t>Note the differences in the Coverage Viewer when MC/DC is enabled</a:t>
            </a:r>
          </a:p>
          <a:p>
            <a:pPr lvl="1"/>
            <a:r>
              <a:rPr lang="en-US" dirty="0"/>
              <a:t>See if you can add functional tests to meet 100% Statement + MC/DC Coverage</a:t>
            </a:r>
          </a:p>
          <a:p>
            <a:pPr lvl="1"/>
            <a:endParaRPr lang="en-US" dirty="0"/>
          </a:p>
          <a:p>
            <a:pPr lvl="1"/>
            <a:endParaRPr lang="en-US" dirty="0"/>
          </a:p>
          <a:p>
            <a:pPr lvl="1"/>
            <a:endParaRPr lang="en-US" dirty="0"/>
          </a:p>
        </p:txBody>
      </p:sp>
      <p:sp>
        <p:nvSpPr>
          <p:cNvPr id="10" name="Textplatzhalter 9">
            <a:extLst>
              <a:ext uri="{FF2B5EF4-FFF2-40B4-BE49-F238E27FC236}">
                <a16:creationId xmlns:a16="http://schemas.microsoft.com/office/drawing/2014/main" id="{974CA841-53DA-45AE-A825-2E099D4A8F97}"/>
              </a:ext>
            </a:extLst>
          </p:cNvPr>
          <p:cNvSpPr>
            <a:spLocks noGrp="1"/>
          </p:cNvSpPr>
          <p:nvPr>
            <p:ph type="body" sz="quarter" idx="12"/>
          </p:nvPr>
        </p:nvSpPr>
        <p:spPr/>
        <p:txBody>
          <a:bodyPr/>
          <a:lstStyle/>
          <a:p>
            <a:r>
              <a:rPr lang="en-US"/>
              <a:t>Part 1:  Writing Functional Tests that satisfy MC/DC</a:t>
            </a:r>
            <a:endParaRPr lang="en-US" dirty="0"/>
          </a:p>
        </p:txBody>
      </p:sp>
      <p:sp>
        <p:nvSpPr>
          <p:cNvPr id="3" name="Title 2"/>
          <p:cNvSpPr>
            <a:spLocks noGrp="1"/>
          </p:cNvSpPr>
          <p:nvPr>
            <p:ph type="title"/>
          </p:nvPr>
        </p:nvSpPr>
        <p:spPr/>
        <p:txBody>
          <a:bodyPr/>
          <a:lstStyle/>
          <a:p>
            <a:r>
              <a:rPr lang="en-US"/>
              <a:t>Lab: MC/DC Testing</a:t>
            </a:r>
            <a:endParaRPr lang="en-US" dirty="0"/>
          </a:p>
        </p:txBody>
      </p:sp>
    </p:spTree>
    <p:extLst>
      <p:ext uri="{BB962C8B-B14F-4D97-AF65-F5344CB8AC3E}">
        <p14:creationId xmlns:p14="http://schemas.microsoft.com/office/powerpoint/2010/main" val="188251079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har char="u"/>
            </a:pPr>
            <a:r>
              <a:rPr lang="en-US" dirty="0"/>
              <a:t>For </a:t>
            </a:r>
            <a:r>
              <a:rPr lang="en-US" dirty="0" err="1"/>
              <a:t>Conditional_Example</a:t>
            </a:r>
            <a:r>
              <a:rPr lang="en-US" dirty="0"/>
              <a:t> () function:</a:t>
            </a:r>
          </a:p>
          <a:p>
            <a:pPr lvl="2">
              <a:buClr>
                <a:srgbClr val="000000"/>
              </a:buClr>
              <a:buSzPct val="100000"/>
              <a:buFont typeface="Wingdings 3" panose="05040102010807070707" pitchFamily="18" charset="2"/>
              <a:buAutoNum type="arabicPeriod"/>
            </a:pPr>
            <a:r>
              <a:rPr lang="en-US" dirty="0"/>
              <a:t>View the Equivalence Pair Table for </a:t>
            </a:r>
            <a:r>
              <a:rPr lang="en-US" dirty="0" err="1"/>
              <a:t>Conditional_Example</a:t>
            </a:r>
            <a:r>
              <a:rPr lang="en-US" dirty="0"/>
              <a:t> (Tools-&gt;MC/DC-&gt;</a:t>
            </a:r>
            <a:r>
              <a:rPr lang="en-US" dirty="0" err="1"/>
              <a:t>ViewEquivalenceMatrices</a:t>
            </a:r>
            <a:r>
              <a:rPr lang="en-US" dirty="0"/>
              <a:t>)</a:t>
            </a:r>
          </a:p>
          <a:p>
            <a:pPr lvl="2">
              <a:buClr>
                <a:srgbClr val="000000"/>
              </a:buClr>
              <a:buSzPct val="100000"/>
              <a:buFont typeface="Wingdings 3" panose="05040102010807070707" pitchFamily="18" charset="2"/>
              <a:buAutoNum type="arabicPeriod"/>
            </a:pPr>
            <a:r>
              <a:rPr lang="en-US" dirty="0"/>
              <a:t>Create 2 Test Cases that satisfy “Pair Coverage” for condition “a”</a:t>
            </a:r>
          </a:p>
          <a:p>
            <a:pPr lvl="2">
              <a:buClr>
                <a:srgbClr val="000000"/>
              </a:buClr>
              <a:buSzPct val="100000"/>
              <a:buFont typeface="Wingdings 3" panose="05040102010807070707" pitchFamily="18" charset="2"/>
              <a:buAutoNum type="arabicPeriod"/>
            </a:pPr>
            <a:r>
              <a:rPr lang="en-US" dirty="0"/>
              <a:t>(For your sanity, use a naming convention for the test names, e.g.:  PairA_Row3_TFT_T)</a:t>
            </a:r>
          </a:p>
          <a:p>
            <a:pPr lvl="2">
              <a:buClr>
                <a:srgbClr val="000000"/>
              </a:buClr>
              <a:buSzPct val="100000"/>
              <a:buFont typeface="Wingdings 3" panose="05040102010807070707" pitchFamily="18" charset="2"/>
              <a:buAutoNum type="arabicPeriod"/>
            </a:pPr>
            <a:r>
              <a:rPr lang="en-US" dirty="0"/>
              <a:t>Create additional Test Cases that give you “Pair Coverage” for “b” and “c”</a:t>
            </a:r>
          </a:p>
          <a:p>
            <a:pPr lvl="2">
              <a:buClr>
                <a:srgbClr val="000000"/>
              </a:buClr>
              <a:buSzPct val="100000"/>
              <a:buFont typeface="Wingdings 3" panose="05040102010807070707" pitchFamily="18" charset="2"/>
              <a:buAutoNum type="arabicPeriod"/>
            </a:pPr>
            <a:r>
              <a:rPr lang="en-US" dirty="0"/>
              <a:t>Run all tests and verify 100% MC/DC pair coverage</a:t>
            </a:r>
          </a:p>
          <a:p>
            <a:pPr lvl="2">
              <a:buClr>
                <a:srgbClr val="000000"/>
              </a:buClr>
              <a:buSzPct val="100000"/>
              <a:buFont typeface="Wingdings 3" panose="05040102010807070707" pitchFamily="18" charset="2"/>
              <a:buAutoNum type="arabicPeriod"/>
            </a:pPr>
            <a:r>
              <a:rPr lang="en-US" dirty="0"/>
              <a:t>Now View the Equivalence Pair Table in the Coverage Viewer</a:t>
            </a:r>
          </a:p>
          <a:p>
            <a:pPr lvl="3"/>
            <a:r>
              <a:rPr lang="en-US" dirty="0"/>
              <a:t>In the Code Coverage Viewer, click the red arrow to the left of the Conditional</a:t>
            </a:r>
          </a:p>
          <a:p>
            <a:pPr lvl="2">
              <a:buClr>
                <a:srgbClr val="000000"/>
              </a:buClr>
              <a:buSzPct val="100000"/>
              <a:buFont typeface="Wingdings 3" panose="05040102010807070707" pitchFamily="18" charset="2"/>
              <a:buAutoNum type="arabicPeriod"/>
            </a:pPr>
            <a:endParaRPr lang="en-US" dirty="0"/>
          </a:p>
          <a:p>
            <a:pPr lvl="2">
              <a:buClr>
                <a:srgbClr val="000000"/>
              </a:buClr>
              <a:buSzPct val="100000"/>
              <a:buFont typeface="Wingdings 3" panose="05040102010807070707" pitchFamily="18" charset="2"/>
              <a:buAutoNum type="arabicPeriod"/>
            </a:pPr>
            <a:endParaRPr lang="en-US" dirty="0"/>
          </a:p>
          <a:p>
            <a:pPr lvl="2">
              <a:buClr>
                <a:srgbClr val="000000"/>
              </a:buClr>
              <a:buSzPct val="100000"/>
              <a:buNone/>
            </a:pPr>
            <a:endParaRPr lang="en-US" dirty="0"/>
          </a:p>
          <a:p>
            <a:pPr lvl="2">
              <a:buClr>
                <a:srgbClr val="000000"/>
              </a:buClr>
              <a:buSzPct val="100000"/>
              <a:buFont typeface="Wingdings 3" panose="05040102010807070707" pitchFamily="18" charset="2"/>
              <a:buAutoNum type="arabicPeriod"/>
            </a:pPr>
            <a:endParaRPr lang="en-US" dirty="0"/>
          </a:p>
          <a:p>
            <a:pPr lvl="2">
              <a:buClr>
                <a:srgbClr val="000000"/>
              </a:buClr>
              <a:buSzPct val="100000"/>
              <a:buFont typeface="Wingdings 3" panose="05040102010807070707" pitchFamily="18" charset="2"/>
              <a:buAutoNum type="arabicPeriod"/>
            </a:pPr>
            <a:endParaRPr lang="en-US" dirty="0"/>
          </a:p>
          <a:p>
            <a:pPr lvl="2"/>
            <a:r>
              <a:rPr lang="en-US" dirty="0"/>
              <a:t>The Equivalence Pair Matrix should appear at the bottom of the viewer</a:t>
            </a:r>
          </a:p>
          <a:p>
            <a:pPr lvl="2"/>
            <a:r>
              <a:rPr lang="en-US" dirty="0"/>
              <a:t>Notice that the pair coverage gets updated as you click/unclick the checkboxes on the test cases</a:t>
            </a:r>
          </a:p>
        </p:txBody>
      </p:sp>
      <p:sp>
        <p:nvSpPr>
          <p:cNvPr id="7" name="Textplatzhalter 6">
            <a:extLst>
              <a:ext uri="{FF2B5EF4-FFF2-40B4-BE49-F238E27FC236}">
                <a16:creationId xmlns:a16="http://schemas.microsoft.com/office/drawing/2014/main" id="{AE737CBE-14EE-4DEB-8B4D-A5C057A0CA48}"/>
              </a:ext>
            </a:extLst>
          </p:cNvPr>
          <p:cNvSpPr>
            <a:spLocks noGrp="1"/>
          </p:cNvSpPr>
          <p:nvPr>
            <p:ph type="body" sz="quarter" idx="12"/>
          </p:nvPr>
        </p:nvSpPr>
        <p:spPr/>
        <p:txBody>
          <a:bodyPr/>
          <a:lstStyle/>
          <a:p>
            <a:r>
              <a:rPr lang="en-US"/>
              <a:t>Part 2:  Creating MC/DC Tests from the Truth Table</a:t>
            </a:r>
            <a:endParaRPr lang="en-US" dirty="0"/>
          </a:p>
        </p:txBody>
      </p:sp>
      <p:sp>
        <p:nvSpPr>
          <p:cNvPr id="3" name="Title 2"/>
          <p:cNvSpPr>
            <a:spLocks noGrp="1"/>
          </p:cNvSpPr>
          <p:nvPr>
            <p:ph type="title"/>
          </p:nvPr>
        </p:nvSpPr>
        <p:spPr/>
        <p:txBody>
          <a:bodyPr/>
          <a:lstStyle/>
          <a:p>
            <a:r>
              <a:rPr lang="en-US"/>
              <a:t>Lab: MC/DC Testing</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760" y="3754088"/>
            <a:ext cx="3000375"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223934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r>
              <a:rPr lang="en-US" dirty="0"/>
              <a:t>Think about the API and the requirements for “</a:t>
            </a:r>
            <a:r>
              <a:rPr lang="en-US" dirty="0" err="1"/>
              <a:t>open_for_business</a:t>
            </a:r>
            <a:r>
              <a:rPr lang="en-US" dirty="0"/>
              <a:t>”.  See if you can come up with additional tests that fully test the interface.</a:t>
            </a:r>
          </a:p>
          <a:p>
            <a:pPr lvl="1"/>
            <a:r>
              <a:rPr lang="en-US" dirty="0"/>
              <a:t>There is a bug in the function “</a:t>
            </a:r>
            <a:r>
              <a:rPr lang="en-US" dirty="0" err="1"/>
              <a:t>open_for_business</a:t>
            </a:r>
            <a:r>
              <a:rPr lang="en-US" dirty="0"/>
              <a:t>()”.  Did any of your tests uncover the bug?</a:t>
            </a:r>
          </a:p>
          <a:p>
            <a:pPr lvl="1"/>
            <a:endParaRPr lang="en-US" dirty="0"/>
          </a:p>
          <a:p>
            <a:pPr>
              <a:buNone/>
            </a:pPr>
            <a:r>
              <a:rPr lang="en-US" dirty="0"/>
              <a:t>Classroom Discussion:</a:t>
            </a:r>
          </a:p>
          <a:p>
            <a:pPr lvl="1"/>
            <a:endParaRPr lang="en-US" dirty="0"/>
          </a:p>
          <a:p>
            <a:pPr lvl="1"/>
            <a:r>
              <a:rPr lang="en-US" dirty="0"/>
              <a:t>Why did the initial Tests from Part 1 (that satisfied MC/DC) not necessarily uncover the bug?</a:t>
            </a:r>
          </a:p>
          <a:p>
            <a:pPr lvl="1"/>
            <a:r>
              <a:rPr lang="en-US" dirty="0"/>
              <a:t>What additional functional tests did you create?</a:t>
            </a:r>
          </a:p>
          <a:p>
            <a:pPr lvl="1"/>
            <a:r>
              <a:rPr lang="en-US" dirty="0"/>
              <a:t>What is a better approach to testing?  Part 1 or Part 2?</a:t>
            </a:r>
          </a:p>
          <a:p>
            <a:pPr lvl="1"/>
            <a:endParaRPr lang="en-US" dirty="0"/>
          </a:p>
        </p:txBody>
      </p:sp>
      <p:sp>
        <p:nvSpPr>
          <p:cNvPr id="7" name="Textplatzhalter 6">
            <a:extLst>
              <a:ext uri="{FF2B5EF4-FFF2-40B4-BE49-F238E27FC236}">
                <a16:creationId xmlns:a16="http://schemas.microsoft.com/office/drawing/2014/main" id="{AE737CBE-14EE-4DEB-8B4D-A5C057A0CA48}"/>
              </a:ext>
            </a:extLst>
          </p:cNvPr>
          <p:cNvSpPr>
            <a:spLocks noGrp="1"/>
          </p:cNvSpPr>
          <p:nvPr>
            <p:ph type="body" sz="quarter" idx="12"/>
          </p:nvPr>
        </p:nvSpPr>
        <p:spPr/>
        <p:txBody>
          <a:bodyPr/>
          <a:lstStyle/>
          <a:p>
            <a:r>
              <a:rPr lang="en-US"/>
              <a:t>Extra Credit</a:t>
            </a:r>
            <a:endParaRPr lang="en-US" dirty="0"/>
          </a:p>
        </p:txBody>
      </p:sp>
      <p:sp>
        <p:nvSpPr>
          <p:cNvPr id="3" name="Title 2"/>
          <p:cNvSpPr>
            <a:spLocks noGrp="1"/>
          </p:cNvSpPr>
          <p:nvPr>
            <p:ph type="title"/>
          </p:nvPr>
        </p:nvSpPr>
        <p:spPr/>
        <p:txBody>
          <a:bodyPr/>
          <a:lstStyle/>
          <a:p>
            <a:r>
              <a:rPr lang="en-US"/>
              <a:t>Lab: MC/DC Testing</a:t>
            </a:r>
            <a:endParaRPr lang="en-US" dirty="0"/>
          </a:p>
        </p:txBody>
      </p:sp>
    </p:spTree>
    <p:extLst>
      <p:ext uri="{BB962C8B-B14F-4D97-AF65-F5344CB8AC3E}">
        <p14:creationId xmlns:p14="http://schemas.microsoft.com/office/powerpoint/2010/main" val="416845994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System Testing with VectorCAST QA</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49BAB0A7-5CD9-4252-8767-411A93BE8891}"/>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35EDC9B8-FF82-493A-A5C0-9946AAFFF6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99158602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lvl="1"/>
            <a:r>
              <a:rPr lang="en-US" dirty="0"/>
              <a:t>Create a New QA Environment</a:t>
            </a:r>
          </a:p>
          <a:p>
            <a:pPr lvl="1"/>
            <a:r>
              <a:rPr lang="en-US" dirty="0"/>
              <a:t>Instrument the Files</a:t>
            </a:r>
          </a:p>
          <a:p>
            <a:pPr lvl="1"/>
            <a:r>
              <a:rPr lang="en-US" dirty="0"/>
              <a:t>Build the Executable</a:t>
            </a:r>
          </a:p>
          <a:p>
            <a:pPr lvl="1"/>
            <a:r>
              <a:rPr lang="en-US" dirty="0"/>
              <a:t>Run the Executable</a:t>
            </a:r>
          </a:p>
          <a:p>
            <a:pPr lvl="1"/>
            <a:r>
              <a:rPr lang="en-US" dirty="0"/>
              <a:t>View Coverage Data in VectorCAST/QA</a:t>
            </a:r>
          </a:p>
          <a:p>
            <a:pPr lvl="1"/>
            <a:r>
              <a:rPr lang="en-US" dirty="0"/>
              <a:t>Integrate System &amp; Unit Coverage Results</a:t>
            </a:r>
          </a:p>
        </p:txBody>
      </p:sp>
      <p:sp>
        <p:nvSpPr>
          <p:cNvPr id="5" name="Textplatzhalter 4">
            <a:extLst>
              <a:ext uri="{FF2B5EF4-FFF2-40B4-BE49-F238E27FC236}">
                <a16:creationId xmlns:a16="http://schemas.microsoft.com/office/drawing/2014/main" id="{4B2524C8-95E8-4595-B619-4EDCD53AA7BF}"/>
              </a:ext>
            </a:extLst>
          </p:cNvPr>
          <p:cNvSpPr>
            <a:spLocks noGrp="1"/>
          </p:cNvSpPr>
          <p:nvPr>
            <p:ph type="body" sz="quarter" idx="12"/>
          </p:nvPr>
        </p:nvSpPr>
        <p:spPr/>
        <p:txBody>
          <a:bodyPr/>
          <a:lstStyle/>
          <a:p>
            <a:r>
              <a:rPr lang="en-US" dirty="0"/>
              <a:t>QA Process Overview</a:t>
            </a:r>
          </a:p>
        </p:txBody>
      </p:sp>
      <p:sp>
        <p:nvSpPr>
          <p:cNvPr id="34818" name="Rectangle 2"/>
          <p:cNvSpPr>
            <a:spLocks noGrp="1" noChangeArrowheads="1"/>
          </p:cNvSpPr>
          <p:nvPr>
            <p:ph type="title"/>
          </p:nvPr>
        </p:nvSpPr>
        <p:spPr/>
        <p:txBody>
          <a:bodyPr/>
          <a:lstStyle/>
          <a:p>
            <a:r>
              <a:rPr lang="en-US"/>
              <a:t>Lab: System Testing with VectorCAST/QA</a:t>
            </a:r>
            <a:endParaRPr lang="en-US" dirty="0"/>
          </a:p>
        </p:txBody>
      </p:sp>
    </p:spTree>
    <p:extLst>
      <p:ext uri="{BB962C8B-B14F-4D97-AF65-F5344CB8AC3E}">
        <p14:creationId xmlns:p14="http://schemas.microsoft.com/office/powerpoint/2010/main" val="664608759"/>
      </p:ext>
    </p:extLst>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3"/>
          <p:cNvSpPr>
            <a:spLocks noGrp="1" noChangeArrowheads="1"/>
          </p:cNvSpPr>
          <p:nvPr>
            <p:ph sz="quarter" idx="13"/>
          </p:nvPr>
        </p:nvSpPr>
        <p:spPr/>
        <p:txBody>
          <a:bodyPr/>
          <a:lstStyle/>
          <a:p>
            <a:pPr lvl="1">
              <a:buClr>
                <a:srgbClr val="000000"/>
              </a:buClr>
              <a:buSzPct val="100000"/>
              <a:buFont typeface="Wingdings 3" panose="05040102010807070707" pitchFamily="18" charset="2"/>
              <a:buAutoNum type="arabicPeriod"/>
            </a:pPr>
            <a:r>
              <a:rPr lang="en-US" sz="1400" dirty="0"/>
              <a:t>Create a new Test Suite</a:t>
            </a:r>
          </a:p>
          <a:p>
            <a:pPr lvl="2"/>
            <a:r>
              <a:rPr lang="en-US" sz="1400" dirty="0"/>
              <a:t>In VectorCAST Project Tree, RightMouse on Compiler Node for MinGW  and “Add TestSuite”</a:t>
            </a:r>
          </a:p>
          <a:p>
            <a:pPr lvl="2"/>
            <a:r>
              <a:rPr lang="en-US" sz="1400" dirty="0"/>
              <a:t>Name the Test Suite “SystemTestSuite”</a:t>
            </a:r>
          </a:p>
          <a:p>
            <a:pPr lvl="2"/>
            <a:r>
              <a:rPr lang="en-US" sz="1400" dirty="0"/>
              <a:t>If you’d like, rename the other Test Suite to “UnitTestSuite” to differentiate</a:t>
            </a:r>
          </a:p>
          <a:p>
            <a:pPr lvl="1">
              <a:buClr>
                <a:srgbClr val="000000"/>
              </a:buClr>
              <a:buSzPct val="100000"/>
              <a:buFont typeface="Wingdings 3" panose="05040102010807070707" pitchFamily="18" charset="2"/>
              <a:buAutoNum type="arabicPeriod"/>
            </a:pPr>
            <a:r>
              <a:rPr lang="en-US" sz="1400" dirty="0"/>
              <a:t>Create a new Group</a:t>
            </a:r>
          </a:p>
          <a:p>
            <a:pPr lvl="2"/>
            <a:r>
              <a:rPr lang="en-US" sz="1400" dirty="0"/>
              <a:t>RightMouse on SystemTestSuite Node and select “Add Group”</a:t>
            </a:r>
          </a:p>
          <a:p>
            <a:pPr lvl="2"/>
            <a:r>
              <a:rPr lang="en-US" sz="1400" dirty="0"/>
              <a:t>Name the Group “SystemTestGroup”</a:t>
            </a:r>
          </a:p>
          <a:p>
            <a:pPr lvl="1">
              <a:buClr>
                <a:srgbClr val="000000"/>
              </a:buClr>
              <a:buSzPct val="100000"/>
              <a:buFont typeface="Wingdings 3" panose="05040102010807070707" pitchFamily="18" charset="2"/>
              <a:buAutoNum type="arabicPeriod"/>
            </a:pPr>
            <a:r>
              <a:rPr lang="en-US" sz="1400" dirty="0"/>
              <a:t>Create a System Test Environment</a:t>
            </a:r>
          </a:p>
          <a:p>
            <a:pPr lvl="2"/>
            <a:r>
              <a:rPr lang="en-US" sz="1400" dirty="0"/>
              <a:t>RightMouse on the Group Node and select “Create System Test Environment-&gt;Interactive”</a:t>
            </a:r>
          </a:p>
          <a:p>
            <a:pPr lvl="1">
              <a:buClr>
                <a:srgbClr val="000000"/>
              </a:buClr>
              <a:buSzPct val="100000"/>
              <a:buFont typeface="Wingdings 3" panose="05040102010807070707" pitchFamily="18" charset="2"/>
              <a:buAutoNum type="arabicPeriod"/>
            </a:pPr>
            <a:r>
              <a:rPr lang="en-US" sz="1400" dirty="0"/>
              <a:t>Go through 4 Step Process</a:t>
            </a:r>
          </a:p>
          <a:p>
            <a:pPr lvl="2"/>
            <a:r>
              <a:rPr lang="en-US" sz="1400" dirty="0"/>
              <a:t>Step 1:  Choose Compiler (use Defaults)</a:t>
            </a:r>
          </a:p>
          <a:p>
            <a:pPr lvl="3"/>
            <a:r>
              <a:rPr lang="en-US" sz="1200" dirty="0"/>
              <a:t>Make sure the check box is selected on the C/C++ tab.</a:t>
            </a:r>
          </a:p>
          <a:p>
            <a:pPr lvl="2"/>
            <a:r>
              <a:rPr lang="en-US" sz="1400" dirty="0"/>
              <a:t>Step 2:  Name the Environment:  DINER_SYSTEM_TEST </a:t>
            </a:r>
          </a:p>
          <a:p>
            <a:pPr lvl="2"/>
            <a:r>
              <a:rPr lang="en-US" sz="1400" dirty="0"/>
              <a:t>Step 3:  Locate Source Files</a:t>
            </a:r>
          </a:p>
          <a:p>
            <a:pPr lvl="3"/>
            <a:r>
              <a:rPr lang="en-US" sz="1200" dirty="0"/>
              <a:t>On Base Directory select $(TRAINING_DIR) from the drop down </a:t>
            </a:r>
          </a:p>
          <a:p>
            <a:pPr lvl="3"/>
            <a:r>
              <a:rPr lang="en-US" sz="1200" dirty="0"/>
              <a:t>Click on Source Files folder</a:t>
            </a:r>
          </a:p>
          <a:p>
            <a:pPr lvl="3"/>
            <a:r>
              <a:rPr lang="en-US" sz="1200" dirty="0"/>
              <a:t>On Right, Select only </a:t>
            </a:r>
            <a:r>
              <a:rPr lang="en-US" sz="1200" dirty="0" err="1"/>
              <a:t>database.c</a:t>
            </a:r>
            <a:r>
              <a:rPr lang="en-US" sz="1200" dirty="0"/>
              <a:t>, </a:t>
            </a:r>
            <a:r>
              <a:rPr lang="en-US" sz="1200" dirty="0" err="1"/>
              <a:t>manager.c</a:t>
            </a:r>
            <a:r>
              <a:rPr lang="en-US" sz="1200" dirty="0"/>
              <a:t>, &amp; </a:t>
            </a:r>
            <a:r>
              <a:rPr lang="en-US" sz="1200" dirty="0" err="1"/>
              <a:t>manager_driver.c</a:t>
            </a:r>
            <a:endParaRPr lang="en-US" sz="1200" dirty="0"/>
          </a:p>
          <a:p>
            <a:pPr lvl="2"/>
            <a:r>
              <a:rPr lang="en-US" sz="1400" dirty="0"/>
              <a:t>Step 4:  Coverage Options (use Defaults)</a:t>
            </a:r>
          </a:p>
          <a:p>
            <a:pPr lvl="1">
              <a:buClr>
                <a:srgbClr val="000000"/>
              </a:buClr>
              <a:buSzPct val="100000"/>
              <a:buFont typeface="Wingdings 3" panose="05040102010807070707" pitchFamily="18" charset="2"/>
              <a:buAutoNum type="arabicPeriod"/>
            </a:pPr>
            <a:r>
              <a:rPr lang="en-US" sz="1400" dirty="0"/>
              <a:t>Select Build Button to Create the Environment</a:t>
            </a:r>
          </a:p>
        </p:txBody>
      </p:sp>
      <p:sp>
        <p:nvSpPr>
          <p:cNvPr id="5" name="Textplatzhalter 4">
            <a:extLst>
              <a:ext uri="{FF2B5EF4-FFF2-40B4-BE49-F238E27FC236}">
                <a16:creationId xmlns:a16="http://schemas.microsoft.com/office/drawing/2014/main" id="{C7974C8B-9074-4DAC-B3E8-13EC2EEA228F}"/>
              </a:ext>
            </a:extLst>
          </p:cNvPr>
          <p:cNvSpPr>
            <a:spLocks noGrp="1"/>
          </p:cNvSpPr>
          <p:nvPr>
            <p:ph type="body" sz="quarter" idx="12"/>
          </p:nvPr>
        </p:nvSpPr>
        <p:spPr/>
        <p:txBody>
          <a:bodyPr/>
          <a:lstStyle/>
          <a:p>
            <a:r>
              <a:rPr lang="en-US" dirty="0"/>
              <a:t>Creating a QA Environment</a:t>
            </a:r>
          </a:p>
        </p:txBody>
      </p:sp>
      <p:sp>
        <p:nvSpPr>
          <p:cNvPr id="36866" name="Rectangle 2"/>
          <p:cNvSpPr>
            <a:spLocks noGrp="1" noChangeArrowheads="1"/>
          </p:cNvSpPr>
          <p:nvPr>
            <p:ph type="title"/>
          </p:nvPr>
        </p:nvSpPr>
        <p:spPr/>
        <p:txBody>
          <a:bodyPr/>
          <a:lstStyle/>
          <a:p>
            <a:r>
              <a:rPr lang="en-US"/>
              <a:t>Lab: System Testing with VectorCAST/QA</a:t>
            </a:r>
            <a:endParaRPr lang="en-US" dirty="0"/>
          </a:p>
        </p:txBody>
      </p:sp>
    </p:spTree>
    <p:extLst>
      <p:ext uri="{BB962C8B-B14F-4D97-AF65-F5344CB8AC3E}">
        <p14:creationId xmlns:p14="http://schemas.microsoft.com/office/powerpoint/2010/main" val="1423077921"/>
      </p:ext>
    </p:extLst>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3"/>
          <p:cNvSpPr>
            <a:spLocks noGrp="1" noChangeArrowheads="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Instrument the Code</a:t>
            </a:r>
          </a:p>
          <a:p>
            <a:pPr lvl="2"/>
            <a:r>
              <a:rPr lang="en-US" dirty="0"/>
              <a:t>In the Environment View select all three files: </a:t>
            </a:r>
            <a:r>
              <a:rPr lang="en-US" dirty="0" err="1"/>
              <a:t>database.c</a:t>
            </a:r>
            <a:r>
              <a:rPr lang="en-US" dirty="0"/>
              <a:t>, </a:t>
            </a:r>
            <a:r>
              <a:rPr lang="en-US" dirty="0" err="1"/>
              <a:t>manager.c</a:t>
            </a:r>
            <a:r>
              <a:rPr lang="en-US" dirty="0"/>
              <a:t> and </a:t>
            </a:r>
            <a:r>
              <a:rPr lang="en-US" dirty="0" err="1"/>
              <a:t>manager_driver.c</a:t>
            </a:r>
            <a:endParaRPr lang="en-US" dirty="0"/>
          </a:p>
          <a:p>
            <a:pPr lvl="2"/>
            <a:r>
              <a:rPr lang="en-US" dirty="0"/>
              <a:t>Right click and select Instrument-&gt;</a:t>
            </a:r>
            <a:r>
              <a:rPr lang="en-US" dirty="0" err="1"/>
              <a:t>Statement+Branch</a:t>
            </a:r>
            <a:endParaRPr lang="en-US" dirty="0"/>
          </a:p>
          <a:p>
            <a:pPr lvl="2"/>
            <a:r>
              <a:rPr lang="en-US" dirty="0"/>
              <a:t>Close the Environment</a:t>
            </a:r>
          </a:p>
          <a:p>
            <a:pPr lvl="1">
              <a:buClr>
                <a:srgbClr val="000000"/>
              </a:buClr>
              <a:buSzPct val="100000"/>
              <a:buFont typeface="Wingdings 3" panose="05040102010807070707" pitchFamily="18" charset="2"/>
              <a:buAutoNum type="arabicPeriod"/>
            </a:pPr>
            <a:r>
              <a:rPr lang="en-US" dirty="0"/>
              <a:t>Append </a:t>
            </a:r>
            <a:r>
              <a:rPr lang="en-US" dirty="0" err="1"/>
              <a:t>c_cover_io.c</a:t>
            </a:r>
            <a:r>
              <a:rPr lang="en-US" dirty="0"/>
              <a:t> file to main</a:t>
            </a:r>
          </a:p>
          <a:p>
            <a:pPr lvl="2"/>
            <a:r>
              <a:rPr lang="en-US" dirty="0">
                <a:solidFill>
                  <a:prstClr val="black"/>
                </a:solidFill>
              </a:rPr>
              <a:t>Right click on </a:t>
            </a:r>
            <a:r>
              <a:rPr lang="en-US" dirty="0" err="1">
                <a:solidFill>
                  <a:prstClr val="black"/>
                </a:solidFill>
              </a:rPr>
              <a:t>manager_driver.c</a:t>
            </a:r>
            <a:r>
              <a:rPr lang="en-US" dirty="0">
                <a:solidFill>
                  <a:prstClr val="black"/>
                </a:solidFill>
              </a:rPr>
              <a:t> and select Append Cover IO</a:t>
            </a:r>
            <a:endParaRPr lang="en-US" dirty="0"/>
          </a:p>
        </p:txBody>
      </p:sp>
      <p:sp>
        <p:nvSpPr>
          <p:cNvPr id="5" name="Textplatzhalter 4">
            <a:extLst>
              <a:ext uri="{FF2B5EF4-FFF2-40B4-BE49-F238E27FC236}">
                <a16:creationId xmlns:a16="http://schemas.microsoft.com/office/drawing/2014/main" id="{DD95286A-2084-46FB-BCDD-D0E0CEE3DC0F}"/>
              </a:ext>
            </a:extLst>
          </p:cNvPr>
          <p:cNvSpPr>
            <a:spLocks noGrp="1"/>
          </p:cNvSpPr>
          <p:nvPr>
            <p:ph type="body" sz="quarter" idx="12"/>
          </p:nvPr>
        </p:nvSpPr>
        <p:spPr/>
        <p:txBody>
          <a:bodyPr/>
          <a:lstStyle/>
          <a:p>
            <a:r>
              <a:rPr lang="en-US" dirty="0"/>
              <a:t>Instrumenting the Code</a:t>
            </a:r>
          </a:p>
        </p:txBody>
      </p:sp>
      <p:sp>
        <p:nvSpPr>
          <p:cNvPr id="36866" name="Rectangle 2"/>
          <p:cNvSpPr>
            <a:spLocks noGrp="1" noChangeArrowheads="1"/>
          </p:cNvSpPr>
          <p:nvPr>
            <p:ph type="title"/>
          </p:nvPr>
        </p:nvSpPr>
        <p:spPr/>
        <p:txBody>
          <a:bodyPr/>
          <a:lstStyle/>
          <a:p>
            <a:r>
              <a:rPr lang="en-US"/>
              <a:t>Lab: System Testing with VectorCAST/QA</a:t>
            </a:r>
            <a:endParaRPr lang="en-US" dirty="0"/>
          </a:p>
        </p:txBody>
      </p:sp>
    </p:spTree>
    <p:extLst>
      <p:ext uri="{BB962C8B-B14F-4D97-AF65-F5344CB8AC3E}">
        <p14:creationId xmlns:p14="http://schemas.microsoft.com/office/powerpoint/2010/main" val="395601448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22F83E0-46E0-4981-B3B6-8698D72E4270}"/>
              </a:ext>
            </a:extLst>
          </p:cNvPr>
          <p:cNvSpPr>
            <a:spLocks noGrp="1"/>
          </p:cNvSpPr>
          <p:nvPr>
            <p:ph type="body" sz="quarter" idx="12"/>
          </p:nvPr>
        </p:nvSpPr>
        <p:spPr/>
        <p:txBody>
          <a:bodyPr/>
          <a:lstStyle/>
          <a:p>
            <a:r>
              <a:rPr lang="en-US" dirty="0"/>
              <a:t>Quiz:  What are the VectorCAST Requirements</a:t>
            </a:r>
          </a:p>
        </p:txBody>
      </p:sp>
      <p:sp>
        <p:nvSpPr>
          <p:cNvPr id="4" name="Title 3"/>
          <p:cNvSpPr>
            <a:spLocks noGrp="1"/>
          </p:cNvSpPr>
          <p:nvPr>
            <p:ph type="title"/>
          </p:nvPr>
        </p:nvSpPr>
        <p:spPr/>
        <p:txBody>
          <a:bodyPr>
            <a:normAutofit/>
          </a:bodyPr>
          <a:lstStyle/>
          <a:p>
            <a:r>
              <a:rPr lang="en-US"/>
              <a:t>Lecture:  Building Test Environments</a:t>
            </a:r>
            <a:endParaRPr lang="en-US" dirty="0"/>
          </a:p>
        </p:txBody>
      </p:sp>
      <p:sp>
        <p:nvSpPr>
          <p:cNvPr id="5" name="Action Button: Custom 4">
            <a:hlinkClick r:id="" action="ppaction://macro?name=Wrong" highlightClick="1"/>
          </p:cNvPr>
          <p:cNvSpPr/>
          <p:nvPr/>
        </p:nvSpPr>
        <p:spPr>
          <a:xfrm>
            <a:off x="2543176" y="16144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Correct" highlightClick="1"/>
          </p:cNvPr>
          <p:cNvSpPr/>
          <p:nvPr/>
        </p:nvSpPr>
        <p:spPr>
          <a:xfrm>
            <a:off x="2543176" y="2405064"/>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10" name="TextBox 9"/>
          <p:cNvSpPr txBox="1"/>
          <p:nvPr/>
        </p:nvSpPr>
        <p:spPr>
          <a:xfrm>
            <a:off x="3543301" y="1659266"/>
            <a:ext cx="6621465" cy="461665"/>
          </a:xfrm>
          <a:prstGeom prst="rect">
            <a:avLst/>
          </a:prstGeom>
          <a:noFill/>
        </p:spPr>
        <p:txBody>
          <a:bodyPr wrap="square" rtlCol="0">
            <a:spAutoFit/>
          </a:bodyPr>
          <a:lstStyle/>
          <a:p>
            <a:r>
              <a:rPr lang="en-US" sz="2400" dirty="0"/>
              <a:t>Object Files for the Unit Under Test</a:t>
            </a:r>
          </a:p>
        </p:txBody>
      </p:sp>
      <p:sp>
        <p:nvSpPr>
          <p:cNvPr id="11" name="TextBox 10"/>
          <p:cNvSpPr txBox="1"/>
          <p:nvPr/>
        </p:nvSpPr>
        <p:spPr>
          <a:xfrm>
            <a:off x="3543297" y="3310266"/>
            <a:ext cx="6621466" cy="461665"/>
          </a:xfrm>
          <a:prstGeom prst="rect">
            <a:avLst/>
          </a:prstGeom>
          <a:noFill/>
        </p:spPr>
        <p:txBody>
          <a:bodyPr wrap="square" rtlCol="0">
            <a:spAutoFit/>
          </a:bodyPr>
          <a:lstStyle/>
          <a:p>
            <a:r>
              <a:rPr lang="en-US" sz="2400" dirty="0"/>
              <a:t>A C/C++ Compiler on your default PATH</a:t>
            </a:r>
          </a:p>
        </p:txBody>
      </p:sp>
      <p:sp>
        <p:nvSpPr>
          <p:cNvPr id="12" name="TextBox 11"/>
          <p:cNvSpPr txBox="1"/>
          <p:nvPr/>
        </p:nvSpPr>
        <p:spPr>
          <a:xfrm>
            <a:off x="3543301" y="2462541"/>
            <a:ext cx="6115051" cy="461665"/>
          </a:xfrm>
          <a:prstGeom prst="rect">
            <a:avLst/>
          </a:prstGeom>
          <a:noFill/>
        </p:spPr>
        <p:txBody>
          <a:bodyPr wrap="square" rtlCol="0">
            <a:spAutoFit/>
          </a:bodyPr>
          <a:lstStyle/>
          <a:p>
            <a:r>
              <a:rPr lang="en-US" sz="2400" dirty="0"/>
              <a:t>Source Code that Compiles</a:t>
            </a:r>
          </a:p>
        </p:txBody>
      </p:sp>
    </p:spTree>
    <p:extLst>
      <p:ext uri="{BB962C8B-B14F-4D97-AF65-F5344CB8AC3E}">
        <p14:creationId xmlns:p14="http://schemas.microsoft.com/office/powerpoint/2010/main" val="4257708945"/>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3"/>
          <p:cNvSpPr>
            <a:spLocks noGrp="1" noChangeArrowheads="1"/>
          </p:cNvSpPr>
          <p:nvPr>
            <p:ph sz="quarter" idx="13"/>
          </p:nvPr>
        </p:nvSpPr>
        <p:spPr/>
        <p:txBody>
          <a:bodyPr/>
          <a:lstStyle/>
          <a:p>
            <a:r>
              <a:rPr lang="en-US" dirty="0"/>
              <a:t>Now we will edit the QA Python Script so we can build from VectorCAST</a:t>
            </a:r>
          </a:p>
          <a:p>
            <a:pPr lvl="2">
              <a:buClr>
                <a:srgbClr val="000000"/>
              </a:buClr>
              <a:buSzPct val="100000"/>
              <a:buFont typeface="Wingdings 3" panose="05040102010807070707" pitchFamily="18" charset="2"/>
              <a:buAutoNum type="arabicPeriod"/>
            </a:pPr>
            <a:r>
              <a:rPr lang="en-US" dirty="0" err="1"/>
              <a:t>RightMouse</a:t>
            </a:r>
            <a:r>
              <a:rPr lang="en-US" dirty="0"/>
              <a:t> on the DINER_SYSTEM_TEST  environment in the Project View</a:t>
            </a:r>
          </a:p>
          <a:p>
            <a:pPr lvl="2">
              <a:buClr>
                <a:srgbClr val="000000"/>
              </a:buClr>
              <a:buSzPct val="100000"/>
              <a:buFont typeface="Wingdings 3" panose="05040102010807070707" pitchFamily="18" charset="2"/>
              <a:buAutoNum type="arabicPeriod"/>
            </a:pPr>
            <a:r>
              <a:rPr lang="en-US" dirty="0"/>
              <a:t>Select SystemTesting-&gt;EditScript</a:t>
            </a:r>
          </a:p>
          <a:p>
            <a:pPr lvl="2">
              <a:buClr>
                <a:srgbClr val="000000"/>
              </a:buClr>
              <a:buSzPct val="100000"/>
              <a:buFont typeface="Wingdings 3" panose="05040102010807070707" pitchFamily="18" charset="2"/>
              <a:buAutoNum type="arabicPeriod"/>
            </a:pPr>
            <a:r>
              <a:rPr lang="en-US" dirty="0"/>
              <a:t>This should bring up the “system_tests.py” Python Script in the Editor</a:t>
            </a:r>
          </a:p>
          <a:p>
            <a:pPr lvl="2">
              <a:buClr>
                <a:srgbClr val="000000"/>
              </a:buClr>
              <a:buSzPct val="100000"/>
              <a:buFont typeface="Wingdings 3" panose="05040102010807070707" pitchFamily="18" charset="2"/>
              <a:buAutoNum type="arabicPeriod"/>
            </a:pPr>
            <a:r>
              <a:rPr lang="en-US" dirty="0"/>
              <a:t>Search for “locationWhereWeRunMake” (should be around line 40)</a:t>
            </a:r>
          </a:p>
          <a:p>
            <a:pPr lvl="2">
              <a:buClr>
                <a:srgbClr val="000000"/>
              </a:buClr>
              <a:buSzPct val="100000"/>
              <a:buFont typeface="Wingdings 3" panose="05040102010807070707" pitchFamily="18" charset="2"/>
              <a:buAutoNum type="arabicPeriod"/>
            </a:pPr>
            <a:r>
              <a:rPr lang="en-US" dirty="0"/>
              <a:t>Enter ‘c:/VCAST/Training/SourceFiles’ within the single quotes</a:t>
            </a:r>
          </a:p>
          <a:p>
            <a:pPr lvl="3"/>
            <a:r>
              <a:rPr lang="en-US" dirty="0"/>
              <a:t>If your path is different for SourceFiles, use your path</a:t>
            </a:r>
          </a:p>
          <a:p>
            <a:pPr lvl="2">
              <a:buClr>
                <a:srgbClr val="000000"/>
              </a:buClr>
              <a:buSzPct val="100000"/>
              <a:buFont typeface="Wingdings 3" panose="05040102010807070707" pitchFamily="18" charset="2"/>
              <a:buAutoNum type="arabicPeriod"/>
            </a:pPr>
            <a:r>
              <a:rPr lang="en-US" dirty="0"/>
              <a:t>Now find “</a:t>
            </a:r>
            <a:r>
              <a:rPr lang="en-US" dirty="0" err="1"/>
              <a:t>topLevelMakeCommand</a:t>
            </a:r>
            <a:r>
              <a:rPr lang="en-US" dirty="0"/>
              <a:t>: (down a few lines)</a:t>
            </a:r>
          </a:p>
          <a:p>
            <a:pPr lvl="2">
              <a:buClr>
                <a:srgbClr val="000000"/>
              </a:buClr>
              <a:buSzPct val="100000"/>
              <a:buFont typeface="Wingdings 3" panose="05040102010807070707" pitchFamily="18" charset="2"/>
              <a:buAutoNum type="arabicPeriod"/>
            </a:pPr>
            <a:r>
              <a:rPr lang="en-US" dirty="0"/>
              <a:t>Enter ‘bld_cover.bat’</a:t>
            </a:r>
          </a:p>
          <a:p>
            <a:pPr lvl="2">
              <a:buClr>
                <a:srgbClr val="000000"/>
              </a:buClr>
              <a:buSzPct val="100000"/>
              <a:buFont typeface="Wingdings 3" panose="05040102010807070707" pitchFamily="18" charset="2"/>
              <a:buAutoNum type="arabicPeriod"/>
            </a:pPr>
            <a:r>
              <a:rPr lang="en-US" dirty="0"/>
              <a:t>Save your changes and close the editor window</a:t>
            </a:r>
          </a:p>
          <a:p>
            <a:pPr lvl="2">
              <a:buClr>
                <a:srgbClr val="000000"/>
              </a:buClr>
              <a:buSzPct val="100000"/>
              <a:buFont typeface="Wingdings 3" panose="05040102010807070707" pitchFamily="18" charset="2"/>
              <a:buAutoNum type="arabicPeriod"/>
            </a:pPr>
            <a:r>
              <a:rPr lang="en-US" dirty="0" err="1"/>
              <a:t>RightMouse</a:t>
            </a:r>
            <a:r>
              <a:rPr lang="en-US" dirty="0"/>
              <a:t> on the DINER_SYSTEM_TEST  environment and select “build”</a:t>
            </a:r>
          </a:p>
        </p:txBody>
      </p:sp>
      <p:sp>
        <p:nvSpPr>
          <p:cNvPr id="5" name="Textplatzhalter 4">
            <a:extLst>
              <a:ext uri="{FF2B5EF4-FFF2-40B4-BE49-F238E27FC236}">
                <a16:creationId xmlns:a16="http://schemas.microsoft.com/office/drawing/2014/main" id="{83AC3460-C295-4EE5-BCB9-980BAD6A69A6}"/>
              </a:ext>
            </a:extLst>
          </p:cNvPr>
          <p:cNvSpPr>
            <a:spLocks noGrp="1"/>
          </p:cNvSpPr>
          <p:nvPr>
            <p:ph type="body" sz="quarter" idx="12"/>
          </p:nvPr>
        </p:nvSpPr>
        <p:spPr/>
        <p:txBody>
          <a:bodyPr/>
          <a:lstStyle/>
          <a:p>
            <a:r>
              <a:rPr lang="en-US" dirty="0"/>
              <a:t>Using Python to do the Build</a:t>
            </a:r>
          </a:p>
        </p:txBody>
      </p:sp>
      <p:sp>
        <p:nvSpPr>
          <p:cNvPr id="36866" name="Rectangle 2"/>
          <p:cNvSpPr>
            <a:spLocks noGrp="1" noChangeArrowheads="1"/>
          </p:cNvSpPr>
          <p:nvPr>
            <p:ph type="title"/>
          </p:nvPr>
        </p:nvSpPr>
        <p:spPr/>
        <p:txBody>
          <a:bodyPr/>
          <a:lstStyle/>
          <a:p>
            <a:r>
              <a:rPr lang="en-US"/>
              <a:t>Lab: System Testing with VectorCAST/QA</a:t>
            </a:r>
            <a:endParaRPr lang="en-US" dirty="0"/>
          </a:p>
        </p:txBody>
      </p:sp>
    </p:spTree>
    <p:extLst>
      <p:ext uri="{BB962C8B-B14F-4D97-AF65-F5344CB8AC3E}">
        <p14:creationId xmlns:p14="http://schemas.microsoft.com/office/powerpoint/2010/main" val="1351633726"/>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3"/>
          <p:cNvSpPr>
            <a:spLocks noGrp="1" noChangeArrowheads="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From the VectorCAST Shell, Run the Executable</a:t>
            </a:r>
          </a:p>
          <a:p>
            <a:pPr lvl="2"/>
            <a:r>
              <a:rPr lang="en-US" dirty="0"/>
              <a:t>(Select Shell Icon on the toolbar or Tools-&gt;Custom Tools-&gt;</a:t>
            </a:r>
            <a:r>
              <a:rPr lang="en-US" dirty="0" err="1"/>
              <a:t>CommandPrompt</a:t>
            </a:r>
            <a:endParaRPr lang="en-US" dirty="0"/>
          </a:p>
          <a:p>
            <a:pPr lvl="2"/>
            <a:r>
              <a:rPr lang="en-US" dirty="0"/>
              <a:t>cd ..\</a:t>
            </a:r>
            <a:r>
              <a:rPr lang="en-US" dirty="0" err="1"/>
              <a:t>SourceFiles</a:t>
            </a:r>
            <a:endParaRPr lang="en-US" dirty="0"/>
          </a:p>
          <a:p>
            <a:pPr lvl="2"/>
            <a:r>
              <a:rPr lang="en-US" dirty="0"/>
              <a:t>diner.exe</a:t>
            </a:r>
          </a:p>
          <a:p>
            <a:pPr lvl="2"/>
            <a:r>
              <a:rPr lang="en-US" dirty="0"/>
              <a:t>Pick any options you want &amp; then quit out of the executable</a:t>
            </a:r>
          </a:p>
          <a:p>
            <a:pPr lvl="1">
              <a:buClr>
                <a:srgbClr val="000000"/>
              </a:buClr>
              <a:buSzPct val="100000"/>
              <a:buFont typeface="Wingdings 3" panose="05040102010807070707" pitchFamily="18" charset="2"/>
              <a:buAutoNum type="arabicPeriod"/>
            </a:pPr>
            <a:r>
              <a:rPr lang="en-US" dirty="0"/>
              <a:t>Open the QA Environment by double clicking on DINER_SYSTEM_TEST </a:t>
            </a:r>
          </a:p>
          <a:p>
            <a:pPr lvl="1">
              <a:buClr>
                <a:srgbClr val="000000"/>
              </a:buClr>
              <a:buSzPct val="100000"/>
              <a:buFont typeface="Wingdings 3" panose="05040102010807070707" pitchFamily="18" charset="2"/>
              <a:buAutoNum type="arabicPeriod"/>
            </a:pPr>
            <a:r>
              <a:rPr lang="en-US" dirty="0"/>
              <a:t>View Coverage Data</a:t>
            </a:r>
          </a:p>
          <a:p>
            <a:pPr lvl="2"/>
            <a:r>
              <a:rPr lang="en-US" dirty="0"/>
              <a:t>Environment-&gt;</a:t>
            </a:r>
            <a:r>
              <a:rPr lang="en-US" dirty="0" err="1"/>
              <a:t>AddTestResults</a:t>
            </a:r>
            <a:endParaRPr lang="en-US" dirty="0"/>
          </a:p>
          <a:p>
            <a:pPr lvl="2"/>
            <a:r>
              <a:rPr lang="en-US" dirty="0"/>
              <a:t>Browse to TESTINSS.DAT (in </a:t>
            </a:r>
            <a:r>
              <a:rPr lang="en-US" dirty="0" err="1"/>
              <a:t>SourceFiles</a:t>
            </a:r>
            <a:r>
              <a:rPr lang="en-US" dirty="0"/>
              <a:t>) and Open</a:t>
            </a:r>
          </a:p>
          <a:p>
            <a:pPr lvl="2"/>
            <a:r>
              <a:rPr lang="en-US" dirty="0"/>
              <a:t>Give an appropriate name that corresponds to the test and select “OK”</a:t>
            </a:r>
          </a:p>
          <a:p>
            <a:pPr lvl="2"/>
            <a:r>
              <a:rPr lang="en-US" dirty="0"/>
              <a:t>View the coverage for “</a:t>
            </a:r>
            <a:r>
              <a:rPr lang="en-US" dirty="0" err="1"/>
              <a:t>manager.c</a:t>
            </a:r>
            <a:r>
              <a:rPr lang="en-US" dirty="0"/>
              <a:t>” and make sure it correlates to your test</a:t>
            </a:r>
          </a:p>
          <a:p>
            <a:pPr lvl="3"/>
            <a:r>
              <a:rPr lang="en-US" dirty="0"/>
              <a:t>You may need to select the check box next to your imported “Test Results” in the lower pane.</a:t>
            </a:r>
          </a:p>
          <a:p>
            <a:pPr lvl="1">
              <a:buClr>
                <a:srgbClr val="000000"/>
              </a:buClr>
              <a:buSzPct val="100000"/>
              <a:buFont typeface="Wingdings 3" panose="05040102010807070707" pitchFamily="18" charset="2"/>
              <a:buAutoNum type="arabicPeriod"/>
            </a:pPr>
            <a:r>
              <a:rPr lang="en-US" dirty="0"/>
              <a:t>Run Additional Tests to Get Familiar with the Process</a:t>
            </a:r>
          </a:p>
          <a:p>
            <a:pPr marL="252000" lvl="2" indent="0">
              <a:buNone/>
            </a:pPr>
            <a:endParaRPr lang="en-US" dirty="0"/>
          </a:p>
        </p:txBody>
      </p:sp>
      <p:sp>
        <p:nvSpPr>
          <p:cNvPr id="5" name="Textplatzhalter 4">
            <a:extLst>
              <a:ext uri="{FF2B5EF4-FFF2-40B4-BE49-F238E27FC236}">
                <a16:creationId xmlns:a16="http://schemas.microsoft.com/office/drawing/2014/main" id="{DD95286A-2084-46FB-BCDD-D0E0CEE3DC0F}"/>
              </a:ext>
            </a:extLst>
          </p:cNvPr>
          <p:cNvSpPr>
            <a:spLocks noGrp="1"/>
          </p:cNvSpPr>
          <p:nvPr>
            <p:ph type="body" sz="quarter" idx="12"/>
          </p:nvPr>
        </p:nvSpPr>
        <p:spPr/>
        <p:txBody>
          <a:bodyPr/>
          <a:lstStyle/>
          <a:p>
            <a:r>
              <a:rPr lang="en-US" dirty="0"/>
              <a:t>Viewing the results</a:t>
            </a:r>
          </a:p>
        </p:txBody>
      </p:sp>
      <p:sp>
        <p:nvSpPr>
          <p:cNvPr id="36866" name="Rectangle 2"/>
          <p:cNvSpPr>
            <a:spLocks noGrp="1" noChangeArrowheads="1"/>
          </p:cNvSpPr>
          <p:nvPr>
            <p:ph type="title"/>
          </p:nvPr>
        </p:nvSpPr>
        <p:spPr/>
        <p:txBody>
          <a:bodyPr/>
          <a:lstStyle/>
          <a:p>
            <a:r>
              <a:rPr lang="en-US"/>
              <a:t>Lab: System Testing with VectorCAST/QA</a:t>
            </a:r>
            <a:endParaRPr lang="en-US" dirty="0"/>
          </a:p>
        </p:txBody>
      </p:sp>
    </p:spTree>
    <p:extLst>
      <p:ext uri="{BB962C8B-B14F-4D97-AF65-F5344CB8AC3E}">
        <p14:creationId xmlns:p14="http://schemas.microsoft.com/office/powerpoint/2010/main" val="3360194228"/>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3"/>
          <p:cNvSpPr>
            <a:spLocks noGrp="1" noChangeArrowheads="1"/>
          </p:cNvSpPr>
          <p:nvPr>
            <p:ph sz="quarter" idx="13"/>
          </p:nvPr>
        </p:nvSpPr>
        <p:spPr/>
        <p:txBody>
          <a:bodyPr/>
          <a:lstStyle/>
          <a:p>
            <a:pPr marL="0" lvl="1" indent="0">
              <a:buClr>
                <a:srgbClr val="000000"/>
              </a:buClr>
              <a:buSzPct val="100000"/>
              <a:buNone/>
            </a:pPr>
            <a:r>
              <a:rPr lang="en-US" dirty="0"/>
              <a:t>The prior tests required human interaction, which is not </a:t>
            </a:r>
            <a:r>
              <a:rPr lang="en-US" dirty="0" err="1"/>
              <a:t>regressionable</a:t>
            </a:r>
            <a:r>
              <a:rPr lang="en-US" dirty="0"/>
              <a:t>.  If possible, it’s good to make the tests scriptable.  With the “diner.exe” executable, you can do so by capturing the user input to a file.</a:t>
            </a:r>
          </a:p>
          <a:p>
            <a:pPr lvl="2"/>
            <a:r>
              <a:rPr lang="en-US" dirty="0"/>
              <a:t>Look at the *.</a:t>
            </a:r>
            <a:r>
              <a:rPr lang="en-US" dirty="0" err="1"/>
              <a:t>SysTst</a:t>
            </a:r>
            <a:r>
              <a:rPr lang="en-US" dirty="0"/>
              <a:t> files in ..\</a:t>
            </a:r>
            <a:r>
              <a:rPr lang="en-US" dirty="0" err="1"/>
              <a:t>SourceFiles</a:t>
            </a:r>
            <a:endParaRPr lang="en-US" dirty="0"/>
          </a:p>
          <a:p>
            <a:pPr lvl="2"/>
            <a:r>
              <a:rPr lang="en-US" dirty="0"/>
              <a:t>From the VectorCAST Shell, run Diner.exe with one of the System Test Files, e.g.:</a:t>
            </a:r>
          </a:p>
          <a:p>
            <a:pPr lvl="3"/>
            <a:r>
              <a:rPr lang="en-US" dirty="0"/>
              <a:t>diner </a:t>
            </a:r>
            <a:r>
              <a:rPr lang="en-US" dirty="0" err="1"/>
              <a:t>Pie.SysTst</a:t>
            </a:r>
            <a:endParaRPr lang="en-US" dirty="0"/>
          </a:p>
          <a:p>
            <a:pPr lvl="2"/>
            <a:r>
              <a:rPr lang="en-US" dirty="0"/>
              <a:t>This should create a new TESTINSS.DAT file, just like the interactive tests</a:t>
            </a:r>
          </a:p>
          <a:p>
            <a:pPr lvl="2"/>
            <a:r>
              <a:rPr lang="en-US" dirty="0"/>
              <a:t>Import this new TESTINSS.DAT (similar to the previous page)</a:t>
            </a:r>
          </a:p>
          <a:p>
            <a:pPr lvl="2"/>
            <a:r>
              <a:rPr lang="en-US" dirty="0"/>
              <a:t>Verify the Coverage results for this test</a:t>
            </a:r>
          </a:p>
          <a:p>
            <a:pPr marL="252000" lvl="2" indent="0">
              <a:buNone/>
            </a:pPr>
            <a:endParaRPr lang="en-US" dirty="0"/>
          </a:p>
        </p:txBody>
      </p:sp>
      <p:sp>
        <p:nvSpPr>
          <p:cNvPr id="5" name="Textplatzhalter 4">
            <a:extLst>
              <a:ext uri="{FF2B5EF4-FFF2-40B4-BE49-F238E27FC236}">
                <a16:creationId xmlns:a16="http://schemas.microsoft.com/office/drawing/2014/main" id="{DD95286A-2084-46FB-BCDD-D0E0CEE3DC0F}"/>
              </a:ext>
            </a:extLst>
          </p:cNvPr>
          <p:cNvSpPr>
            <a:spLocks noGrp="1"/>
          </p:cNvSpPr>
          <p:nvPr>
            <p:ph type="body" sz="quarter" idx="12"/>
          </p:nvPr>
        </p:nvSpPr>
        <p:spPr/>
        <p:txBody>
          <a:bodyPr/>
          <a:lstStyle/>
          <a:p>
            <a:r>
              <a:rPr lang="en-US" dirty="0"/>
              <a:t>Scripting System Tests</a:t>
            </a:r>
          </a:p>
        </p:txBody>
      </p:sp>
      <p:sp>
        <p:nvSpPr>
          <p:cNvPr id="36866" name="Rectangle 2"/>
          <p:cNvSpPr>
            <a:spLocks noGrp="1" noChangeArrowheads="1"/>
          </p:cNvSpPr>
          <p:nvPr>
            <p:ph type="title"/>
          </p:nvPr>
        </p:nvSpPr>
        <p:spPr/>
        <p:txBody>
          <a:bodyPr/>
          <a:lstStyle/>
          <a:p>
            <a:r>
              <a:rPr lang="en-US"/>
              <a:t>Lab: System Testing with VectorCAST/QA</a:t>
            </a:r>
            <a:endParaRPr lang="en-US" dirty="0"/>
          </a:p>
        </p:txBody>
      </p:sp>
    </p:spTree>
    <p:extLst>
      <p:ext uri="{BB962C8B-B14F-4D97-AF65-F5344CB8AC3E}">
        <p14:creationId xmlns:p14="http://schemas.microsoft.com/office/powerpoint/2010/main" val="1064916786"/>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marL="0" lvl="1" indent="0">
              <a:buNone/>
            </a:pPr>
            <a:r>
              <a:rPr lang="en-US" dirty="0"/>
              <a:t>Since the tests can now be scripted, we will add them to the QA Python Script so that everything can be done from VectorCAST/QA.</a:t>
            </a:r>
          </a:p>
          <a:p>
            <a:pPr marL="0" lvl="1" indent="0">
              <a:buNone/>
            </a:pPr>
            <a:endParaRPr lang="en-US" dirty="0"/>
          </a:p>
          <a:p>
            <a:pPr lvl="2">
              <a:buClr>
                <a:srgbClr val="000000"/>
              </a:buClr>
              <a:buSzPct val="100000"/>
              <a:buFont typeface="Wingdings 3" panose="05040102010807070707" pitchFamily="18" charset="2"/>
              <a:buAutoNum type="arabicPeriod"/>
            </a:pPr>
            <a:r>
              <a:rPr lang="en-US" dirty="0"/>
              <a:t>Close the environment (File-&gt;</a:t>
            </a:r>
            <a:r>
              <a:rPr lang="en-US" dirty="0" err="1"/>
              <a:t>CloseEnvironment</a:t>
            </a:r>
            <a:r>
              <a:rPr lang="en-US" dirty="0"/>
              <a:t>)</a:t>
            </a:r>
          </a:p>
          <a:p>
            <a:pPr lvl="2">
              <a:buClr>
                <a:srgbClr val="000000"/>
              </a:buClr>
              <a:buSzPct val="100000"/>
              <a:buFont typeface="Wingdings 3" panose="05040102010807070707" pitchFamily="18" charset="2"/>
              <a:buAutoNum type="arabicPeriod"/>
            </a:pPr>
            <a:r>
              <a:rPr lang="en-US" dirty="0" err="1"/>
              <a:t>RightMouse</a:t>
            </a:r>
            <a:r>
              <a:rPr lang="en-US" dirty="0"/>
              <a:t> on DINER_SYSTEM_TEST  in the Project View</a:t>
            </a:r>
          </a:p>
          <a:p>
            <a:pPr lvl="2">
              <a:buClr>
                <a:srgbClr val="000000"/>
              </a:buClr>
              <a:buSzPct val="100000"/>
              <a:buFont typeface="Wingdings 3" panose="05040102010807070707" pitchFamily="18" charset="2"/>
              <a:buAutoNum type="arabicPeriod"/>
            </a:pPr>
            <a:r>
              <a:rPr lang="en-US" dirty="0"/>
              <a:t>Select </a:t>
            </a:r>
            <a:r>
              <a:rPr lang="en-US" dirty="0" err="1"/>
              <a:t>SystemTesting</a:t>
            </a:r>
            <a:r>
              <a:rPr lang="en-US" dirty="0"/>
              <a:t>-&gt;</a:t>
            </a:r>
            <a:r>
              <a:rPr lang="en-US" dirty="0" err="1"/>
              <a:t>EditScript</a:t>
            </a:r>
            <a:endParaRPr lang="en-US" dirty="0"/>
          </a:p>
          <a:p>
            <a:pPr lvl="2">
              <a:buClr>
                <a:srgbClr val="000000"/>
              </a:buClr>
              <a:buSzPct val="100000"/>
              <a:buFont typeface="Wingdings 3" panose="05040102010807070707" pitchFamily="18" charset="2"/>
              <a:buAutoNum type="arabicPeriod"/>
            </a:pPr>
            <a:r>
              <a:rPr lang="en-US" dirty="0"/>
              <a:t>This will bring up “system_tests.py” Script in the Editor</a:t>
            </a:r>
          </a:p>
          <a:p>
            <a:pPr lvl="2">
              <a:buClr>
                <a:srgbClr val="000000"/>
              </a:buClr>
              <a:buSzPct val="100000"/>
              <a:buFont typeface="Wingdings 3" panose="05040102010807070707" pitchFamily="18" charset="2"/>
              <a:buAutoNum type="arabicPeriod"/>
            </a:pPr>
            <a:r>
              <a:rPr lang="en-US" dirty="0"/>
              <a:t>Search for “</a:t>
            </a:r>
            <a:r>
              <a:rPr lang="en-US" dirty="0" err="1"/>
              <a:t>locationWhereWeRunTests</a:t>
            </a:r>
            <a:r>
              <a:rPr lang="en-US" dirty="0"/>
              <a:t>” (around line 48) and set it to ‘c:/VCAST/Training/</a:t>
            </a:r>
            <a:r>
              <a:rPr lang="en-US" dirty="0" err="1"/>
              <a:t>SourceFiles</a:t>
            </a:r>
            <a:r>
              <a:rPr lang="en-US" dirty="0"/>
              <a:t>’</a:t>
            </a:r>
          </a:p>
          <a:p>
            <a:pPr lvl="2">
              <a:buClr>
                <a:srgbClr val="000000"/>
              </a:buClr>
              <a:buSzPct val="100000"/>
              <a:buFont typeface="Wingdings 3" panose="05040102010807070707" pitchFamily="18" charset="2"/>
              <a:buAutoNum type="arabicPeriod"/>
            </a:pPr>
            <a:r>
              <a:rPr lang="en-US" dirty="0"/>
              <a:t>Now find “</a:t>
            </a:r>
            <a:r>
              <a:rPr lang="en-US" dirty="0" err="1"/>
              <a:t>nameOfTestExecutable</a:t>
            </a:r>
            <a:r>
              <a:rPr lang="en-US" dirty="0"/>
              <a:t>” (down a couple lines)</a:t>
            </a:r>
          </a:p>
          <a:p>
            <a:pPr lvl="2">
              <a:buClr>
                <a:srgbClr val="000000"/>
              </a:buClr>
              <a:buSzPct val="100000"/>
              <a:buFont typeface="Wingdings 3" panose="05040102010807070707" pitchFamily="18" charset="2"/>
              <a:buAutoNum type="arabicPeriod"/>
            </a:pPr>
            <a:r>
              <a:rPr lang="en-US" dirty="0"/>
              <a:t>Enter ‘./diner.exe’</a:t>
            </a:r>
          </a:p>
          <a:p>
            <a:pPr lvl="2">
              <a:buClr>
                <a:srgbClr val="000000"/>
              </a:buClr>
              <a:buSzPct val="100000"/>
              <a:buFont typeface="Wingdings 3" panose="05040102010807070707" pitchFamily="18" charset="2"/>
              <a:buAutoNum type="arabicPeriod"/>
            </a:pPr>
            <a:r>
              <a:rPr lang="en-US" dirty="0"/>
              <a:t>Down a few lines you’ll see “</a:t>
            </a:r>
            <a:r>
              <a:rPr lang="en-US" dirty="0" err="1"/>
              <a:t>masterListOfTestCases</a:t>
            </a:r>
            <a:r>
              <a:rPr lang="en-US" dirty="0"/>
              <a:t>” Add in some test cases to the list, </a:t>
            </a:r>
            <a:r>
              <a:rPr lang="en-US" dirty="0" err="1"/>
              <a:t>e.g</a:t>
            </a:r>
            <a:r>
              <a:rPr lang="en-US" dirty="0"/>
              <a:t>:</a:t>
            </a:r>
            <a:br>
              <a:rPr lang="en-US" dirty="0"/>
            </a:br>
            <a:br>
              <a:rPr lang="en-US" dirty="0"/>
            </a:br>
            <a:r>
              <a:rPr lang="en-US" dirty="0" err="1"/>
              <a:t>self.masterListOfTestCases</a:t>
            </a:r>
            <a:r>
              <a:rPr lang="en-US" dirty="0"/>
              <a:t> =	[</a:t>
            </a:r>
            <a:r>
              <a:rPr lang="en-US" dirty="0" err="1"/>
              <a:t>TestCase</a:t>
            </a:r>
            <a:r>
              <a:rPr lang="en-US" dirty="0"/>
              <a:t>("</a:t>
            </a:r>
            <a:r>
              <a:rPr lang="en-US" dirty="0" err="1"/>
              <a:t>Pie.SysTst</a:t>
            </a:r>
            <a:r>
              <a:rPr lang="en-US" dirty="0"/>
              <a:t>"),</a:t>
            </a:r>
            <a:br>
              <a:rPr lang="en-US" dirty="0"/>
            </a:br>
            <a:r>
              <a:rPr lang="en-US" dirty="0"/>
              <a:t>				</a:t>
            </a:r>
            <a:r>
              <a:rPr lang="en-US" dirty="0" err="1"/>
              <a:t>TestCase</a:t>
            </a:r>
            <a:r>
              <a:rPr lang="en-US" dirty="0"/>
              <a:t>("</a:t>
            </a:r>
            <a:r>
              <a:rPr lang="en-US" dirty="0" err="1"/>
              <a:t>Cake.SysTst</a:t>
            </a:r>
            <a:r>
              <a:rPr lang="en-US" dirty="0"/>
              <a:t>"), </a:t>
            </a:r>
            <a:br>
              <a:rPr lang="en-US" dirty="0"/>
            </a:br>
            <a:r>
              <a:rPr lang="en-US" dirty="0"/>
              <a:t>				</a:t>
            </a:r>
            <a:r>
              <a:rPr lang="en-US" dirty="0" err="1"/>
              <a:t>TestCase</a:t>
            </a:r>
            <a:r>
              <a:rPr lang="en-US" dirty="0"/>
              <a:t>("</a:t>
            </a:r>
            <a:r>
              <a:rPr lang="en-US" dirty="0" err="1"/>
              <a:t>LargeOrder.SysTst</a:t>
            </a:r>
            <a:r>
              <a:rPr lang="en-US" dirty="0"/>
              <a:t>")]</a:t>
            </a:r>
          </a:p>
          <a:p>
            <a:pPr lvl="2">
              <a:buClr>
                <a:srgbClr val="000000"/>
              </a:buClr>
              <a:buSzPct val="100000"/>
              <a:buFont typeface="Wingdings 3" panose="05040102010807070707" pitchFamily="18" charset="2"/>
              <a:buAutoNum type="arabicPeriod"/>
            </a:pPr>
            <a:r>
              <a:rPr lang="en-US" dirty="0"/>
              <a:t>Save the changes to the Python Script</a:t>
            </a:r>
          </a:p>
          <a:p>
            <a:pPr lvl="1">
              <a:buFont typeface="Wingdings" panose="05000000000000000000" pitchFamily="2" charset="2"/>
              <a:buChar char="Ø"/>
            </a:pPr>
            <a:endParaRPr lang="en-US" dirty="0"/>
          </a:p>
        </p:txBody>
      </p:sp>
      <p:sp>
        <p:nvSpPr>
          <p:cNvPr id="5" name="Textplatzhalter 4">
            <a:extLst>
              <a:ext uri="{FF2B5EF4-FFF2-40B4-BE49-F238E27FC236}">
                <a16:creationId xmlns:a16="http://schemas.microsoft.com/office/drawing/2014/main" id="{FD521EE0-2983-4B3F-9DDB-07BA02677969}"/>
              </a:ext>
            </a:extLst>
          </p:cNvPr>
          <p:cNvSpPr>
            <a:spLocks noGrp="1"/>
          </p:cNvSpPr>
          <p:nvPr>
            <p:ph type="body" sz="quarter" idx="12"/>
          </p:nvPr>
        </p:nvSpPr>
        <p:spPr/>
        <p:txBody>
          <a:bodyPr/>
          <a:lstStyle/>
          <a:p>
            <a:r>
              <a:rPr lang="en-US" dirty="0"/>
              <a:t>Executing the Tests from VectorCAST</a:t>
            </a:r>
          </a:p>
        </p:txBody>
      </p:sp>
      <p:sp>
        <p:nvSpPr>
          <p:cNvPr id="34818" name="Rectangle 2"/>
          <p:cNvSpPr>
            <a:spLocks noGrp="1" noChangeArrowheads="1"/>
          </p:cNvSpPr>
          <p:nvPr>
            <p:ph type="title"/>
          </p:nvPr>
        </p:nvSpPr>
        <p:spPr/>
        <p:txBody>
          <a:bodyPr/>
          <a:lstStyle/>
          <a:p>
            <a:r>
              <a:rPr lang="en-US"/>
              <a:t>Lab: System Testing with VectorCAST/QA</a:t>
            </a:r>
            <a:endParaRPr lang="en-US" dirty="0"/>
          </a:p>
        </p:txBody>
      </p:sp>
    </p:spTree>
    <p:extLst>
      <p:ext uri="{BB962C8B-B14F-4D97-AF65-F5344CB8AC3E}">
        <p14:creationId xmlns:p14="http://schemas.microsoft.com/office/powerpoint/2010/main" val="4139097161"/>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Select DINER_SYSTEM_TEST  in the VectorCAST Project Tree</a:t>
            </a:r>
          </a:p>
          <a:p>
            <a:pPr lvl="1">
              <a:buClr>
                <a:srgbClr val="000000"/>
              </a:buClr>
              <a:buSzPct val="100000"/>
              <a:buFont typeface="Wingdings 3" panose="05040102010807070707" pitchFamily="18" charset="2"/>
              <a:buAutoNum type="arabicPeriod"/>
            </a:pPr>
            <a:r>
              <a:rPr lang="en-US" dirty="0"/>
              <a:t>RightMouse-&gt;Build/Execute</a:t>
            </a:r>
          </a:p>
          <a:p>
            <a:pPr lvl="1">
              <a:buClr>
                <a:srgbClr val="000000"/>
              </a:buClr>
              <a:buSzPct val="100000"/>
              <a:buFont typeface="Wingdings 3" panose="05040102010807070707" pitchFamily="18" charset="2"/>
              <a:buAutoNum type="arabicPeriod"/>
            </a:pPr>
            <a:r>
              <a:rPr lang="en-US" dirty="0"/>
              <a:t>Open the Jobs window to see how the system tests were built &amp; run</a:t>
            </a:r>
          </a:p>
          <a:p>
            <a:pPr lvl="1">
              <a:buClr>
                <a:srgbClr val="000000"/>
              </a:buClr>
              <a:buSzPct val="100000"/>
              <a:buFont typeface="Wingdings 3" panose="05040102010807070707" pitchFamily="18" charset="2"/>
              <a:buAutoNum type="arabicPeriod"/>
            </a:pPr>
            <a:r>
              <a:rPr lang="en-US" dirty="0"/>
              <a:t>Open up DINER_SYSTEM_TEST </a:t>
            </a:r>
          </a:p>
          <a:p>
            <a:pPr lvl="1">
              <a:buClr>
                <a:srgbClr val="000000"/>
              </a:buClr>
              <a:buSzPct val="100000"/>
              <a:buFont typeface="Wingdings 3" panose="05040102010807070707" pitchFamily="18" charset="2"/>
              <a:buAutoNum type="arabicPeriod"/>
            </a:pPr>
            <a:r>
              <a:rPr lang="en-US" dirty="0"/>
              <a:t>Verify the results match your system tests</a:t>
            </a:r>
          </a:p>
        </p:txBody>
      </p:sp>
      <p:sp>
        <p:nvSpPr>
          <p:cNvPr id="5" name="Textplatzhalter 4">
            <a:extLst>
              <a:ext uri="{FF2B5EF4-FFF2-40B4-BE49-F238E27FC236}">
                <a16:creationId xmlns:a16="http://schemas.microsoft.com/office/drawing/2014/main" id="{3DC3F0B1-F3B9-4726-B156-7B57018495E3}"/>
              </a:ext>
            </a:extLst>
          </p:cNvPr>
          <p:cNvSpPr>
            <a:spLocks noGrp="1"/>
          </p:cNvSpPr>
          <p:nvPr>
            <p:ph type="body" sz="quarter" idx="12"/>
          </p:nvPr>
        </p:nvSpPr>
        <p:spPr/>
        <p:txBody>
          <a:bodyPr/>
          <a:lstStyle/>
          <a:p>
            <a:r>
              <a:rPr lang="en-US" dirty="0"/>
              <a:t>Controlling what System Tests to Run</a:t>
            </a:r>
          </a:p>
        </p:txBody>
      </p:sp>
      <p:sp>
        <p:nvSpPr>
          <p:cNvPr id="34818" name="Rectangle 2"/>
          <p:cNvSpPr>
            <a:spLocks noGrp="1" noChangeArrowheads="1"/>
          </p:cNvSpPr>
          <p:nvPr>
            <p:ph type="title"/>
          </p:nvPr>
        </p:nvSpPr>
        <p:spPr/>
        <p:txBody>
          <a:bodyPr/>
          <a:lstStyle/>
          <a:p>
            <a:r>
              <a:rPr lang="en-US"/>
              <a:t>Lab: System Testing with VectorCAST/QA</a:t>
            </a:r>
            <a:endParaRPr lang="en-US" dirty="0"/>
          </a:p>
        </p:txBody>
      </p:sp>
    </p:spTree>
    <p:extLst>
      <p:ext uri="{BB962C8B-B14F-4D97-AF65-F5344CB8AC3E}">
        <p14:creationId xmlns:p14="http://schemas.microsoft.com/office/powerpoint/2010/main" val="857040317"/>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lvl="1"/>
            <a:r>
              <a:rPr lang="en-US" dirty="0"/>
              <a:t>Close the DINER_SYSTEM_TEST  Environment</a:t>
            </a:r>
          </a:p>
          <a:p>
            <a:pPr lvl="1"/>
            <a:r>
              <a:rPr lang="en-US" dirty="0"/>
              <a:t>Open up a Unit Test Environment for “manager.c” (e.g. MGR_UT1)</a:t>
            </a:r>
          </a:p>
          <a:p>
            <a:pPr lvl="1"/>
            <a:r>
              <a:rPr lang="en-US" dirty="0"/>
              <a:t>Make sure Coverage is set to Statement+Branch</a:t>
            </a:r>
          </a:p>
          <a:p>
            <a:pPr lvl="1"/>
            <a:r>
              <a:rPr lang="en-US" dirty="0"/>
              <a:t>Import the System Test Results</a:t>
            </a:r>
          </a:p>
          <a:p>
            <a:pPr lvl="2"/>
            <a:r>
              <a:rPr lang="en-US" dirty="0"/>
              <a:t>Coverage-&gt;ImportResultsFromEnvironment</a:t>
            </a:r>
          </a:p>
          <a:p>
            <a:pPr lvl="2"/>
            <a:r>
              <a:rPr lang="en-US" dirty="0"/>
              <a:t>Traverse to c:\VCAST\Training\MinGW_WorkDir\vcast_qa\DINER_SYSTEM_TEST .vcp</a:t>
            </a:r>
          </a:p>
          <a:p>
            <a:pPr lvl="2"/>
            <a:r>
              <a:rPr lang="en-US" dirty="0"/>
              <a:t>Select all the results</a:t>
            </a:r>
          </a:p>
          <a:p>
            <a:pPr lvl="2"/>
            <a:r>
              <a:rPr lang="en-US" dirty="0"/>
              <a:t>Expand the Imported Results Node and select all check boxes</a:t>
            </a:r>
          </a:p>
          <a:p>
            <a:pPr lvl="1"/>
            <a:r>
              <a:rPr lang="en-US" dirty="0"/>
              <a:t>Write additional Unit Tests to try and get 100% coverage on </a:t>
            </a:r>
            <a:r>
              <a:rPr lang="en-US"/>
              <a:t>this file</a:t>
            </a:r>
            <a:endParaRPr lang="en-US" dirty="0"/>
          </a:p>
        </p:txBody>
      </p:sp>
      <p:sp>
        <p:nvSpPr>
          <p:cNvPr id="5" name="Textplatzhalter 4">
            <a:extLst>
              <a:ext uri="{FF2B5EF4-FFF2-40B4-BE49-F238E27FC236}">
                <a16:creationId xmlns:a16="http://schemas.microsoft.com/office/drawing/2014/main" id="{597EB6A5-8486-419B-BF9A-328CFAAC977D}"/>
              </a:ext>
            </a:extLst>
          </p:cNvPr>
          <p:cNvSpPr>
            <a:spLocks noGrp="1"/>
          </p:cNvSpPr>
          <p:nvPr>
            <p:ph type="body" sz="quarter" idx="12"/>
          </p:nvPr>
        </p:nvSpPr>
        <p:spPr/>
        <p:txBody>
          <a:bodyPr/>
          <a:lstStyle/>
          <a:p>
            <a:r>
              <a:rPr lang="en-US" dirty="0"/>
              <a:t>Integrating System &amp; Unit Testing Results</a:t>
            </a:r>
          </a:p>
        </p:txBody>
      </p:sp>
      <p:sp>
        <p:nvSpPr>
          <p:cNvPr id="34818" name="Rectangle 2"/>
          <p:cNvSpPr>
            <a:spLocks noGrp="1" noChangeArrowheads="1"/>
          </p:cNvSpPr>
          <p:nvPr>
            <p:ph type="title"/>
          </p:nvPr>
        </p:nvSpPr>
        <p:spPr/>
        <p:txBody>
          <a:bodyPr/>
          <a:lstStyle/>
          <a:p>
            <a:r>
              <a:rPr lang="en-US"/>
              <a:t>Lab: System Testing with VectorCAST/QA</a:t>
            </a:r>
            <a:endParaRPr lang="en-US" dirty="0"/>
          </a:p>
        </p:txBody>
      </p:sp>
    </p:spTree>
    <p:extLst>
      <p:ext uri="{BB962C8B-B14F-4D97-AF65-F5344CB8AC3E}">
        <p14:creationId xmlns:p14="http://schemas.microsoft.com/office/powerpoint/2010/main" val="1755724761"/>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Advanced User Code</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6399D626-2DD2-4370-9CB2-BA05E600EB14}"/>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811DAD00-3349-4B7D-9EB5-145EA5A2D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01978604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8">
            <a:extLst>
              <a:ext uri="{FF2B5EF4-FFF2-40B4-BE49-F238E27FC236}">
                <a16:creationId xmlns:a16="http://schemas.microsoft.com/office/drawing/2014/main" id="{A502B2AA-A7F5-49E9-AC0D-DDEB0AD380BB}"/>
              </a:ext>
            </a:extLst>
          </p:cNvPr>
          <p:cNvSpPr>
            <a:spLocks noGrp="1"/>
          </p:cNvSpPr>
          <p:nvPr>
            <p:ph sz="quarter" idx="13"/>
          </p:nvPr>
        </p:nvSpPr>
        <p:spPr/>
        <p:txBody>
          <a:bodyPr/>
          <a:lstStyle/>
          <a:p>
            <a:r>
              <a:rPr lang="en-US" dirty="0"/>
              <a:t>In this lab, we will test out the layers above the hardware interface and stub the hardware functions.</a:t>
            </a:r>
          </a:p>
        </p:txBody>
      </p:sp>
      <p:sp>
        <p:nvSpPr>
          <p:cNvPr id="8" name="Textplatzhalter 7">
            <a:extLst>
              <a:ext uri="{FF2B5EF4-FFF2-40B4-BE49-F238E27FC236}">
                <a16:creationId xmlns:a16="http://schemas.microsoft.com/office/drawing/2014/main" id="{D1575189-13C4-4640-B1E9-E5A247C2F19B}"/>
              </a:ext>
            </a:extLst>
          </p:cNvPr>
          <p:cNvSpPr>
            <a:spLocks noGrp="1"/>
          </p:cNvSpPr>
          <p:nvPr>
            <p:ph type="body" sz="quarter" idx="12"/>
          </p:nvPr>
        </p:nvSpPr>
        <p:spPr/>
        <p:txBody>
          <a:bodyPr/>
          <a:lstStyle/>
          <a:p>
            <a:r>
              <a:rPr lang="en-US" dirty="0"/>
              <a:t>Device Driver Testing</a:t>
            </a:r>
          </a:p>
        </p:txBody>
      </p:sp>
      <p:sp>
        <p:nvSpPr>
          <p:cNvPr id="3" name="Title 2"/>
          <p:cNvSpPr>
            <a:spLocks noGrp="1"/>
          </p:cNvSpPr>
          <p:nvPr>
            <p:ph type="title"/>
          </p:nvPr>
        </p:nvSpPr>
        <p:spPr/>
        <p:txBody>
          <a:bodyPr/>
          <a:lstStyle/>
          <a:p>
            <a:r>
              <a:rPr lang="en-US"/>
              <a:t>Lab: Advanced User Code</a:t>
            </a:r>
            <a:endParaRPr lang="en-GB" dirty="0"/>
          </a:p>
        </p:txBody>
      </p:sp>
      <p:grpSp>
        <p:nvGrpSpPr>
          <p:cNvPr id="2" name="Group 1">
            <a:extLst>
              <a:ext uri="{FF2B5EF4-FFF2-40B4-BE49-F238E27FC236}">
                <a16:creationId xmlns:a16="http://schemas.microsoft.com/office/drawing/2014/main" id="{EB1DCC11-0796-4BA3-A146-6264A80891E5}"/>
              </a:ext>
            </a:extLst>
          </p:cNvPr>
          <p:cNvGrpSpPr/>
          <p:nvPr/>
        </p:nvGrpSpPr>
        <p:grpSpPr>
          <a:xfrm>
            <a:off x="2037344" y="2455263"/>
            <a:ext cx="7832634" cy="3195157"/>
            <a:chOff x="2220224" y="2909663"/>
            <a:chExt cx="7832634" cy="3195157"/>
          </a:xfrm>
        </p:grpSpPr>
        <p:sp>
          <p:nvSpPr>
            <p:cNvPr id="4" name="Oval 3"/>
            <p:cNvSpPr/>
            <p:nvPr/>
          </p:nvSpPr>
          <p:spPr>
            <a:xfrm>
              <a:off x="2220224" y="2909663"/>
              <a:ext cx="2014974" cy="1033235"/>
            </a:xfrm>
            <a:prstGeom prst="ellipse">
              <a:avLst/>
            </a:prstGeom>
            <a:solidFill>
              <a:srgbClr val="028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Layer 2</a:t>
              </a:r>
            </a:p>
            <a:p>
              <a:pPr algn="ctr"/>
              <a:r>
                <a:rPr lang="en-US" dirty="0">
                  <a:solidFill>
                    <a:schemeClr val="tx1"/>
                  </a:solidFill>
                </a:rPr>
                <a:t>Packet Level</a:t>
              </a:r>
            </a:p>
          </p:txBody>
        </p:sp>
        <p:sp>
          <p:nvSpPr>
            <p:cNvPr id="6" name="Oval 5"/>
            <p:cNvSpPr/>
            <p:nvPr/>
          </p:nvSpPr>
          <p:spPr>
            <a:xfrm>
              <a:off x="4463975" y="4130674"/>
              <a:ext cx="1964810" cy="1033235"/>
            </a:xfrm>
            <a:prstGeom prst="ellipse">
              <a:avLst/>
            </a:prstGeom>
            <a:solidFill>
              <a:srgbClr val="028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Layer 1</a:t>
              </a:r>
            </a:p>
            <a:p>
              <a:pPr algn="ctr"/>
              <a:r>
                <a:rPr lang="en-US" dirty="0">
                  <a:solidFill>
                    <a:schemeClr val="tx1"/>
                  </a:solidFill>
                </a:rPr>
                <a:t>Byte Level </a:t>
              </a:r>
            </a:p>
          </p:txBody>
        </p:sp>
        <p:sp>
          <p:nvSpPr>
            <p:cNvPr id="12" name="Oval 11"/>
            <p:cNvSpPr/>
            <p:nvPr/>
          </p:nvSpPr>
          <p:spPr>
            <a:xfrm>
              <a:off x="6802407" y="5071585"/>
              <a:ext cx="1926495" cy="1033235"/>
            </a:xfrm>
            <a:prstGeom prst="ellipse">
              <a:avLst/>
            </a:prstGeom>
            <a:solidFill>
              <a:srgbClr val="028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Hardware</a:t>
              </a:r>
            </a:p>
            <a:p>
              <a:pPr algn="ctr"/>
              <a:r>
                <a:rPr lang="en-US" dirty="0">
                  <a:solidFill>
                    <a:schemeClr val="tx1"/>
                  </a:solidFill>
                </a:rPr>
                <a:t>Interface</a:t>
              </a:r>
            </a:p>
          </p:txBody>
        </p:sp>
        <p:cxnSp>
          <p:nvCxnSpPr>
            <p:cNvPr id="42" name="Curved Connector 41"/>
            <p:cNvCxnSpPr>
              <a:stCxn id="4" idx="4"/>
              <a:endCxn id="6" idx="2"/>
            </p:cNvCxnSpPr>
            <p:nvPr/>
          </p:nvCxnSpPr>
          <p:spPr>
            <a:xfrm rot="16200000" flipH="1">
              <a:off x="3493646" y="3676960"/>
              <a:ext cx="704394" cy="1236264"/>
            </a:xfrm>
            <a:prstGeom prst="curvedConnector2">
              <a:avLst/>
            </a:prstGeom>
            <a:ln w="38100" cmpd="sng">
              <a:tailEnd type="stealth"/>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8736554" y="5281088"/>
              <a:ext cx="1316304" cy="369332"/>
            </a:xfrm>
            <a:prstGeom prst="rect">
              <a:avLst/>
            </a:prstGeom>
            <a:noFill/>
          </p:spPr>
          <p:txBody>
            <a:bodyPr wrap="square" rtlCol="0">
              <a:spAutoFit/>
            </a:bodyPr>
            <a:lstStyle/>
            <a:p>
              <a:r>
                <a:rPr lang="en-US" b="1" i="1" dirty="0"/>
                <a:t>Stubbed</a:t>
              </a:r>
            </a:p>
          </p:txBody>
        </p:sp>
        <p:sp>
          <p:nvSpPr>
            <p:cNvPr id="61" name="TextBox 60"/>
            <p:cNvSpPr txBox="1"/>
            <p:nvPr/>
          </p:nvSpPr>
          <p:spPr>
            <a:xfrm>
              <a:off x="4235201" y="3070455"/>
              <a:ext cx="1372805" cy="369332"/>
            </a:xfrm>
            <a:prstGeom prst="rect">
              <a:avLst/>
            </a:prstGeom>
            <a:noFill/>
          </p:spPr>
          <p:txBody>
            <a:bodyPr wrap="square" rtlCol="0">
              <a:spAutoFit/>
            </a:bodyPr>
            <a:lstStyle/>
            <a:p>
              <a:r>
                <a:rPr lang="en-US" b="1" i="1" dirty="0"/>
                <a:t>Testable</a:t>
              </a:r>
            </a:p>
          </p:txBody>
        </p:sp>
        <p:cxnSp>
          <p:nvCxnSpPr>
            <p:cNvPr id="20" name="Curved Connector 19"/>
            <p:cNvCxnSpPr>
              <a:stCxn id="6" idx="4"/>
              <a:endCxn id="12" idx="2"/>
            </p:cNvCxnSpPr>
            <p:nvPr/>
          </p:nvCxnSpPr>
          <p:spPr>
            <a:xfrm rot="16200000" flipH="1">
              <a:off x="5912245" y="4698041"/>
              <a:ext cx="424294" cy="1356024"/>
            </a:xfrm>
            <a:prstGeom prst="curvedConnector2">
              <a:avLst/>
            </a:prstGeom>
            <a:ln w="38100" cmpd="sng">
              <a:tailEnd type="stealth"/>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392849" y="4277956"/>
              <a:ext cx="1372805" cy="369332"/>
            </a:xfrm>
            <a:prstGeom prst="rect">
              <a:avLst/>
            </a:prstGeom>
            <a:noFill/>
          </p:spPr>
          <p:txBody>
            <a:bodyPr wrap="square" rtlCol="0">
              <a:spAutoFit/>
            </a:bodyPr>
            <a:lstStyle/>
            <a:p>
              <a:r>
                <a:rPr lang="en-US" b="1" i="1" dirty="0"/>
                <a:t>Testable</a:t>
              </a:r>
            </a:p>
          </p:txBody>
        </p:sp>
      </p:grpSp>
    </p:spTree>
    <p:extLst>
      <p:ext uri="{BB962C8B-B14F-4D97-AF65-F5344CB8AC3E}">
        <p14:creationId xmlns:p14="http://schemas.microsoft.com/office/powerpoint/2010/main" val="36423034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lvl="1"/>
            <a:r>
              <a:rPr lang="en-US" dirty="0"/>
              <a:t>Create a Test Environment for “</a:t>
            </a:r>
            <a:r>
              <a:rPr lang="en-US" dirty="0" err="1"/>
              <a:t>datalink_transmit.c</a:t>
            </a:r>
            <a:r>
              <a:rPr lang="en-US" dirty="0"/>
              <a:t>” and call ADV_USER_CODE</a:t>
            </a:r>
          </a:p>
          <a:p>
            <a:pPr lvl="1"/>
            <a:r>
              <a:rPr lang="en-US" dirty="0"/>
              <a:t>Write stub code for “calc_crc()” to return a constant value</a:t>
            </a:r>
          </a:p>
          <a:p>
            <a:pPr lvl="2"/>
            <a:r>
              <a:rPr lang="en-US" dirty="0"/>
              <a:t>Environment-&gt;ConfigureStubs-&gt;Edit</a:t>
            </a:r>
          </a:p>
          <a:p>
            <a:pPr lvl="2"/>
            <a:r>
              <a:rPr lang="en-US" dirty="0"/>
              <a:t>Find calc_crc &amp; add this code to “Beginning of stub”:</a:t>
            </a:r>
          </a:p>
          <a:p>
            <a:pPr lvl="3"/>
            <a:r>
              <a:rPr lang="en-US" dirty="0"/>
              <a:t>return(0xAB);</a:t>
            </a:r>
          </a:p>
          <a:p>
            <a:pPr lvl="3"/>
            <a:r>
              <a:rPr lang="en-US" dirty="0"/>
              <a:t>Test compile &amp; Save!</a:t>
            </a:r>
          </a:p>
          <a:p>
            <a:pPr lvl="1"/>
            <a:r>
              <a:rPr lang="en-US" dirty="0"/>
              <a:t>Also write stub code for “log_msg()” so we can capture any output in the execution report</a:t>
            </a:r>
          </a:p>
          <a:p>
            <a:pPr lvl="2"/>
            <a:r>
              <a:rPr lang="en-US" dirty="0"/>
              <a:t>printf(“\n%s\n”, </a:t>
            </a:r>
            <a:r>
              <a:rPr lang="en-US" dirty="0" err="1"/>
              <a:t>msg</a:t>
            </a:r>
            <a:r>
              <a:rPr lang="en-US" dirty="0"/>
              <a:t> );</a:t>
            </a:r>
          </a:p>
          <a:p>
            <a:pPr lvl="2"/>
            <a:r>
              <a:rPr lang="en-US" dirty="0"/>
              <a:t>Test Compile &amp; Save!</a:t>
            </a:r>
          </a:p>
          <a:p>
            <a:pPr lvl="2"/>
            <a:r>
              <a:rPr lang="en-US" dirty="0"/>
              <a:t>Set option “Redirect Standard Output” in Tools-&gt;Options-&gt;Execute</a:t>
            </a:r>
          </a:p>
          <a:p>
            <a:pPr lvl="1"/>
            <a:r>
              <a:rPr lang="en-US" dirty="0"/>
              <a:t>Add Stub Counter to User Globals</a:t>
            </a:r>
          </a:p>
          <a:p>
            <a:pPr lvl="3"/>
            <a:r>
              <a:rPr lang="en-US" dirty="0"/>
              <a:t>Environment-&gt;UserCode-&gt;Edit-&gt;UserGlobals</a:t>
            </a:r>
          </a:p>
          <a:p>
            <a:pPr lvl="3"/>
            <a:r>
              <a:rPr lang="en-US" dirty="0"/>
              <a:t>Add:  “VCAST_USER_GLOBALS_EXTERN int </a:t>
            </a:r>
            <a:r>
              <a:rPr lang="en-US" dirty="0" err="1"/>
              <a:t>my_stub_ctr</a:t>
            </a:r>
            <a:r>
              <a:rPr lang="en-US" dirty="0"/>
              <a:t>;”</a:t>
            </a:r>
          </a:p>
          <a:p>
            <a:pPr lvl="3"/>
            <a:r>
              <a:rPr lang="en-US" dirty="0"/>
              <a:t>Test Compile &amp; Save!</a:t>
            </a:r>
          </a:p>
          <a:p>
            <a:pPr lvl="1"/>
            <a:r>
              <a:rPr lang="en-US" dirty="0"/>
              <a:t>Select Tools-&gt;Options-&gt;Builder-&gt;”Test All non-member inline functions”</a:t>
            </a:r>
          </a:p>
          <a:p>
            <a:pPr lvl="1"/>
            <a:r>
              <a:rPr lang="en-US" dirty="0"/>
              <a:t>Rebuild The Environment</a:t>
            </a:r>
          </a:p>
        </p:txBody>
      </p:sp>
      <p:sp>
        <p:nvSpPr>
          <p:cNvPr id="5" name="Textplatzhalter 4">
            <a:extLst>
              <a:ext uri="{FF2B5EF4-FFF2-40B4-BE49-F238E27FC236}">
                <a16:creationId xmlns:a16="http://schemas.microsoft.com/office/drawing/2014/main" id="{EFD95D8D-B2EB-4EBE-8227-0231772E23BE}"/>
              </a:ext>
            </a:extLst>
          </p:cNvPr>
          <p:cNvSpPr>
            <a:spLocks noGrp="1"/>
          </p:cNvSpPr>
          <p:nvPr>
            <p:ph type="body" sz="quarter" idx="12"/>
          </p:nvPr>
        </p:nvSpPr>
        <p:spPr/>
        <p:txBody>
          <a:bodyPr/>
          <a:lstStyle/>
          <a:p>
            <a:r>
              <a:rPr lang="en-US" dirty="0"/>
              <a:t>Adding Environment User Code</a:t>
            </a:r>
          </a:p>
        </p:txBody>
      </p:sp>
      <p:sp>
        <p:nvSpPr>
          <p:cNvPr id="34818" name="Rectangle 2"/>
          <p:cNvSpPr>
            <a:spLocks noGrp="1" noChangeArrowheads="1"/>
          </p:cNvSpPr>
          <p:nvPr>
            <p:ph type="title"/>
          </p:nvPr>
        </p:nvSpPr>
        <p:spPr/>
        <p:txBody>
          <a:bodyPr/>
          <a:lstStyle/>
          <a:p>
            <a:r>
              <a:rPr lang="en-US"/>
              <a:t>Lab: Advanced User Code</a:t>
            </a:r>
            <a:endParaRPr lang="en-US" dirty="0"/>
          </a:p>
        </p:txBody>
      </p:sp>
    </p:spTree>
    <p:extLst>
      <p:ext uri="{BB962C8B-B14F-4D97-AF65-F5344CB8AC3E}">
        <p14:creationId xmlns:p14="http://schemas.microsoft.com/office/powerpoint/2010/main" val="2348567345"/>
      </p:ext>
    </p:extLst>
  </p:cSld>
  <p:clrMapOvr>
    <a:masterClrMapping/>
  </p:clrMapOvr>
  <p:transition/>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lvl="1"/>
            <a:r>
              <a:rPr lang="en-US" dirty="0"/>
              <a:t>Create a Test For pkt_transmit() &amp; call it SMALL</a:t>
            </a:r>
          </a:p>
          <a:p>
            <a:pPr lvl="2"/>
            <a:r>
              <a:rPr lang="en-US" dirty="0"/>
              <a:t>Msg = “abc”, msg_len = 3, msg_num = 0x99</a:t>
            </a:r>
          </a:p>
          <a:p>
            <a:pPr lvl="2"/>
            <a:r>
              <a:rPr lang="en-US" dirty="0"/>
              <a:t>Set return code to TX_GOOD</a:t>
            </a:r>
          </a:p>
          <a:p>
            <a:pPr lvl="2"/>
            <a:r>
              <a:rPr lang="en-US" dirty="0"/>
              <a:t>Use SBF to stub hw_send_rts() &amp; hw_tx_byte()</a:t>
            </a:r>
          </a:p>
          <a:p>
            <a:pPr lvl="3"/>
            <a:r>
              <a:rPr lang="en-US" dirty="0"/>
              <a:t>Just checkmark the boxes – no action required</a:t>
            </a:r>
          </a:p>
          <a:p>
            <a:pPr lvl="2"/>
            <a:r>
              <a:rPr lang="en-US" dirty="0"/>
              <a:t>Use SBF to stub  hw_check_cts() and return a 1</a:t>
            </a:r>
          </a:p>
          <a:p>
            <a:pPr lvl="1"/>
            <a:r>
              <a:rPr lang="en-US" dirty="0"/>
              <a:t>Run Test and make sure it passes</a:t>
            </a:r>
          </a:p>
          <a:p>
            <a:pPr lvl="1"/>
            <a:endParaRPr lang="en-US" dirty="0"/>
          </a:p>
          <a:p>
            <a:pPr>
              <a:buNone/>
            </a:pPr>
            <a:r>
              <a:rPr lang="en-US" dirty="0"/>
              <a:t>The above test is a little weak because we don’t know for sure if the data bytes have been packetized and transmitted correctly.  Let’s now verify the data bytes as they are transmitted.</a:t>
            </a:r>
          </a:p>
        </p:txBody>
      </p:sp>
      <p:sp>
        <p:nvSpPr>
          <p:cNvPr id="5" name="Textplatzhalter 4">
            <a:extLst>
              <a:ext uri="{FF2B5EF4-FFF2-40B4-BE49-F238E27FC236}">
                <a16:creationId xmlns:a16="http://schemas.microsoft.com/office/drawing/2014/main" id="{36E8D6FD-36A4-45C0-A2BA-CDD4FF856323}"/>
              </a:ext>
            </a:extLst>
          </p:cNvPr>
          <p:cNvSpPr>
            <a:spLocks noGrp="1"/>
          </p:cNvSpPr>
          <p:nvPr>
            <p:ph type="body" sz="quarter" idx="12"/>
          </p:nvPr>
        </p:nvSpPr>
        <p:spPr/>
        <p:txBody>
          <a:bodyPr/>
          <a:lstStyle/>
          <a:p>
            <a:r>
              <a:rPr lang="en-US" dirty="0"/>
              <a:t>Stubbing Out the Hardware Interface</a:t>
            </a:r>
          </a:p>
        </p:txBody>
      </p:sp>
      <p:sp>
        <p:nvSpPr>
          <p:cNvPr id="34818" name="Rectangle 2"/>
          <p:cNvSpPr>
            <a:spLocks noGrp="1" noChangeArrowheads="1"/>
          </p:cNvSpPr>
          <p:nvPr>
            <p:ph type="title"/>
          </p:nvPr>
        </p:nvSpPr>
        <p:spPr/>
        <p:txBody>
          <a:bodyPr/>
          <a:lstStyle/>
          <a:p>
            <a:r>
              <a:rPr lang="en-US"/>
              <a:t>Lab: Advanced User Code</a:t>
            </a:r>
            <a:endParaRPr lang="en-US" dirty="0"/>
          </a:p>
        </p:txBody>
      </p:sp>
    </p:spTree>
    <p:extLst>
      <p:ext uri="{BB962C8B-B14F-4D97-AF65-F5344CB8AC3E}">
        <p14:creationId xmlns:p14="http://schemas.microsoft.com/office/powerpoint/2010/main" val="157171652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B0792A4-A137-465E-B810-0D8EEDD6A4F9}"/>
              </a:ext>
            </a:extLst>
          </p:cNvPr>
          <p:cNvSpPr>
            <a:spLocks noGrp="1"/>
          </p:cNvSpPr>
          <p:nvPr>
            <p:ph type="body" sz="quarter" idx="12"/>
          </p:nvPr>
        </p:nvSpPr>
        <p:spPr/>
        <p:txBody>
          <a:bodyPr/>
          <a:lstStyle/>
          <a:p>
            <a:r>
              <a:rPr lang="en-US" dirty="0"/>
              <a:t>Which of the following would not be accessible with Blackbox?</a:t>
            </a:r>
          </a:p>
        </p:txBody>
      </p:sp>
      <p:sp>
        <p:nvSpPr>
          <p:cNvPr id="4" name="Title 3"/>
          <p:cNvSpPr>
            <a:spLocks noGrp="1"/>
          </p:cNvSpPr>
          <p:nvPr>
            <p:ph type="title"/>
          </p:nvPr>
        </p:nvSpPr>
        <p:spPr/>
        <p:txBody>
          <a:bodyPr>
            <a:normAutofit/>
          </a:bodyPr>
          <a:lstStyle/>
          <a:p>
            <a:r>
              <a:rPr lang="en-US"/>
              <a:t>Lecture:  Building Test Environments</a:t>
            </a:r>
            <a:endParaRPr lang="en-US" dirty="0"/>
          </a:p>
        </p:txBody>
      </p:sp>
      <p:sp>
        <p:nvSpPr>
          <p:cNvPr id="5" name="Action Button: Custom 4">
            <a:hlinkClick r:id="" action="ppaction://macro?name=Wrong" highlightClick="1"/>
          </p:cNvPr>
          <p:cNvSpPr/>
          <p:nvPr/>
        </p:nvSpPr>
        <p:spPr>
          <a:xfrm>
            <a:off x="2543176" y="16144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Correct" highlightClick="1"/>
          </p:cNvPr>
          <p:cNvSpPr/>
          <p:nvPr/>
        </p:nvSpPr>
        <p:spPr>
          <a:xfrm>
            <a:off x="2543176" y="2405064"/>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8" name="Action Button: Custom 7">
            <a:hlinkClick r:id="" action="ppaction://macro?name=Wrong" highlightClick="1"/>
          </p:cNvPr>
          <p:cNvSpPr/>
          <p:nvPr/>
        </p:nvSpPr>
        <p:spPr>
          <a:xfrm>
            <a:off x="2543176" y="4100513"/>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D</a:t>
            </a:r>
          </a:p>
        </p:txBody>
      </p:sp>
      <p:sp>
        <p:nvSpPr>
          <p:cNvPr id="10" name="TextBox 9"/>
          <p:cNvSpPr txBox="1"/>
          <p:nvPr/>
        </p:nvSpPr>
        <p:spPr>
          <a:xfrm>
            <a:off x="3543301" y="1659266"/>
            <a:ext cx="6115051" cy="461665"/>
          </a:xfrm>
          <a:prstGeom prst="rect">
            <a:avLst/>
          </a:prstGeom>
          <a:noFill/>
        </p:spPr>
        <p:txBody>
          <a:bodyPr wrap="square" rtlCol="0">
            <a:spAutoFit/>
          </a:bodyPr>
          <a:lstStyle/>
          <a:p>
            <a:r>
              <a:rPr lang="en-US" sz="2400" dirty="0"/>
              <a:t>int i1;</a:t>
            </a:r>
          </a:p>
        </p:txBody>
      </p:sp>
      <p:sp>
        <p:nvSpPr>
          <p:cNvPr id="11" name="TextBox 10"/>
          <p:cNvSpPr txBox="1"/>
          <p:nvPr/>
        </p:nvSpPr>
        <p:spPr>
          <a:xfrm>
            <a:off x="3543300" y="3310266"/>
            <a:ext cx="6115051" cy="461665"/>
          </a:xfrm>
          <a:prstGeom prst="rect">
            <a:avLst/>
          </a:prstGeom>
          <a:noFill/>
        </p:spPr>
        <p:txBody>
          <a:bodyPr wrap="square" rtlCol="0">
            <a:spAutoFit/>
          </a:bodyPr>
          <a:lstStyle/>
          <a:p>
            <a:r>
              <a:rPr lang="en-US" sz="2400" dirty="0"/>
              <a:t>static int i3;</a:t>
            </a:r>
          </a:p>
        </p:txBody>
      </p:sp>
      <p:sp>
        <p:nvSpPr>
          <p:cNvPr id="12" name="TextBox 11"/>
          <p:cNvSpPr txBox="1"/>
          <p:nvPr/>
        </p:nvSpPr>
        <p:spPr>
          <a:xfrm>
            <a:off x="3543301" y="2462541"/>
            <a:ext cx="6115051" cy="461665"/>
          </a:xfrm>
          <a:prstGeom prst="rect">
            <a:avLst/>
          </a:prstGeom>
          <a:noFill/>
        </p:spPr>
        <p:txBody>
          <a:bodyPr wrap="square" rtlCol="0">
            <a:spAutoFit/>
          </a:bodyPr>
          <a:lstStyle/>
          <a:p>
            <a:r>
              <a:rPr lang="en-US" sz="2400" dirty="0"/>
              <a:t>const int i2=1;</a:t>
            </a:r>
          </a:p>
        </p:txBody>
      </p:sp>
      <p:sp>
        <p:nvSpPr>
          <p:cNvPr id="13" name="TextBox 12"/>
          <p:cNvSpPr txBox="1"/>
          <p:nvPr/>
        </p:nvSpPr>
        <p:spPr>
          <a:xfrm>
            <a:off x="3543299" y="4100513"/>
            <a:ext cx="6115051" cy="461665"/>
          </a:xfrm>
          <a:prstGeom prst="rect">
            <a:avLst/>
          </a:prstGeom>
          <a:noFill/>
        </p:spPr>
        <p:txBody>
          <a:bodyPr wrap="square" rtlCol="0">
            <a:spAutoFit/>
          </a:bodyPr>
          <a:lstStyle/>
          <a:p>
            <a:r>
              <a:rPr lang="en-US" sz="2400" dirty="0"/>
              <a:t>volatile int i4;</a:t>
            </a:r>
          </a:p>
        </p:txBody>
      </p:sp>
    </p:spTree>
    <p:extLst>
      <p:ext uri="{BB962C8B-B14F-4D97-AF65-F5344CB8AC3E}">
        <p14:creationId xmlns:p14="http://schemas.microsoft.com/office/powerpoint/2010/main" val="13863454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r>
              <a:rPr lang="en-US" dirty="0"/>
              <a:t>(Continuing from previous test)</a:t>
            </a:r>
          </a:p>
          <a:p>
            <a:pPr lvl="1"/>
            <a:r>
              <a:rPr lang="en-US" dirty="0"/>
              <a:t>The format of the packet should be as follows (each value is a byte):</a:t>
            </a:r>
          </a:p>
          <a:p>
            <a:pPr lvl="1"/>
            <a:endParaRPr lang="en-US" dirty="0"/>
          </a:p>
          <a:p>
            <a:pPr lvl="1"/>
            <a:endParaRPr lang="en-US" dirty="0"/>
          </a:p>
          <a:p>
            <a:pPr marL="0" lvl="1" indent="0">
              <a:buNone/>
            </a:pPr>
            <a:endParaRPr lang="en-US" dirty="0"/>
          </a:p>
          <a:p>
            <a:pPr lvl="2"/>
            <a:r>
              <a:rPr lang="en-US" dirty="0"/>
              <a:t>The header is 3 bytes in length, so with 3 data bytes, the total length would be 6.</a:t>
            </a:r>
          </a:p>
          <a:p>
            <a:pPr lvl="2"/>
            <a:endParaRPr lang="en-US" dirty="0"/>
          </a:p>
          <a:p>
            <a:pPr lvl="1"/>
            <a:r>
              <a:rPr lang="en-US" dirty="0"/>
              <a:t>Modify the SBF for hw_tx_byte()</a:t>
            </a:r>
          </a:p>
          <a:p>
            <a:pPr lvl="2"/>
            <a:r>
              <a:rPr lang="en-US" dirty="0"/>
              <a:t>For the expected value of “ch”, enter:</a:t>
            </a:r>
          </a:p>
          <a:p>
            <a:pPr lvl="3"/>
            <a:r>
              <a:rPr lang="en-US" dirty="0"/>
              <a:t>6,0x99,0xAB,0x61,0x62,0x63</a:t>
            </a:r>
          </a:p>
          <a:p>
            <a:pPr lvl="3"/>
            <a:r>
              <a:rPr lang="en-US" dirty="0"/>
              <a:t>Note that “0x61,0x62,0x63” are the hex equivalents of ascii “</a:t>
            </a:r>
            <a:r>
              <a:rPr lang="en-US" dirty="0" err="1"/>
              <a:t>a,b,c</a:t>
            </a:r>
            <a:r>
              <a:rPr lang="en-US" dirty="0"/>
              <a:t>”.</a:t>
            </a:r>
          </a:p>
          <a:p>
            <a:pPr lvl="1"/>
            <a:r>
              <a:rPr lang="en-US" dirty="0"/>
              <a:t>Run the test and verify that you have 7 out of 7 expected values (6 data bytes plus return code)</a:t>
            </a:r>
          </a:p>
        </p:txBody>
      </p:sp>
      <p:sp>
        <p:nvSpPr>
          <p:cNvPr id="6" name="Textplatzhalter 5">
            <a:extLst>
              <a:ext uri="{FF2B5EF4-FFF2-40B4-BE49-F238E27FC236}">
                <a16:creationId xmlns:a16="http://schemas.microsoft.com/office/drawing/2014/main" id="{8AEBBC92-CE37-4511-8BBC-47D5AD9C23EC}"/>
              </a:ext>
            </a:extLst>
          </p:cNvPr>
          <p:cNvSpPr>
            <a:spLocks noGrp="1"/>
          </p:cNvSpPr>
          <p:nvPr>
            <p:ph type="body" sz="quarter" idx="12"/>
          </p:nvPr>
        </p:nvSpPr>
        <p:spPr/>
        <p:txBody>
          <a:bodyPr/>
          <a:lstStyle/>
          <a:p>
            <a:r>
              <a:rPr lang="en-US" dirty="0"/>
              <a:t>Verifying Data Transmission</a:t>
            </a:r>
          </a:p>
        </p:txBody>
      </p:sp>
      <p:sp>
        <p:nvSpPr>
          <p:cNvPr id="34818" name="Rectangle 2"/>
          <p:cNvSpPr>
            <a:spLocks noGrp="1" noChangeArrowheads="1"/>
          </p:cNvSpPr>
          <p:nvPr>
            <p:ph type="title"/>
          </p:nvPr>
        </p:nvSpPr>
        <p:spPr/>
        <p:txBody>
          <a:bodyPr/>
          <a:lstStyle/>
          <a:p>
            <a:r>
              <a:rPr lang="en-US"/>
              <a:t>Lab: Advanced User Code</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914118892"/>
              </p:ext>
            </p:extLst>
          </p:nvPr>
        </p:nvGraphicFramePr>
        <p:xfrm>
          <a:off x="1306904" y="2229820"/>
          <a:ext cx="7399774" cy="370840"/>
        </p:xfrm>
        <a:graphic>
          <a:graphicData uri="http://schemas.openxmlformats.org/drawingml/2006/table">
            <a:tbl>
              <a:tblPr firstRow="1" bandRow="1">
                <a:tableStyleId>{5C22544A-7EE6-4342-B048-85BDC9FD1C3A}</a:tableStyleId>
              </a:tblPr>
              <a:tblGrid>
                <a:gridCol w="1233295">
                  <a:extLst>
                    <a:ext uri="{9D8B030D-6E8A-4147-A177-3AD203B41FA5}">
                      <a16:colId xmlns:a16="http://schemas.microsoft.com/office/drawing/2014/main" val="20000"/>
                    </a:ext>
                  </a:extLst>
                </a:gridCol>
                <a:gridCol w="1215359">
                  <a:extLst>
                    <a:ext uri="{9D8B030D-6E8A-4147-A177-3AD203B41FA5}">
                      <a16:colId xmlns:a16="http://schemas.microsoft.com/office/drawing/2014/main" val="20001"/>
                    </a:ext>
                  </a:extLst>
                </a:gridCol>
                <a:gridCol w="1251235">
                  <a:extLst>
                    <a:ext uri="{9D8B030D-6E8A-4147-A177-3AD203B41FA5}">
                      <a16:colId xmlns:a16="http://schemas.microsoft.com/office/drawing/2014/main" val="20002"/>
                    </a:ext>
                  </a:extLst>
                </a:gridCol>
                <a:gridCol w="1233295">
                  <a:extLst>
                    <a:ext uri="{9D8B030D-6E8A-4147-A177-3AD203B41FA5}">
                      <a16:colId xmlns:a16="http://schemas.microsoft.com/office/drawing/2014/main" val="20003"/>
                    </a:ext>
                  </a:extLst>
                </a:gridCol>
                <a:gridCol w="1233295">
                  <a:extLst>
                    <a:ext uri="{9D8B030D-6E8A-4147-A177-3AD203B41FA5}">
                      <a16:colId xmlns:a16="http://schemas.microsoft.com/office/drawing/2014/main" val="20004"/>
                    </a:ext>
                  </a:extLst>
                </a:gridCol>
                <a:gridCol w="1233295">
                  <a:extLst>
                    <a:ext uri="{9D8B030D-6E8A-4147-A177-3AD203B41FA5}">
                      <a16:colId xmlns:a16="http://schemas.microsoft.com/office/drawing/2014/main" val="20005"/>
                    </a:ext>
                  </a:extLst>
                </a:gridCol>
              </a:tblGrid>
              <a:tr h="370840">
                <a:tc>
                  <a:txBody>
                    <a:bodyPr/>
                    <a:lstStyle/>
                    <a:p>
                      <a:r>
                        <a:rPr lang="en-US" sz="1600" dirty="0"/>
                        <a:t>MsgLen</a:t>
                      </a:r>
                    </a:p>
                  </a:txBody>
                  <a:tcPr>
                    <a:solidFill>
                      <a:schemeClr val="accent1"/>
                    </a:solidFill>
                  </a:tcPr>
                </a:tc>
                <a:tc>
                  <a:txBody>
                    <a:bodyPr/>
                    <a:lstStyle/>
                    <a:p>
                      <a:r>
                        <a:rPr lang="en-US" sz="1600" dirty="0"/>
                        <a:t>MsgNum</a:t>
                      </a:r>
                    </a:p>
                  </a:txBody>
                  <a:tcPr>
                    <a:solidFill>
                      <a:schemeClr val="accent1"/>
                    </a:solidFill>
                  </a:tcPr>
                </a:tc>
                <a:tc>
                  <a:txBody>
                    <a:bodyPr/>
                    <a:lstStyle/>
                    <a:p>
                      <a:r>
                        <a:rPr lang="en-US" sz="1600" dirty="0"/>
                        <a:t>CRC</a:t>
                      </a:r>
                    </a:p>
                  </a:txBody>
                  <a:tcPr>
                    <a:solidFill>
                      <a:schemeClr val="accent1"/>
                    </a:solidFill>
                  </a:tcPr>
                </a:tc>
                <a:tc>
                  <a:txBody>
                    <a:bodyPr/>
                    <a:lstStyle/>
                    <a:p>
                      <a:r>
                        <a:rPr lang="en-US" sz="1600" dirty="0"/>
                        <a:t>Data1</a:t>
                      </a:r>
                    </a:p>
                  </a:txBody>
                  <a:tcPr>
                    <a:solidFill>
                      <a:schemeClr val="accent1"/>
                    </a:solidFill>
                  </a:tcPr>
                </a:tc>
                <a:tc>
                  <a:txBody>
                    <a:bodyPr/>
                    <a:lstStyle/>
                    <a:p>
                      <a:r>
                        <a:rPr lang="en-US" sz="1600" dirty="0"/>
                        <a:t>Data2</a:t>
                      </a:r>
                    </a:p>
                  </a:txBody>
                  <a:tcPr>
                    <a:solidFill>
                      <a:schemeClr val="accent1"/>
                    </a:solidFill>
                  </a:tcPr>
                </a:tc>
                <a:tc>
                  <a:txBody>
                    <a:bodyPr/>
                    <a:lstStyle/>
                    <a:p>
                      <a:r>
                        <a:rPr lang="en-US" sz="1600" dirty="0"/>
                        <a:t>Data3…</a:t>
                      </a:r>
                    </a:p>
                  </a:txBody>
                  <a:tcPr>
                    <a:solidFill>
                      <a:schemeClr val="accent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08356527"/>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lvl="1"/>
            <a:r>
              <a:rPr lang="en-US" dirty="0"/>
              <a:t>Duplicate the SMALL test and name it LARGE</a:t>
            </a:r>
          </a:p>
          <a:p>
            <a:pPr lvl="2"/>
            <a:r>
              <a:rPr lang="en-US" dirty="0"/>
              <a:t>Keep the same SBF settings except delete the expected values on hw_tx_byte</a:t>
            </a:r>
          </a:p>
          <a:p>
            <a:pPr lvl="2"/>
            <a:r>
              <a:rPr lang="en-US" dirty="0"/>
              <a:t>Set input parameters msg_len = 100, msg_num = 1</a:t>
            </a:r>
          </a:p>
          <a:p>
            <a:pPr lvl="2"/>
            <a:r>
              <a:rPr lang="en-US" dirty="0"/>
              <a:t>Write Parameter User Code to fill in the “msg” parameter:</a:t>
            </a:r>
          </a:p>
          <a:p>
            <a:pPr lvl="3"/>
            <a:r>
              <a:rPr lang="en-US" dirty="0"/>
              <a:t>&lt;&lt;datalink_transmit.pkt_transmit.msg&gt;&gt; = malloc(100);</a:t>
            </a:r>
          </a:p>
          <a:p>
            <a:pPr lvl="3"/>
            <a:r>
              <a:rPr lang="en-US" dirty="0"/>
              <a:t>memset(&lt;&lt; datalink_transmit.pkt_transmit.msg &gt;&gt;,'A',100);</a:t>
            </a:r>
          </a:p>
          <a:p>
            <a:pPr lvl="1"/>
            <a:r>
              <a:rPr lang="en-US" dirty="0"/>
              <a:t>To make sure all bytes are transmitted, we’ll use a stub counter to count the bytes</a:t>
            </a:r>
          </a:p>
          <a:p>
            <a:pPr lvl="1"/>
            <a:r>
              <a:rPr lang="en-US" dirty="0"/>
              <a:t>Add Parameter User Code on hw_tx_byte “ch”</a:t>
            </a:r>
          </a:p>
          <a:p>
            <a:pPr lvl="2"/>
            <a:r>
              <a:rPr lang="en-US" dirty="0"/>
              <a:t>my_stub_ctr++;</a:t>
            </a:r>
          </a:p>
          <a:p>
            <a:pPr lvl="1"/>
            <a:r>
              <a:rPr lang="en-US" dirty="0"/>
              <a:t>In USER_GLOBALS_VCAST, set “my_stub_ctr” to zero on input and to 103 for the expected value.</a:t>
            </a:r>
          </a:p>
          <a:p>
            <a:pPr lvl="1"/>
            <a:r>
              <a:rPr lang="en-US" dirty="0"/>
              <a:t>Note:  100 data bytes plus 3 header bytes</a:t>
            </a:r>
          </a:p>
          <a:p>
            <a:pPr lvl="1"/>
            <a:r>
              <a:rPr lang="en-US" dirty="0"/>
              <a:t>Run the test and make sure it passes.</a:t>
            </a:r>
          </a:p>
          <a:p>
            <a:pPr lvl="1"/>
            <a:r>
              <a:rPr lang="en-US" dirty="0"/>
              <a:t>Examine the Execution Report and make sure the message is printed at the bottom</a:t>
            </a:r>
          </a:p>
          <a:p>
            <a:pPr lvl="1"/>
            <a:r>
              <a:rPr lang="en-US" dirty="0"/>
              <a:t>Why are there some garbage characters at the end of the string?</a:t>
            </a:r>
          </a:p>
        </p:txBody>
      </p:sp>
      <p:sp>
        <p:nvSpPr>
          <p:cNvPr id="5" name="Textplatzhalter 4">
            <a:extLst>
              <a:ext uri="{FF2B5EF4-FFF2-40B4-BE49-F238E27FC236}">
                <a16:creationId xmlns:a16="http://schemas.microsoft.com/office/drawing/2014/main" id="{0ED17768-23C1-4B91-A9A9-9FE8F3BECAEB}"/>
              </a:ext>
            </a:extLst>
          </p:cNvPr>
          <p:cNvSpPr>
            <a:spLocks noGrp="1"/>
          </p:cNvSpPr>
          <p:nvPr>
            <p:ph type="body" sz="quarter" idx="12"/>
          </p:nvPr>
        </p:nvSpPr>
        <p:spPr/>
        <p:txBody>
          <a:bodyPr/>
          <a:lstStyle/>
          <a:p>
            <a:r>
              <a:rPr lang="en-US" dirty="0"/>
              <a:t>Using a Stub Counter</a:t>
            </a:r>
          </a:p>
        </p:txBody>
      </p:sp>
      <p:sp>
        <p:nvSpPr>
          <p:cNvPr id="34818" name="Rectangle 2"/>
          <p:cNvSpPr>
            <a:spLocks noGrp="1" noChangeArrowheads="1"/>
          </p:cNvSpPr>
          <p:nvPr>
            <p:ph type="title"/>
          </p:nvPr>
        </p:nvSpPr>
        <p:spPr/>
        <p:txBody>
          <a:bodyPr/>
          <a:lstStyle/>
          <a:p>
            <a:r>
              <a:rPr lang="en-US"/>
              <a:t>Lab: Advanced User Code</a:t>
            </a:r>
            <a:endParaRPr lang="en-US" dirty="0"/>
          </a:p>
        </p:txBody>
      </p:sp>
    </p:spTree>
    <p:extLst>
      <p:ext uri="{BB962C8B-B14F-4D97-AF65-F5344CB8AC3E}">
        <p14:creationId xmlns:p14="http://schemas.microsoft.com/office/powerpoint/2010/main" val="1059695489"/>
      </p:ext>
    </p:extLst>
  </p:cSld>
  <p:clrMapOvr>
    <a:masterClrMapping/>
  </p:clrMapOvr>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r>
              <a:rPr lang="en-US" dirty="0"/>
              <a:t>Several Key Concepts were Covered Here:</a:t>
            </a:r>
          </a:p>
          <a:p>
            <a:pPr lvl="1"/>
            <a:endParaRPr lang="en-US" dirty="0"/>
          </a:p>
          <a:p>
            <a:pPr lvl="1"/>
            <a:r>
              <a:rPr lang="en-US" dirty="0"/>
              <a:t>Stubbing Utility Routines to Help with Testing</a:t>
            </a:r>
          </a:p>
          <a:p>
            <a:pPr lvl="2"/>
            <a:r>
              <a:rPr lang="en-US" dirty="0"/>
              <a:t>i.e.  calc_crc() &amp; log_msg()</a:t>
            </a:r>
          </a:p>
          <a:p>
            <a:pPr lvl="1"/>
            <a:r>
              <a:rPr lang="en-US" dirty="0"/>
              <a:t>Echoing Standard Output to the Report</a:t>
            </a:r>
          </a:p>
          <a:p>
            <a:pPr lvl="1"/>
            <a:r>
              <a:rPr lang="en-US" dirty="0"/>
              <a:t>Stubbing Inline Functions</a:t>
            </a:r>
          </a:p>
          <a:p>
            <a:pPr lvl="1"/>
            <a:r>
              <a:rPr lang="en-US" dirty="0"/>
              <a:t>Verifying Stub Parameters</a:t>
            </a:r>
          </a:p>
          <a:p>
            <a:pPr lvl="1"/>
            <a:r>
              <a:rPr lang="en-US" dirty="0"/>
              <a:t>Counting Stub Occurrences</a:t>
            </a:r>
          </a:p>
          <a:p>
            <a:pPr lvl="1"/>
            <a:r>
              <a:rPr lang="en-US" dirty="0"/>
              <a:t>Testing upper layers of a Device Driver without requiring hardware</a:t>
            </a:r>
          </a:p>
        </p:txBody>
      </p:sp>
      <p:sp>
        <p:nvSpPr>
          <p:cNvPr id="5" name="Textplatzhalter 4">
            <a:extLst>
              <a:ext uri="{FF2B5EF4-FFF2-40B4-BE49-F238E27FC236}">
                <a16:creationId xmlns:a16="http://schemas.microsoft.com/office/drawing/2014/main" id="{723B34AC-A5D6-4332-A0D1-70E54874AFC8}"/>
              </a:ext>
            </a:extLst>
          </p:cNvPr>
          <p:cNvSpPr>
            <a:spLocks noGrp="1"/>
          </p:cNvSpPr>
          <p:nvPr>
            <p:ph type="body" sz="quarter" idx="12"/>
          </p:nvPr>
        </p:nvSpPr>
        <p:spPr/>
        <p:txBody>
          <a:bodyPr/>
          <a:lstStyle/>
          <a:p>
            <a:r>
              <a:rPr lang="en-US" dirty="0"/>
              <a:t>Lab Review</a:t>
            </a:r>
          </a:p>
        </p:txBody>
      </p:sp>
      <p:sp>
        <p:nvSpPr>
          <p:cNvPr id="34818" name="Rectangle 2"/>
          <p:cNvSpPr>
            <a:spLocks noGrp="1" noChangeArrowheads="1"/>
          </p:cNvSpPr>
          <p:nvPr>
            <p:ph type="title"/>
          </p:nvPr>
        </p:nvSpPr>
        <p:spPr/>
        <p:txBody>
          <a:bodyPr/>
          <a:lstStyle/>
          <a:p>
            <a:r>
              <a:rPr lang="en-US"/>
              <a:t>Lab: Advanced User Code</a:t>
            </a:r>
            <a:endParaRPr lang="en-US" dirty="0"/>
          </a:p>
        </p:txBody>
      </p:sp>
    </p:spTree>
    <p:extLst>
      <p:ext uri="{BB962C8B-B14F-4D97-AF65-F5344CB8AC3E}">
        <p14:creationId xmlns:p14="http://schemas.microsoft.com/office/powerpoint/2010/main" val="2155322533"/>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Requirements Gateway (RGW)</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6B388905-B0CC-4842-84F4-D455CD5B84D1}"/>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5FB3B057-7C25-4C5C-BDDC-B97A8E6136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63556720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Requirements Traceability</a:t>
            </a:r>
          </a:p>
          <a:p>
            <a:pPr lvl="2"/>
            <a:r>
              <a:rPr lang="en-US" dirty="0"/>
              <a:t>Bi-directional Integration</a:t>
            </a:r>
          </a:p>
          <a:p>
            <a:pPr lvl="3"/>
            <a:r>
              <a:rPr lang="en-US" dirty="0"/>
              <a:t>Writes Pass/Fail data to…</a:t>
            </a:r>
          </a:p>
          <a:p>
            <a:pPr lvl="4"/>
            <a:r>
              <a:rPr lang="en-US" dirty="0"/>
              <a:t>IBM® Rational® DOORS®</a:t>
            </a:r>
          </a:p>
          <a:p>
            <a:pPr lvl="4"/>
            <a:r>
              <a:rPr lang="en-US" dirty="0"/>
              <a:t>IBM® Rational®  RequisitePro®</a:t>
            </a:r>
          </a:p>
          <a:p>
            <a:pPr lvl="4"/>
            <a:r>
              <a:rPr lang="en-US" dirty="0"/>
              <a:t>CSV and other formats</a:t>
            </a:r>
          </a:p>
          <a:p>
            <a:pPr lvl="2"/>
            <a:r>
              <a:rPr lang="en-US" dirty="0"/>
              <a:t>“DoubleClick” Requirements</a:t>
            </a:r>
          </a:p>
          <a:p>
            <a:pPr lvl="3"/>
            <a:r>
              <a:rPr lang="en-US" dirty="0"/>
              <a:t>Intuitive and simple while constructing test cases</a:t>
            </a:r>
          </a:p>
          <a:p>
            <a:pPr lvl="2"/>
            <a:r>
              <a:rPr lang="en-US" dirty="0"/>
              <a:t>Requirements Mapping</a:t>
            </a:r>
          </a:p>
          <a:p>
            <a:pPr lvl="3"/>
            <a:r>
              <a:rPr lang="en-US" dirty="0"/>
              <a:t>Maps test cases and system test coverage result files</a:t>
            </a:r>
          </a:p>
          <a:p>
            <a:pPr lvl="2"/>
            <a:r>
              <a:rPr lang="en-US" dirty="0"/>
              <a:t>For each test case, the linked requirements shows:</a:t>
            </a:r>
          </a:p>
          <a:p>
            <a:pPr lvl="3"/>
            <a:r>
              <a:rPr lang="en-US" dirty="0"/>
              <a:t>Requirement Identifier</a:t>
            </a:r>
          </a:p>
          <a:p>
            <a:pPr lvl="3"/>
            <a:r>
              <a:rPr lang="en-US" dirty="0"/>
              <a:t>Requirement Title</a:t>
            </a:r>
          </a:p>
          <a:p>
            <a:pPr lvl="3"/>
            <a:r>
              <a:rPr lang="en-US" dirty="0"/>
              <a:t>Requirement Description</a:t>
            </a:r>
          </a:p>
          <a:p>
            <a:pPr lvl="2"/>
            <a:r>
              <a:rPr lang="en-US" dirty="0"/>
              <a:t>For each requirement, the linked test cases shows:</a:t>
            </a:r>
          </a:p>
          <a:p>
            <a:pPr lvl="3"/>
            <a:r>
              <a:rPr lang="en-US" dirty="0"/>
              <a:t>Test Name</a:t>
            </a:r>
          </a:p>
          <a:p>
            <a:pPr lvl="3"/>
            <a:r>
              <a:rPr lang="en-US" dirty="0"/>
              <a:t>Test Status {pass | fail | none}</a:t>
            </a:r>
          </a:p>
        </p:txBody>
      </p:sp>
      <p:sp>
        <p:nvSpPr>
          <p:cNvPr id="4" name="Textplatzhalter 3">
            <a:extLst>
              <a:ext uri="{FF2B5EF4-FFF2-40B4-BE49-F238E27FC236}">
                <a16:creationId xmlns:a16="http://schemas.microsoft.com/office/drawing/2014/main" id="{E389F463-A1F1-4D92-8FDC-567E0BCFFE54}"/>
              </a:ext>
            </a:extLst>
          </p:cNvPr>
          <p:cNvSpPr>
            <a:spLocks noGrp="1"/>
          </p:cNvSpPr>
          <p:nvPr>
            <p:ph type="body" sz="quarter" idx="12"/>
          </p:nvPr>
        </p:nvSpPr>
        <p:spPr/>
        <p:txBody>
          <a:bodyPr/>
          <a:lstStyle/>
          <a:p>
            <a:r>
              <a:rPr lang="en-US" dirty="0"/>
              <a:t>RGW Product Overview</a:t>
            </a:r>
          </a:p>
        </p:txBody>
      </p:sp>
      <p:sp>
        <p:nvSpPr>
          <p:cNvPr id="3" name="Title 2"/>
          <p:cNvSpPr>
            <a:spLocks noGrp="1"/>
          </p:cNvSpPr>
          <p:nvPr>
            <p:ph type="title"/>
          </p:nvPr>
        </p:nvSpPr>
        <p:spPr/>
        <p:txBody>
          <a:bodyPr/>
          <a:lstStyle/>
          <a:p>
            <a:r>
              <a:rPr lang="en-US"/>
              <a:t>Lab: Requirements Gateway (RGW)</a:t>
            </a:r>
            <a:endParaRPr lang="en-US" dirty="0"/>
          </a:p>
        </p:txBody>
      </p:sp>
    </p:spTree>
    <p:extLst>
      <p:ext uri="{BB962C8B-B14F-4D97-AF65-F5344CB8AC3E}">
        <p14:creationId xmlns:p14="http://schemas.microsoft.com/office/powerpoint/2010/main" val="198618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lvl="1"/>
            <a:r>
              <a:rPr lang="en-US" dirty="0"/>
              <a:t>Create a new Test Environment using manager.c</a:t>
            </a:r>
          </a:p>
          <a:p>
            <a:pPr lvl="2"/>
            <a:r>
              <a:rPr lang="en-US" dirty="0"/>
              <a:t>Call it RGW_TEST</a:t>
            </a:r>
          </a:p>
          <a:p>
            <a:pPr lvl="1"/>
            <a:r>
              <a:rPr lang="en-US" dirty="0"/>
              <a:t>Set up the Requirements Gateway Repository</a:t>
            </a:r>
          </a:p>
          <a:p>
            <a:pPr lvl="2"/>
            <a:r>
              <a:rPr lang="en-US" dirty="0"/>
              <a:t>Tools-&gt;Options-&gt;C/C++-&gt;RGW Database Location</a:t>
            </a:r>
          </a:p>
          <a:p>
            <a:pPr lvl="2"/>
            <a:r>
              <a:rPr lang="en-US" dirty="0"/>
              <a:t>Browse to ..\SourceFiles\SupportFiles</a:t>
            </a:r>
          </a:p>
          <a:p>
            <a:pPr lvl="2"/>
            <a:r>
              <a:rPr lang="en-US" dirty="0"/>
              <a:t>Select “OK”</a:t>
            </a:r>
          </a:p>
          <a:p>
            <a:pPr lvl="1"/>
            <a:r>
              <a:rPr lang="en-US" dirty="0"/>
              <a:t>Configure Requirements Gateway Options</a:t>
            </a:r>
          </a:p>
          <a:p>
            <a:pPr lvl="3"/>
            <a:r>
              <a:rPr lang="en-US" dirty="0"/>
              <a:t>Tools-&gt;RequirementsGateway</a:t>
            </a:r>
          </a:p>
          <a:p>
            <a:pPr lvl="3"/>
            <a:r>
              <a:rPr lang="en-US" dirty="0"/>
              <a:t>Select CSV in the Subsystem Profile pull-down menu</a:t>
            </a:r>
          </a:p>
          <a:p>
            <a:pPr lvl="3"/>
            <a:r>
              <a:rPr lang="en-US" dirty="0"/>
              <a:t>Browse To File (..\SourceFiles\SupportFiles\requirements.csv)</a:t>
            </a:r>
          </a:p>
          <a:p>
            <a:pPr lvl="3"/>
            <a:r>
              <a:rPr lang="en-US" dirty="0"/>
              <a:t>Select “Get Fields”</a:t>
            </a:r>
          </a:p>
          <a:p>
            <a:pPr lvl="3"/>
            <a:r>
              <a:rPr lang="en-US" dirty="0"/>
              <a:t>Go To Import Tab and select the Corresponding Value for each Attribute (Key for Key, ID for ID, etc…)</a:t>
            </a:r>
          </a:p>
          <a:p>
            <a:pPr lvl="3"/>
            <a:r>
              <a:rPr lang="en-US" dirty="0"/>
              <a:t>Select “Import” button.</a:t>
            </a:r>
          </a:p>
        </p:txBody>
      </p:sp>
      <p:sp>
        <p:nvSpPr>
          <p:cNvPr id="5" name="Textplatzhalter 4">
            <a:extLst>
              <a:ext uri="{FF2B5EF4-FFF2-40B4-BE49-F238E27FC236}">
                <a16:creationId xmlns:a16="http://schemas.microsoft.com/office/drawing/2014/main" id="{F8B6D557-3090-4DE0-98CE-5E69089D1CFE}"/>
              </a:ext>
            </a:extLst>
          </p:cNvPr>
          <p:cNvSpPr>
            <a:spLocks noGrp="1"/>
          </p:cNvSpPr>
          <p:nvPr>
            <p:ph type="body" sz="quarter" idx="12"/>
          </p:nvPr>
        </p:nvSpPr>
        <p:spPr/>
        <p:txBody>
          <a:bodyPr/>
          <a:lstStyle/>
          <a:p>
            <a:r>
              <a:rPr lang="en-US" dirty="0"/>
              <a:t>Configuring RGW</a:t>
            </a:r>
          </a:p>
        </p:txBody>
      </p:sp>
      <p:sp>
        <p:nvSpPr>
          <p:cNvPr id="34818" name="Rectangle 2"/>
          <p:cNvSpPr>
            <a:spLocks noGrp="1" noChangeArrowheads="1"/>
          </p:cNvSpPr>
          <p:nvPr>
            <p:ph type="title"/>
          </p:nvPr>
        </p:nvSpPr>
        <p:spPr/>
        <p:txBody>
          <a:bodyPr/>
          <a:lstStyle/>
          <a:p>
            <a:r>
              <a:rPr lang="en-US"/>
              <a:t>Lab: Requirements Gateway (RGW)</a:t>
            </a:r>
            <a:endParaRPr lang="en-US" dirty="0"/>
          </a:p>
        </p:txBody>
      </p:sp>
    </p:spTree>
    <p:extLst>
      <p:ext uri="{BB962C8B-B14F-4D97-AF65-F5344CB8AC3E}">
        <p14:creationId xmlns:p14="http://schemas.microsoft.com/office/powerpoint/2010/main" val="2154677108"/>
      </p:ext>
    </p:extLst>
  </p:cSld>
  <p:clrMapOvr>
    <a:masterClrMapping/>
  </p:clrMapOvr>
  <p:transition/>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lvl="1"/>
            <a:r>
              <a:rPr lang="en-US" dirty="0"/>
              <a:t>Select the View Tab &amp; Expand the Requirements</a:t>
            </a:r>
          </a:p>
          <a:p>
            <a:pPr lvl="1"/>
            <a:r>
              <a:rPr lang="en-US" dirty="0"/>
              <a:t>Decide on one or more Requirements and Write Unit Tests to meet those Requirements</a:t>
            </a:r>
          </a:p>
          <a:p>
            <a:pPr lvl="1"/>
            <a:r>
              <a:rPr lang="en-US" dirty="0"/>
              <a:t>In the Test Case Editor, select the Requirements Tab at the bottom of the pane &amp; expand</a:t>
            </a:r>
          </a:p>
          <a:p>
            <a:pPr lvl="1"/>
            <a:r>
              <a:rPr lang="en-US" dirty="0"/>
              <a:t>Double click on the Requirement(s) that were used to write the Tests</a:t>
            </a:r>
          </a:p>
          <a:p>
            <a:pPr lvl="1"/>
            <a:r>
              <a:rPr lang="en-US" dirty="0"/>
              <a:t>Run the tests and make sure they pass</a:t>
            </a:r>
          </a:p>
          <a:p>
            <a:pPr lvl="1"/>
            <a:r>
              <a:rPr lang="en-US" dirty="0"/>
              <a:t>View the Test Case Management Report (Test-&gt;View)</a:t>
            </a:r>
          </a:p>
          <a:p>
            <a:pPr lvl="1"/>
            <a:r>
              <a:rPr lang="en-US" dirty="0"/>
              <a:t>Make sure the Requirements show up in the Requirements column</a:t>
            </a:r>
          </a:p>
        </p:txBody>
      </p:sp>
      <p:sp>
        <p:nvSpPr>
          <p:cNvPr id="5" name="Textplatzhalter 4">
            <a:extLst>
              <a:ext uri="{FF2B5EF4-FFF2-40B4-BE49-F238E27FC236}">
                <a16:creationId xmlns:a16="http://schemas.microsoft.com/office/drawing/2014/main" id="{8F19BFA9-A653-490B-BDDD-4E810B7902B0}"/>
              </a:ext>
            </a:extLst>
          </p:cNvPr>
          <p:cNvSpPr>
            <a:spLocks noGrp="1"/>
          </p:cNvSpPr>
          <p:nvPr>
            <p:ph type="body" sz="quarter" idx="12"/>
          </p:nvPr>
        </p:nvSpPr>
        <p:spPr/>
        <p:txBody>
          <a:bodyPr/>
          <a:lstStyle/>
          <a:p>
            <a:r>
              <a:rPr lang="en-US" dirty="0"/>
              <a:t>Mapping Tests to Requirements</a:t>
            </a:r>
          </a:p>
        </p:txBody>
      </p:sp>
      <p:sp>
        <p:nvSpPr>
          <p:cNvPr id="34818" name="Rectangle 2"/>
          <p:cNvSpPr>
            <a:spLocks noGrp="1" noChangeArrowheads="1"/>
          </p:cNvSpPr>
          <p:nvPr>
            <p:ph type="title"/>
          </p:nvPr>
        </p:nvSpPr>
        <p:spPr/>
        <p:txBody>
          <a:bodyPr/>
          <a:lstStyle/>
          <a:p>
            <a:r>
              <a:rPr lang="en-US"/>
              <a:t>Lab: Requirements Gateway (RGW)</a:t>
            </a:r>
            <a:endParaRPr lang="en-US" dirty="0"/>
          </a:p>
        </p:txBody>
      </p:sp>
    </p:spTree>
    <p:extLst>
      <p:ext uri="{BB962C8B-B14F-4D97-AF65-F5344CB8AC3E}">
        <p14:creationId xmlns:p14="http://schemas.microsoft.com/office/powerpoint/2010/main" val="344521093"/>
      </p:ext>
    </p:extLst>
  </p:cSld>
  <p:clrMapOvr>
    <a:masterClrMapping/>
  </p:clrMapOvr>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Testing Hardware Interfaces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73FF76F-0791-4755-A410-2F2B8A71BAC0}"/>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41C84383-7417-48B6-9912-643BE7B188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74900969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lvl="1"/>
            <a:r>
              <a:rPr lang="en-US" dirty="0"/>
              <a:t>Create a new Test Environment using datalink_transmit.c</a:t>
            </a:r>
          </a:p>
          <a:p>
            <a:pPr lvl="2"/>
            <a:r>
              <a:rPr lang="en-US" dirty="0"/>
              <a:t>Set Code Coverage to Statement+Branch</a:t>
            </a:r>
          </a:p>
          <a:p>
            <a:pPr lvl="1"/>
            <a:r>
              <a:rPr lang="en-US" dirty="0"/>
              <a:t>Create a Test against data_tx_V1()</a:t>
            </a:r>
          </a:p>
          <a:p>
            <a:pPr lvl="2"/>
            <a:r>
              <a:rPr lang="en-US" dirty="0"/>
              <a:t>Enter msg of “hello” and msg_len of 5</a:t>
            </a:r>
          </a:p>
          <a:p>
            <a:pPr lvl="2"/>
            <a:r>
              <a:rPr lang="en-US" dirty="0"/>
              <a:t>Run The test</a:t>
            </a:r>
          </a:p>
          <a:p>
            <a:pPr lvl="1"/>
            <a:r>
              <a:rPr lang="en-US" dirty="0"/>
              <a:t>This should cause a Segment Violation</a:t>
            </a:r>
          </a:p>
          <a:p>
            <a:pPr lvl="2"/>
            <a:r>
              <a:rPr lang="en-US" dirty="0"/>
              <a:t>Why?</a:t>
            </a:r>
          </a:p>
          <a:p>
            <a:pPr lvl="1"/>
            <a:r>
              <a:rPr lang="en-US" dirty="0"/>
              <a:t>Select Tools-&gt;Options-&gt;Builder-&gt;”Test All non-member inline functions”</a:t>
            </a:r>
          </a:p>
          <a:p>
            <a:pPr lvl="1"/>
            <a:r>
              <a:rPr lang="en-US" dirty="0"/>
              <a:t>Select Tools-&gt;Options-&gt;Coverage-&gt;”Provide Code Coverage in Header Files”</a:t>
            </a:r>
          </a:p>
          <a:p>
            <a:pPr lvl="1"/>
            <a:r>
              <a:rPr lang="en-US" dirty="0"/>
              <a:t>If either option was not already set, then rebuild</a:t>
            </a:r>
          </a:p>
        </p:txBody>
      </p:sp>
      <p:sp>
        <p:nvSpPr>
          <p:cNvPr id="5" name="Textplatzhalter 4">
            <a:extLst>
              <a:ext uri="{FF2B5EF4-FFF2-40B4-BE49-F238E27FC236}">
                <a16:creationId xmlns:a16="http://schemas.microsoft.com/office/drawing/2014/main" id="{3BE8BCA3-5817-430D-A4D2-9AABC55BB2F8}"/>
              </a:ext>
            </a:extLst>
          </p:cNvPr>
          <p:cNvSpPr>
            <a:spLocks noGrp="1"/>
          </p:cNvSpPr>
          <p:nvPr>
            <p:ph type="body" sz="quarter" idx="12"/>
          </p:nvPr>
        </p:nvSpPr>
        <p:spPr/>
        <p:txBody>
          <a:bodyPr/>
          <a:lstStyle/>
          <a:p>
            <a:r>
              <a:rPr lang="en-US" dirty="0"/>
              <a:t>Testing Hardware Abstraction Layer (HAL) on a Host Platform</a:t>
            </a:r>
          </a:p>
        </p:txBody>
      </p:sp>
      <p:sp>
        <p:nvSpPr>
          <p:cNvPr id="34818" name="Rectangle 2"/>
          <p:cNvSpPr>
            <a:spLocks noGrp="1" noChangeArrowheads="1"/>
          </p:cNvSpPr>
          <p:nvPr>
            <p:ph type="title"/>
          </p:nvPr>
        </p:nvSpPr>
        <p:spPr/>
        <p:txBody>
          <a:bodyPr/>
          <a:lstStyle/>
          <a:p>
            <a:r>
              <a:rPr lang="en-US"/>
              <a:t>Lab:  Testing Hardware Interfaces</a:t>
            </a:r>
            <a:endParaRPr lang="en-US" dirty="0"/>
          </a:p>
        </p:txBody>
      </p:sp>
    </p:spTree>
    <p:extLst>
      <p:ext uri="{BB962C8B-B14F-4D97-AF65-F5344CB8AC3E}">
        <p14:creationId xmlns:p14="http://schemas.microsoft.com/office/powerpoint/2010/main" val="950516502"/>
      </p:ext>
    </p:extLst>
  </p:cSld>
  <p:clrMapOvr>
    <a:masterClrMapping/>
  </p:clrMapOvr>
  <p:transition/>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lvl="1"/>
            <a:r>
              <a:rPr lang="en-US" dirty="0"/>
              <a:t>Create a Test against data_tx_V2()</a:t>
            </a:r>
          </a:p>
          <a:p>
            <a:pPr lvl="2"/>
            <a:r>
              <a:rPr lang="en-US" dirty="0"/>
              <a:t>Enter msg of “hello” and msg_len of 5</a:t>
            </a:r>
          </a:p>
          <a:p>
            <a:pPr lvl="1"/>
            <a:r>
              <a:rPr lang="en-US" dirty="0"/>
              <a:t>Use SBF to stub out the functions that touch the hardware</a:t>
            </a:r>
          </a:p>
          <a:p>
            <a:pPr lvl="3"/>
            <a:r>
              <a:rPr lang="en-US" dirty="0"/>
              <a:t>Stub:  hw_send_rts(), hw_check_cts(), &amp; hw_tx_byte()</a:t>
            </a:r>
          </a:p>
          <a:p>
            <a:pPr lvl="1"/>
            <a:r>
              <a:rPr lang="en-US" dirty="0"/>
              <a:t>Run the test and examine the Code Coverage</a:t>
            </a:r>
          </a:p>
          <a:p>
            <a:pPr lvl="1"/>
            <a:r>
              <a:rPr lang="en-US" dirty="0"/>
              <a:t>Write additional Tests to get 100% Code Coverage on this function</a:t>
            </a:r>
          </a:p>
          <a:p>
            <a:pPr lvl="1"/>
            <a:r>
              <a:rPr lang="en-US" dirty="0"/>
              <a:t>Contrast the differences between testing this function and the prior version (data_tx_V1)</a:t>
            </a:r>
          </a:p>
        </p:txBody>
      </p:sp>
      <p:sp>
        <p:nvSpPr>
          <p:cNvPr id="5" name="Textplatzhalter 4">
            <a:extLst>
              <a:ext uri="{FF2B5EF4-FFF2-40B4-BE49-F238E27FC236}">
                <a16:creationId xmlns:a16="http://schemas.microsoft.com/office/drawing/2014/main" id="{886A0C02-2028-436F-99A2-837D81B11CD7}"/>
              </a:ext>
            </a:extLst>
          </p:cNvPr>
          <p:cNvSpPr>
            <a:spLocks noGrp="1"/>
          </p:cNvSpPr>
          <p:nvPr>
            <p:ph type="body" sz="quarter" idx="12"/>
          </p:nvPr>
        </p:nvSpPr>
        <p:spPr/>
        <p:txBody>
          <a:bodyPr/>
          <a:lstStyle/>
          <a:p>
            <a:r>
              <a:rPr lang="en-US" dirty="0"/>
              <a:t>Stubbing out the HAL</a:t>
            </a:r>
          </a:p>
        </p:txBody>
      </p:sp>
      <p:sp>
        <p:nvSpPr>
          <p:cNvPr id="34818" name="Rectangle 2"/>
          <p:cNvSpPr>
            <a:spLocks noGrp="1" noChangeArrowheads="1"/>
          </p:cNvSpPr>
          <p:nvPr>
            <p:ph type="title"/>
          </p:nvPr>
        </p:nvSpPr>
        <p:spPr/>
        <p:txBody>
          <a:bodyPr/>
          <a:lstStyle/>
          <a:p>
            <a:r>
              <a:rPr lang="en-US"/>
              <a:t>Lab:  Testing Hardware Interfaces</a:t>
            </a:r>
            <a:endParaRPr lang="en-US" dirty="0"/>
          </a:p>
        </p:txBody>
      </p:sp>
    </p:spTree>
    <p:extLst>
      <p:ext uri="{BB962C8B-B14F-4D97-AF65-F5344CB8AC3E}">
        <p14:creationId xmlns:p14="http://schemas.microsoft.com/office/powerpoint/2010/main" val="413937505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Creating Test Cases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B468D088-6134-4330-8379-C700923E1BC8}"/>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178ABF40-E3C2-4E66-AE18-8B73C1DBD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08881386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Trouble Shooting Build Issues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3D29DB94-470B-47D5-BA10-08FC53886DC1}"/>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33964A5E-F1BE-402F-BAE8-D9D75386B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409978841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lvl="1">
              <a:buClr>
                <a:srgbClr val="000000"/>
              </a:buClr>
              <a:buSzPct val="100000"/>
              <a:buFont typeface="+mj-lt"/>
              <a:buAutoNum type="arabicPeriod"/>
            </a:pPr>
            <a:r>
              <a:rPr lang="en-US" dirty="0"/>
              <a:t>Close any open Environments</a:t>
            </a:r>
          </a:p>
          <a:p>
            <a:pPr lvl="1">
              <a:buClr>
                <a:srgbClr val="000000"/>
              </a:buClr>
              <a:buSzPct val="100000"/>
              <a:buFont typeface="+mj-lt"/>
              <a:buAutoNum type="arabicPeriod"/>
            </a:pPr>
            <a:r>
              <a:rPr lang="en-US" dirty="0"/>
              <a:t>Disable Code Coverage &amp; the Range Test, as follows:</a:t>
            </a:r>
          </a:p>
          <a:p>
            <a:pPr lvl="2"/>
            <a:r>
              <a:rPr lang="en-US" dirty="0"/>
              <a:t>At top of VectorCAST Project, RightMouse-&gt;OpenConfiguration</a:t>
            </a:r>
          </a:p>
          <a:p>
            <a:pPr lvl="2"/>
            <a:r>
              <a:rPr lang="en-US" dirty="0"/>
              <a:t>In RightSide pane, goto Manage-&gt;CoverageType, set to “None”</a:t>
            </a:r>
          </a:p>
          <a:p>
            <a:pPr lvl="2"/>
            <a:r>
              <a:rPr lang="en-US" dirty="0"/>
              <a:t>Search (ctrl-F) for “range check” and set it to None</a:t>
            </a:r>
          </a:p>
          <a:p>
            <a:pPr lvl="1">
              <a:buClr>
                <a:srgbClr val="000000"/>
              </a:buClr>
              <a:buSzPct val="100000"/>
              <a:buFont typeface="+mj-lt"/>
              <a:buAutoNum type="arabicPeriod"/>
            </a:pPr>
            <a:r>
              <a:rPr lang="en-US" dirty="0"/>
              <a:t>Open up the Log Messages Window &amp; Clear it</a:t>
            </a:r>
          </a:p>
          <a:p>
            <a:pPr lvl="1">
              <a:buClr>
                <a:srgbClr val="000000"/>
              </a:buClr>
              <a:buSzPct val="100000"/>
              <a:buFont typeface="+mj-lt"/>
              <a:buAutoNum type="arabicPeriod"/>
            </a:pPr>
            <a:r>
              <a:rPr lang="en-US" dirty="0"/>
              <a:t>Pin the Jobs window &amp; clear it</a:t>
            </a:r>
          </a:p>
          <a:p>
            <a:pPr lvl="1">
              <a:buClr>
                <a:srgbClr val="000000"/>
              </a:buClr>
              <a:buSzPct val="100000"/>
              <a:buFont typeface="+mj-lt"/>
              <a:buAutoNum type="arabicPeriod"/>
            </a:pPr>
            <a:r>
              <a:rPr lang="en-US" dirty="0"/>
              <a:t>From the VectorCAST Project, Build &amp; then Open an existing Environment</a:t>
            </a:r>
          </a:p>
          <a:p>
            <a:pPr lvl="1">
              <a:buClr>
                <a:srgbClr val="000000"/>
              </a:buClr>
              <a:buSzPct val="100000"/>
              <a:buFont typeface="+mj-lt"/>
              <a:buAutoNum type="arabicPeriod"/>
            </a:pPr>
            <a:r>
              <a:rPr lang="en-US" dirty="0"/>
              <a:t>Note the commands in the Jobs Window that were executed during the Build</a:t>
            </a:r>
          </a:p>
          <a:p>
            <a:pPr lvl="1">
              <a:buClr>
                <a:srgbClr val="000000"/>
              </a:buClr>
              <a:buSzPct val="100000"/>
              <a:buFont typeface="+mj-lt"/>
              <a:buAutoNum type="arabicPeriod"/>
            </a:pPr>
            <a:r>
              <a:rPr lang="en-US" dirty="0"/>
              <a:t>Double Click on any one entry to see the Job Status Details</a:t>
            </a:r>
          </a:p>
          <a:p>
            <a:pPr lvl="1">
              <a:buClr>
                <a:srgbClr val="000000"/>
              </a:buClr>
              <a:buSzPct val="100000"/>
              <a:buFont typeface="+mj-lt"/>
              <a:buAutoNum type="arabicPeriod"/>
            </a:pPr>
            <a:r>
              <a:rPr lang="en-US" dirty="0"/>
              <a:t>Close the Environment</a:t>
            </a:r>
          </a:p>
          <a:p>
            <a:pPr lvl="1">
              <a:buClr>
                <a:srgbClr val="000000"/>
              </a:buClr>
              <a:buSzPct val="100000"/>
              <a:buFont typeface="+mj-lt"/>
              <a:buAutoNum type="arabicPeriod"/>
            </a:pPr>
            <a:r>
              <a:rPr lang="en-US" dirty="0"/>
              <a:t>Re-enable Code Coverage &amp; Range Test Options (i.e., </a:t>
            </a:r>
            <a:r>
              <a:rPr lang="en-US" dirty="0" err="1"/>
              <a:t>backout</a:t>
            </a:r>
            <a:r>
              <a:rPr lang="en-US" dirty="0"/>
              <a:t> changes from #2 above)</a:t>
            </a:r>
          </a:p>
        </p:txBody>
      </p:sp>
      <p:sp>
        <p:nvSpPr>
          <p:cNvPr id="5" name="Textplatzhalter 4">
            <a:extLst>
              <a:ext uri="{FF2B5EF4-FFF2-40B4-BE49-F238E27FC236}">
                <a16:creationId xmlns:a16="http://schemas.microsoft.com/office/drawing/2014/main" id="{87749C77-0306-4316-A1A7-E1DEF87D6AAB}"/>
              </a:ext>
            </a:extLst>
          </p:cNvPr>
          <p:cNvSpPr>
            <a:spLocks noGrp="1"/>
          </p:cNvSpPr>
          <p:nvPr>
            <p:ph type="body" sz="quarter" idx="12"/>
          </p:nvPr>
        </p:nvSpPr>
        <p:spPr/>
        <p:txBody>
          <a:bodyPr/>
          <a:lstStyle/>
          <a:p>
            <a:r>
              <a:rPr lang="en-US" dirty="0"/>
              <a:t>Build Diagnostic Info</a:t>
            </a:r>
          </a:p>
        </p:txBody>
      </p:sp>
      <p:sp>
        <p:nvSpPr>
          <p:cNvPr id="34818" name="Rectangle 2"/>
          <p:cNvSpPr>
            <a:spLocks noGrp="1" noChangeArrowheads="1"/>
          </p:cNvSpPr>
          <p:nvPr>
            <p:ph type="title"/>
          </p:nvPr>
        </p:nvSpPr>
        <p:spPr/>
        <p:txBody>
          <a:bodyPr/>
          <a:lstStyle/>
          <a:p>
            <a:r>
              <a:rPr lang="en-US"/>
              <a:t>Lab:  Trouble Shooting Build Issues</a:t>
            </a:r>
            <a:endParaRPr lang="en-US" dirty="0"/>
          </a:p>
        </p:txBody>
      </p:sp>
    </p:spTree>
    <p:extLst>
      <p:ext uri="{BB962C8B-B14F-4D97-AF65-F5344CB8AC3E}">
        <p14:creationId xmlns:p14="http://schemas.microsoft.com/office/powerpoint/2010/main" val="3474597251"/>
      </p:ext>
    </p:extLst>
  </p:cSld>
  <p:clrMapOvr>
    <a:masterClrMapping/>
  </p:clrMapOvr>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Debugging Test Execution Issues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B23A7B4F-B08C-45FE-8764-F2A1E11D55F4}"/>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5BD418E4-5140-4162-82B2-BBC888EAE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45683045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lvl="1"/>
            <a:r>
              <a:rPr lang="en-US" sz="1400" dirty="0"/>
              <a:t>Create a new environment for “</a:t>
            </a:r>
            <a:r>
              <a:rPr lang="en-US" sz="1400" dirty="0" err="1"/>
              <a:t>manager.c</a:t>
            </a:r>
            <a:r>
              <a:rPr lang="en-US" sz="1400" dirty="0"/>
              <a:t>” and call it DEBUG_MGR (or just use MGR_COVER)</a:t>
            </a:r>
          </a:p>
          <a:p>
            <a:pPr lvl="1"/>
            <a:r>
              <a:rPr lang="en-US" sz="1400" dirty="0"/>
              <a:t>Create a test for </a:t>
            </a:r>
            <a:r>
              <a:rPr lang="en-US" sz="1400" dirty="0" err="1"/>
              <a:t>Place_Order</a:t>
            </a:r>
            <a:r>
              <a:rPr lang="en-US" sz="1400" dirty="0"/>
              <a:t> and call it SEG_FAULT (may already be defined in MGR_COVER)</a:t>
            </a:r>
          </a:p>
          <a:p>
            <a:pPr lvl="2"/>
            <a:r>
              <a:rPr lang="en-US" sz="1400" dirty="0"/>
              <a:t>Enter 1 for the Table and 10000 for the Seat</a:t>
            </a:r>
          </a:p>
          <a:p>
            <a:pPr lvl="1"/>
            <a:r>
              <a:rPr lang="en-US" sz="1400" dirty="0"/>
              <a:t>Run the Test (should cause a seg fault)</a:t>
            </a:r>
          </a:p>
          <a:p>
            <a:pPr lvl="1"/>
            <a:r>
              <a:rPr lang="en-US" sz="1400" dirty="0"/>
              <a:t>Now, Debug the Test Case</a:t>
            </a:r>
          </a:p>
          <a:p>
            <a:pPr lvl="2"/>
            <a:r>
              <a:rPr lang="en-US" sz="1400" dirty="0"/>
              <a:t>Disable Coverage (Coverage-&gt;Disable)</a:t>
            </a:r>
          </a:p>
          <a:p>
            <a:pPr lvl="2"/>
            <a:r>
              <a:rPr lang="en-US" sz="1400" dirty="0"/>
              <a:t>Click on Test Case, and do RightMouse-&gt;</a:t>
            </a:r>
            <a:r>
              <a:rPr lang="en-US" sz="1400" dirty="0" err="1"/>
              <a:t>ExecuteWithDebug</a:t>
            </a:r>
            <a:endParaRPr lang="en-US" sz="1400" dirty="0"/>
          </a:p>
          <a:p>
            <a:pPr lvl="2"/>
            <a:r>
              <a:rPr lang="en-US" sz="1400" dirty="0"/>
              <a:t>A command window for the GDB Debugger should appear</a:t>
            </a:r>
          </a:p>
          <a:p>
            <a:pPr lvl="1"/>
            <a:r>
              <a:rPr lang="en-US" sz="1400" dirty="0"/>
              <a:t>Set a break at main &amp; at Place_Order</a:t>
            </a:r>
          </a:p>
          <a:p>
            <a:pPr lvl="2"/>
            <a:r>
              <a:rPr lang="en-US" sz="1400" dirty="0"/>
              <a:t>b main</a:t>
            </a:r>
          </a:p>
          <a:p>
            <a:pPr lvl="2"/>
            <a:r>
              <a:rPr lang="en-US" sz="1400" dirty="0"/>
              <a:t>b Place_Order</a:t>
            </a:r>
          </a:p>
          <a:p>
            <a:pPr lvl="1"/>
            <a:r>
              <a:rPr lang="en-US" sz="1400" dirty="0"/>
              <a:t>Start Debugging the Code</a:t>
            </a:r>
          </a:p>
          <a:p>
            <a:pPr lvl="2"/>
            <a:r>
              <a:rPr lang="en-US" sz="1400" dirty="0"/>
              <a:t>run  // “run” loads &amp; executes the image.  It should stop at main()</a:t>
            </a:r>
          </a:p>
          <a:p>
            <a:pPr lvl="2"/>
            <a:r>
              <a:rPr lang="en-US" sz="1400" dirty="0"/>
              <a:t>n   // “n” does a step over.  If you’re curious,  step a few times thru the Harness code</a:t>
            </a:r>
          </a:p>
          <a:p>
            <a:pPr lvl="2"/>
            <a:r>
              <a:rPr lang="en-US" sz="1400" dirty="0"/>
              <a:t>c   //  “c” will Continue.  Should stop at Place_Order()</a:t>
            </a:r>
          </a:p>
          <a:p>
            <a:pPr lvl="2"/>
            <a:r>
              <a:rPr lang="en-US" sz="1400" dirty="0"/>
              <a:t>n  //  Continue stepping until the </a:t>
            </a:r>
            <a:r>
              <a:rPr lang="en-US" sz="1400" dirty="0" err="1"/>
              <a:t>segfault</a:t>
            </a:r>
            <a:r>
              <a:rPr lang="en-US" sz="1400" dirty="0"/>
              <a:t> occurs</a:t>
            </a:r>
          </a:p>
          <a:p>
            <a:pPr lvl="2"/>
            <a:r>
              <a:rPr lang="en-US" sz="1400" dirty="0"/>
              <a:t>quit</a:t>
            </a:r>
          </a:p>
          <a:p>
            <a:pPr marL="0" lvl="1" indent="0">
              <a:buNone/>
            </a:pPr>
            <a:r>
              <a:rPr lang="en-US" sz="1400" dirty="0"/>
              <a:t>Note:  The same debug process should apply in most all debuggers.</a:t>
            </a:r>
          </a:p>
        </p:txBody>
      </p:sp>
      <p:sp>
        <p:nvSpPr>
          <p:cNvPr id="5" name="Textplatzhalter 4">
            <a:extLst>
              <a:ext uri="{FF2B5EF4-FFF2-40B4-BE49-F238E27FC236}">
                <a16:creationId xmlns:a16="http://schemas.microsoft.com/office/drawing/2014/main" id="{98943446-B49B-4F8D-B58F-3246BF2B1805}"/>
              </a:ext>
            </a:extLst>
          </p:cNvPr>
          <p:cNvSpPr>
            <a:spLocks noGrp="1"/>
          </p:cNvSpPr>
          <p:nvPr>
            <p:ph type="body" sz="quarter" idx="12"/>
          </p:nvPr>
        </p:nvSpPr>
        <p:spPr/>
        <p:txBody>
          <a:bodyPr/>
          <a:lstStyle/>
          <a:p>
            <a:r>
              <a:rPr lang="en-US" dirty="0"/>
              <a:t>Stepping through the FUT</a:t>
            </a:r>
          </a:p>
        </p:txBody>
      </p:sp>
      <p:sp>
        <p:nvSpPr>
          <p:cNvPr id="34818" name="Rectangle 2"/>
          <p:cNvSpPr>
            <a:spLocks noGrp="1" noChangeArrowheads="1"/>
          </p:cNvSpPr>
          <p:nvPr>
            <p:ph type="title"/>
          </p:nvPr>
        </p:nvSpPr>
        <p:spPr/>
        <p:txBody>
          <a:bodyPr/>
          <a:lstStyle/>
          <a:p>
            <a:r>
              <a:rPr lang="en-US"/>
              <a:t>Lab: Debugging Test Execution Issues</a:t>
            </a:r>
            <a:endParaRPr lang="en-US" dirty="0"/>
          </a:p>
        </p:txBody>
      </p:sp>
    </p:spTree>
    <p:extLst>
      <p:ext uri="{BB962C8B-B14F-4D97-AF65-F5344CB8AC3E}">
        <p14:creationId xmlns:p14="http://schemas.microsoft.com/office/powerpoint/2010/main" val="1557081909"/>
      </p:ext>
    </p:extLst>
  </p:cSld>
  <p:clrMapOvr>
    <a:masterClrMapping/>
  </p:clrMapOvr>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lvl="1"/>
            <a:r>
              <a:rPr lang="en-US" dirty="0"/>
              <a:t>Create another test for Place Order</a:t>
            </a:r>
          </a:p>
          <a:p>
            <a:pPr lvl="2"/>
            <a:r>
              <a:rPr lang="en-US" dirty="0"/>
              <a:t>Enter 3 for the Table and 1 for the Seat</a:t>
            </a:r>
          </a:p>
          <a:p>
            <a:pPr lvl="1"/>
            <a:r>
              <a:rPr lang="en-US" dirty="0"/>
              <a:t>Find Get_Table_Record in the list of StubbedSubPrograms</a:t>
            </a:r>
          </a:p>
          <a:p>
            <a:pPr lvl="1"/>
            <a:r>
              <a:rPr lang="en-US" dirty="0"/>
              <a:t>Enter Parameter User Code for Table on Input side, as follows: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Run the Test Case (it should spin forever)</a:t>
            </a:r>
          </a:p>
          <a:p>
            <a:pPr lvl="1"/>
            <a:r>
              <a:rPr lang="en-US" dirty="0"/>
              <a:t>Abort the Test from the Execute Pulldown:  </a:t>
            </a:r>
          </a:p>
          <a:p>
            <a:pPr lvl="1"/>
            <a:endParaRPr lang="en-US" dirty="0"/>
          </a:p>
        </p:txBody>
      </p:sp>
      <p:sp>
        <p:nvSpPr>
          <p:cNvPr id="5" name="Textplatzhalter 4">
            <a:extLst>
              <a:ext uri="{FF2B5EF4-FFF2-40B4-BE49-F238E27FC236}">
                <a16:creationId xmlns:a16="http://schemas.microsoft.com/office/drawing/2014/main" id="{DAF3AC80-6905-42B8-8A4A-1FE4A75C7A6B}"/>
              </a:ext>
            </a:extLst>
          </p:cNvPr>
          <p:cNvSpPr>
            <a:spLocks noGrp="1"/>
          </p:cNvSpPr>
          <p:nvPr>
            <p:ph type="body" sz="quarter" idx="12"/>
          </p:nvPr>
        </p:nvSpPr>
        <p:spPr/>
        <p:txBody>
          <a:bodyPr/>
          <a:lstStyle/>
          <a:p>
            <a:r>
              <a:rPr lang="en-US" dirty="0"/>
              <a:t>Debugging User Code Problems</a:t>
            </a:r>
          </a:p>
        </p:txBody>
      </p:sp>
      <p:sp>
        <p:nvSpPr>
          <p:cNvPr id="34818" name="Rectangle 2"/>
          <p:cNvSpPr>
            <a:spLocks noGrp="1" noChangeArrowheads="1"/>
          </p:cNvSpPr>
          <p:nvPr>
            <p:ph type="title"/>
          </p:nvPr>
        </p:nvSpPr>
        <p:spPr/>
        <p:txBody>
          <a:bodyPr/>
          <a:lstStyle/>
          <a:p>
            <a:r>
              <a:rPr lang="en-US"/>
              <a:t>Lab: Debugging Test Execution Issues</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582" y="2562557"/>
            <a:ext cx="7789315" cy="2614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75C8F1DE-EEEF-4254-B0FA-BF728B942DF2}"/>
              </a:ext>
            </a:extLst>
          </p:cNvPr>
          <p:cNvPicPr>
            <a:picLocks noChangeAspect="1"/>
          </p:cNvPicPr>
          <p:nvPr/>
        </p:nvPicPr>
        <p:blipFill>
          <a:blip r:embed="rId4"/>
          <a:stretch>
            <a:fillRect/>
          </a:stretch>
        </p:blipFill>
        <p:spPr>
          <a:xfrm>
            <a:off x="5500948" y="5595430"/>
            <a:ext cx="846841" cy="683987"/>
          </a:xfrm>
          <a:prstGeom prst="rect">
            <a:avLst/>
          </a:prstGeom>
        </p:spPr>
      </p:pic>
    </p:spTree>
    <p:extLst>
      <p:ext uri="{BB962C8B-B14F-4D97-AF65-F5344CB8AC3E}">
        <p14:creationId xmlns:p14="http://schemas.microsoft.com/office/powerpoint/2010/main" val="281702140"/>
      </p:ext>
    </p:extLst>
  </p:cSld>
  <p:clrMapOvr>
    <a:masterClrMapping/>
  </p:clrMapOvr>
  <p:transition/>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lvl="1"/>
            <a:r>
              <a:rPr lang="en-US" dirty="0"/>
              <a:t>Abort the Test and now Debug it</a:t>
            </a:r>
          </a:p>
          <a:p>
            <a:pPr lvl="1"/>
            <a:r>
              <a:rPr lang="en-US" dirty="0"/>
              <a:t>From the </a:t>
            </a:r>
            <a:r>
              <a:rPr lang="en-US" dirty="0" err="1"/>
              <a:t>VectorCAST</a:t>
            </a:r>
            <a:r>
              <a:rPr lang="en-US" dirty="0"/>
              <a:t> shell search the Harness files for the stub code, as follows:</a:t>
            </a:r>
          </a:p>
          <a:p>
            <a:pPr lvl="2"/>
            <a:r>
              <a:rPr lang="en-US" dirty="0" err="1"/>
              <a:t>findstr</a:t>
            </a:r>
            <a:r>
              <a:rPr lang="en-US" dirty="0"/>
              <a:t> xyzzz *.c*</a:t>
            </a:r>
          </a:p>
          <a:p>
            <a:pPr lvl="1"/>
            <a:r>
              <a:rPr lang="en-US" dirty="0"/>
              <a:t>Edit the file containing the Stub Code</a:t>
            </a:r>
          </a:p>
          <a:p>
            <a:pPr lvl="2"/>
            <a:r>
              <a:rPr lang="en-US" dirty="0"/>
              <a:t>Note:  You may get multiple hits, but use manager_uc.c/cpp</a:t>
            </a:r>
          </a:p>
          <a:p>
            <a:pPr lvl="1"/>
            <a:r>
              <a:rPr lang="en-US" dirty="0"/>
              <a:t>Find the function name that contains the Stub Code</a:t>
            </a:r>
          </a:p>
          <a:p>
            <a:pPr lvl="2"/>
            <a:r>
              <a:rPr lang="en-US" dirty="0"/>
              <a:t>Should be “vCAST_STUB_PROCESSING_9()”</a:t>
            </a:r>
          </a:p>
          <a:p>
            <a:pPr lvl="1"/>
            <a:r>
              <a:rPr lang="en-US" dirty="0"/>
              <a:t>Debug the Test Case</a:t>
            </a:r>
          </a:p>
          <a:p>
            <a:pPr lvl="1"/>
            <a:r>
              <a:rPr lang="en-US" dirty="0"/>
              <a:t>Set a break in the Stub Code</a:t>
            </a:r>
          </a:p>
          <a:p>
            <a:pPr lvl="1"/>
            <a:r>
              <a:rPr lang="en-US" dirty="0"/>
              <a:t>Step through the code to debug the problem</a:t>
            </a:r>
          </a:p>
        </p:txBody>
      </p:sp>
      <p:sp>
        <p:nvSpPr>
          <p:cNvPr id="5" name="Textplatzhalter 4">
            <a:extLst>
              <a:ext uri="{FF2B5EF4-FFF2-40B4-BE49-F238E27FC236}">
                <a16:creationId xmlns:a16="http://schemas.microsoft.com/office/drawing/2014/main" id="{DE3EAD51-6B2D-4F84-B5DA-2D409DB391AD}"/>
              </a:ext>
            </a:extLst>
          </p:cNvPr>
          <p:cNvSpPr>
            <a:spLocks noGrp="1"/>
          </p:cNvSpPr>
          <p:nvPr>
            <p:ph type="body" sz="quarter" idx="12"/>
          </p:nvPr>
        </p:nvSpPr>
        <p:spPr/>
        <p:txBody>
          <a:bodyPr/>
          <a:lstStyle/>
          <a:p>
            <a:r>
              <a:rPr lang="en-US" dirty="0"/>
              <a:t>Debugging Stub Code</a:t>
            </a:r>
          </a:p>
        </p:txBody>
      </p:sp>
      <p:sp>
        <p:nvSpPr>
          <p:cNvPr id="34818" name="Rectangle 2"/>
          <p:cNvSpPr>
            <a:spLocks noGrp="1" noChangeArrowheads="1"/>
          </p:cNvSpPr>
          <p:nvPr>
            <p:ph type="title"/>
          </p:nvPr>
        </p:nvSpPr>
        <p:spPr/>
        <p:txBody>
          <a:bodyPr/>
          <a:lstStyle/>
          <a:p>
            <a:r>
              <a:rPr lang="en-US"/>
              <a:t>Lab: Debugging Test Execution Issues</a:t>
            </a:r>
            <a:endParaRPr lang="en-US" dirty="0"/>
          </a:p>
        </p:txBody>
      </p:sp>
    </p:spTree>
    <p:extLst>
      <p:ext uri="{BB962C8B-B14F-4D97-AF65-F5344CB8AC3E}">
        <p14:creationId xmlns:p14="http://schemas.microsoft.com/office/powerpoint/2010/main" val="1898488021"/>
      </p:ext>
    </p:extLst>
  </p:cSld>
  <p:clrMapOvr>
    <a:masterClrMapping/>
  </p:clrMapOvr>
  <p:transition/>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Probe Points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5FA90F38-A7B7-4098-A419-8FE3597B1ED2}"/>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66DEE4E3-2548-4729-AC38-0ED6D647E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88510703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Create an environment for </a:t>
            </a:r>
            <a:r>
              <a:rPr lang="en-US" dirty="0" err="1"/>
              <a:t>probe_points.c</a:t>
            </a:r>
            <a:r>
              <a:rPr lang="en-US" dirty="0"/>
              <a:t> and call it PROBE_POINTS</a:t>
            </a:r>
          </a:p>
          <a:p>
            <a:pPr lvl="1">
              <a:buClr>
                <a:srgbClr val="000000"/>
              </a:buClr>
              <a:buSzPct val="100000"/>
              <a:buFont typeface="Wingdings 3" panose="05040102010807070707" pitchFamily="18" charset="2"/>
              <a:buAutoNum type="arabicPeriod"/>
            </a:pPr>
            <a:r>
              <a:rPr lang="en-US" dirty="0"/>
              <a:t>Create a test for </a:t>
            </a:r>
            <a:r>
              <a:rPr lang="en-US" dirty="0" err="1"/>
              <a:t>miles_before_fillup</a:t>
            </a:r>
            <a:r>
              <a:rPr lang="en-US" dirty="0"/>
              <a:t>()</a:t>
            </a:r>
          </a:p>
          <a:p>
            <a:pPr lvl="1">
              <a:buClr>
                <a:srgbClr val="000000"/>
              </a:buClr>
              <a:buSzPct val="100000"/>
              <a:buFont typeface="Wingdings 3" panose="05040102010807070707" pitchFamily="18" charset="2"/>
              <a:buAutoNum type="arabicPeriod"/>
            </a:pPr>
            <a:r>
              <a:rPr lang="en-US" dirty="0"/>
              <a:t>Use a Probe Point to change the return value from </a:t>
            </a:r>
            <a:r>
              <a:rPr lang="en-US" dirty="0" err="1"/>
              <a:t>get_fuel_level</a:t>
            </a:r>
            <a:r>
              <a:rPr lang="en-US" dirty="0"/>
              <a:t>():</a:t>
            </a:r>
          </a:p>
          <a:p>
            <a:pPr lvl="2">
              <a:buClr>
                <a:srgbClr val="000000"/>
              </a:buClr>
              <a:buSzPct val="100000"/>
              <a:buFont typeface="+mj-lt"/>
              <a:buAutoNum type="alphaLcParenR"/>
            </a:pPr>
            <a:r>
              <a:rPr lang="en-US" dirty="0"/>
              <a:t>(see screen shot on next page for an example)</a:t>
            </a:r>
          </a:p>
          <a:p>
            <a:pPr lvl="2">
              <a:buClr>
                <a:srgbClr val="000000"/>
              </a:buClr>
              <a:buSzPct val="100000"/>
              <a:buFont typeface="+mj-lt"/>
              <a:buAutoNum type="alphaLcParenR"/>
            </a:pPr>
            <a:r>
              <a:rPr lang="en-US" dirty="0"/>
              <a:t>RightMouse on </a:t>
            </a:r>
            <a:r>
              <a:rPr lang="en-US" dirty="0" err="1"/>
              <a:t>miles_before_fillup</a:t>
            </a:r>
            <a:r>
              <a:rPr lang="en-US" dirty="0"/>
              <a:t> and select EditProbePoints</a:t>
            </a:r>
          </a:p>
          <a:p>
            <a:pPr lvl="2">
              <a:buClr>
                <a:srgbClr val="000000"/>
              </a:buClr>
              <a:buSzPct val="100000"/>
              <a:buFont typeface="+mj-lt"/>
              <a:buAutoNum type="alphaLcParenR"/>
            </a:pPr>
            <a:r>
              <a:rPr lang="en-US" dirty="0"/>
              <a:t>In the Probe Point Editor, select the dot in front of the “if” statement</a:t>
            </a:r>
          </a:p>
          <a:p>
            <a:pPr lvl="2">
              <a:buClr>
                <a:srgbClr val="000000"/>
              </a:buClr>
              <a:buSzPct val="100000"/>
              <a:buFont typeface="+mj-lt"/>
              <a:buAutoNum type="alphaLcParenR"/>
            </a:pPr>
            <a:r>
              <a:rPr lang="en-US" dirty="0"/>
              <a:t>In the Right Hand Pane, enter the following </a:t>
            </a:r>
          </a:p>
          <a:p>
            <a:pPr lvl="3">
              <a:buClr>
                <a:srgbClr val="000000"/>
              </a:buClr>
              <a:buSzPct val="100000"/>
            </a:pPr>
            <a:r>
              <a:rPr lang="en-US" dirty="0"/>
              <a:t>“</a:t>
            </a:r>
            <a:r>
              <a:rPr lang="en-US" dirty="0" err="1"/>
              <a:t>fuel_level</a:t>
            </a:r>
            <a:r>
              <a:rPr lang="en-US" dirty="0"/>
              <a:t> = 25;” </a:t>
            </a:r>
          </a:p>
          <a:p>
            <a:pPr lvl="2">
              <a:buClr>
                <a:srgbClr val="000000"/>
              </a:buClr>
              <a:buSzPct val="100000"/>
              <a:buFont typeface="+mj-lt"/>
              <a:buAutoNum type="alphaLcParenR"/>
            </a:pPr>
            <a:r>
              <a:rPr lang="en-US" dirty="0"/>
              <a:t>Select Test Compile</a:t>
            </a:r>
          </a:p>
          <a:p>
            <a:pPr lvl="2">
              <a:buClr>
                <a:srgbClr val="000000"/>
              </a:buClr>
              <a:buSzPct val="100000"/>
              <a:buNone/>
            </a:pPr>
            <a:r>
              <a:rPr lang="en-US" dirty="0"/>
              <a:t> </a:t>
            </a:r>
          </a:p>
          <a:p>
            <a:pPr lvl="1">
              <a:buClr>
                <a:srgbClr val="000000"/>
              </a:buClr>
              <a:buSzPct val="100000"/>
              <a:buFont typeface="+mj-lt"/>
              <a:buAutoNum type="arabicPeriod"/>
            </a:pPr>
            <a:r>
              <a:rPr lang="en-US" dirty="0"/>
              <a:t> Activate &amp; Run</a:t>
            </a:r>
          </a:p>
          <a:p>
            <a:pPr lvl="2"/>
            <a:r>
              <a:rPr lang="en-US" dirty="0"/>
              <a:t>Activate the Probe Point via button in upper left corner</a:t>
            </a:r>
          </a:p>
          <a:p>
            <a:pPr lvl="2"/>
            <a:endParaRPr lang="en-US" dirty="0"/>
          </a:p>
          <a:p>
            <a:pPr lvl="2"/>
            <a:endParaRPr lang="en-US" dirty="0"/>
          </a:p>
          <a:p>
            <a:pPr lvl="2"/>
            <a:endParaRPr lang="en-US" dirty="0"/>
          </a:p>
          <a:p>
            <a:pPr lvl="2"/>
            <a:r>
              <a:rPr lang="en-US" dirty="0"/>
              <a:t>Run the test case</a:t>
            </a:r>
          </a:p>
          <a:p>
            <a:pPr lvl="2"/>
            <a:r>
              <a:rPr lang="en-US" dirty="0"/>
              <a:t>Using Code Coverage, verify the TRUE path of the “if” statement is covered</a:t>
            </a:r>
          </a:p>
        </p:txBody>
      </p:sp>
      <p:sp>
        <p:nvSpPr>
          <p:cNvPr id="5" name="Textplatzhalter 4">
            <a:extLst>
              <a:ext uri="{FF2B5EF4-FFF2-40B4-BE49-F238E27FC236}">
                <a16:creationId xmlns:a16="http://schemas.microsoft.com/office/drawing/2014/main" id="{4D672D9E-2808-41A3-BC3E-BBF454637131}"/>
              </a:ext>
            </a:extLst>
          </p:cNvPr>
          <p:cNvSpPr>
            <a:spLocks noGrp="1"/>
          </p:cNvSpPr>
          <p:nvPr>
            <p:ph type="body" sz="quarter" idx="12"/>
          </p:nvPr>
        </p:nvSpPr>
        <p:spPr/>
        <p:txBody>
          <a:bodyPr/>
          <a:lstStyle/>
          <a:p>
            <a:r>
              <a:rPr lang="en-US" dirty="0"/>
              <a:t>Probe Point Example</a:t>
            </a:r>
          </a:p>
        </p:txBody>
      </p:sp>
      <p:sp>
        <p:nvSpPr>
          <p:cNvPr id="34818" name="Rectangle 2"/>
          <p:cNvSpPr>
            <a:spLocks noGrp="1" noChangeArrowheads="1"/>
          </p:cNvSpPr>
          <p:nvPr>
            <p:ph type="title"/>
          </p:nvPr>
        </p:nvSpPr>
        <p:spPr/>
        <p:txBody>
          <a:bodyPr/>
          <a:lstStyle/>
          <a:p>
            <a:r>
              <a:rPr lang="en-US"/>
              <a:t>Lab:  Probe Points</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009" y="4912252"/>
            <a:ext cx="1419279" cy="6141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9393" y="3697210"/>
            <a:ext cx="1606578" cy="631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494157"/>
      </p:ext>
    </p:extLst>
  </p:cSld>
  <p:clrMapOvr>
    <a:masterClrMapping/>
  </p:clrMapOvr>
  <p:transition/>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1918DFF0-11F5-44FA-8632-D4B8815C42F7}"/>
              </a:ext>
            </a:extLst>
          </p:cNvPr>
          <p:cNvSpPr>
            <a:spLocks noGrp="1"/>
          </p:cNvSpPr>
          <p:nvPr>
            <p:ph type="body" sz="quarter" idx="12"/>
          </p:nvPr>
        </p:nvSpPr>
        <p:spPr/>
        <p:txBody>
          <a:bodyPr/>
          <a:lstStyle/>
          <a:p>
            <a:r>
              <a:rPr lang="en-US" dirty="0"/>
              <a:t>Probe Point Screenshot</a:t>
            </a:r>
          </a:p>
        </p:txBody>
      </p:sp>
      <p:sp>
        <p:nvSpPr>
          <p:cNvPr id="2" name="Content Placeholder 1">
            <a:extLst>
              <a:ext uri="{FF2B5EF4-FFF2-40B4-BE49-F238E27FC236}">
                <a16:creationId xmlns:a16="http://schemas.microsoft.com/office/drawing/2014/main" id="{6E90966E-6216-4385-A6EE-F8FAA214CC87}"/>
              </a:ext>
            </a:extLst>
          </p:cNvPr>
          <p:cNvSpPr>
            <a:spLocks noGrp="1"/>
          </p:cNvSpPr>
          <p:nvPr>
            <p:ph sz="quarter" idx="13"/>
          </p:nvPr>
        </p:nvSpPr>
        <p:spPr/>
        <p:txBody>
          <a:bodyPr/>
          <a:lstStyle/>
          <a:p>
            <a:endParaRPr lang="en-US"/>
          </a:p>
        </p:txBody>
      </p:sp>
      <p:sp>
        <p:nvSpPr>
          <p:cNvPr id="34818" name="Rectangle 2"/>
          <p:cNvSpPr>
            <a:spLocks noGrp="1" noChangeArrowheads="1"/>
          </p:cNvSpPr>
          <p:nvPr>
            <p:ph type="title"/>
          </p:nvPr>
        </p:nvSpPr>
        <p:spPr/>
        <p:txBody>
          <a:bodyPr/>
          <a:lstStyle/>
          <a:p>
            <a:r>
              <a:rPr lang="en-US"/>
              <a:t>Lab:  Probe Points</a:t>
            </a:r>
            <a:endParaRPr lang="en-US" dirty="0"/>
          </a:p>
        </p:txBody>
      </p:sp>
      <p:pic>
        <p:nvPicPr>
          <p:cNvPr id="7" name="Picture 6">
            <a:extLst>
              <a:ext uri="{FF2B5EF4-FFF2-40B4-BE49-F238E27FC236}">
                <a16:creationId xmlns:a16="http://schemas.microsoft.com/office/drawing/2014/main" id="{AEFFE908-DE34-46D3-94E5-53B82EEC8B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3487" y="1260000"/>
            <a:ext cx="8765025" cy="5019675"/>
          </a:xfrm>
          <a:prstGeom prst="rect">
            <a:avLst/>
          </a:prstGeom>
        </p:spPr>
      </p:pic>
    </p:spTree>
    <p:extLst>
      <p:ext uri="{BB962C8B-B14F-4D97-AF65-F5344CB8AC3E}">
        <p14:creationId xmlns:p14="http://schemas.microsoft.com/office/powerpoint/2010/main" val="102748187"/>
      </p:ext>
    </p:extLst>
  </p:cSld>
  <p:clrMapOvr>
    <a:masterClrMapping/>
  </p:clrMapOvr>
  <p:transition/>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r>
              <a:rPr lang="en-US" dirty="0"/>
              <a:t>Probe Point API examples, for reference below :</a:t>
            </a:r>
          </a:p>
          <a:p>
            <a:pPr lvl="2"/>
            <a:r>
              <a:rPr lang="en-US" dirty="0"/>
              <a:t>vcast_probe_print_int( x );</a:t>
            </a:r>
          </a:p>
          <a:p>
            <a:pPr lvl="2"/>
            <a:r>
              <a:rPr lang="en-US" dirty="0"/>
              <a:t>vcast_probe_print_float ( floatVal );</a:t>
            </a:r>
          </a:p>
          <a:p>
            <a:pPr lvl="2"/>
            <a:r>
              <a:rPr lang="en-US" dirty="0"/>
              <a:t>vcast_probe_print (“ got here\n” );</a:t>
            </a:r>
          </a:p>
          <a:p>
            <a:pPr lvl="2"/>
            <a:r>
              <a:rPr lang="en-US" dirty="0"/>
              <a:t>If (vcast_test_name_equals(“MyTest1”)  vcast_probe_print(“Test 1 is Running”);</a:t>
            </a:r>
          </a:p>
          <a:p>
            <a:pPr lvl="2"/>
            <a:endParaRPr lang="en-US" dirty="0"/>
          </a:p>
          <a:p>
            <a:pPr lvl="1"/>
            <a:r>
              <a:rPr lang="en-US" dirty="0"/>
              <a:t>Select Tools-&gt;Options-&gt;Execute-&gt;RedirectStandardOutput </a:t>
            </a:r>
          </a:p>
          <a:p>
            <a:pPr lvl="1"/>
            <a:r>
              <a:rPr lang="en-US" dirty="0"/>
              <a:t>Continuing with the prior example, add Probe Points to:</a:t>
            </a:r>
          </a:p>
          <a:p>
            <a:pPr lvl="2"/>
            <a:r>
              <a:rPr lang="en-US" dirty="0"/>
              <a:t>Output the string “\</a:t>
            </a:r>
            <a:r>
              <a:rPr lang="en-US" dirty="0" err="1"/>
              <a:t>nTank</a:t>
            </a:r>
            <a:r>
              <a:rPr lang="en-US" dirty="0"/>
              <a:t> Size =” using </a:t>
            </a:r>
            <a:r>
              <a:rPr lang="en-US" dirty="0" err="1"/>
              <a:t>vcast_probe_print</a:t>
            </a:r>
            <a:r>
              <a:rPr lang="en-US" dirty="0"/>
              <a:t>()</a:t>
            </a:r>
          </a:p>
          <a:p>
            <a:pPr lvl="2"/>
            <a:r>
              <a:rPr lang="en-US" dirty="0"/>
              <a:t>display the value of </a:t>
            </a:r>
            <a:r>
              <a:rPr lang="en-US" dirty="0" err="1"/>
              <a:t>tank_size</a:t>
            </a:r>
            <a:r>
              <a:rPr lang="en-US" dirty="0"/>
              <a:t> using </a:t>
            </a:r>
            <a:r>
              <a:rPr lang="en-US" dirty="0" err="1"/>
              <a:t>using</a:t>
            </a:r>
            <a:r>
              <a:rPr lang="en-US" dirty="0"/>
              <a:t> “</a:t>
            </a:r>
            <a:r>
              <a:rPr lang="en-US" dirty="0" err="1"/>
              <a:t>vcast_probe_print_int</a:t>
            </a:r>
            <a:r>
              <a:rPr lang="en-US" dirty="0"/>
              <a:t>()”</a:t>
            </a:r>
          </a:p>
          <a:p>
            <a:pPr lvl="2"/>
            <a:r>
              <a:rPr lang="en-US" dirty="0"/>
              <a:t>Output the string “\</a:t>
            </a:r>
            <a:r>
              <a:rPr lang="en-US" dirty="0" err="1"/>
              <a:t>nFuel</a:t>
            </a:r>
            <a:r>
              <a:rPr lang="en-US" dirty="0"/>
              <a:t> Level =” using </a:t>
            </a:r>
            <a:r>
              <a:rPr lang="en-US" dirty="0" err="1"/>
              <a:t>vcast_probe_print</a:t>
            </a:r>
            <a:r>
              <a:rPr lang="en-US" dirty="0"/>
              <a:t>()</a:t>
            </a:r>
          </a:p>
          <a:p>
            <a:pPr lvl="2"/>
            <a:r>
              <a:rPr lang="en-US" dirty="0"/>
              <a:t>Display the value of or </a:t>
            </a:r>
            <a:r>
              <a:rPr lang="en-US" dirty="0" err="1"/>
              <a:t>fuel_level</a:t>
            </a:r>
            <a:r>
              <a:rPr lang="en-US" dirty="0"/>
              <a:t> using “</a:t>
            </a:r>
            <a:r>
              <a:rPr lang="en-US" dirty="0" err="1"/>
              <a:t>vcast_probe_print_float</a:t>
            </a:r>
            <a:r>
              <a:rPr lang="en-US" dirty="0"/>
              <a:t>()”</a:t>
            </a:r>
          </a:p>
          <a:p>
            <a:pPr lvl="1"/>
            <a:r>
              <a:rPr lang="en-US" dirty="0"/>
              <a:t>Examine the Execution Report to see the output</a:t>
            </a:r>
          </a:p>
          <a:p>
            <a:pPr lvl="1"/>
            <a:r>
              <a:rPr lang="en-US" dirty="0"/>
              <a:t>Add a Probe Point that is Test Case Specific by using “vcast_test_name_equals()”</a:t>
            </a:r>
          </a:p>
        </p:txBody>
      </p:sp>
      <p:sp>
        <p:nvSpPr>
          <p:cNvPr id="5" name="Textplatzhalter 4">
            <a:extLst>
              <a:ext uri="{FF2B5EF4-FFF2-40B4-BE49-F238E27FC236}">
                <a16:creationId xmlns:a16="http://schemas.microsoft.com/office/drawing/2014/main" id="{AB5041E3-F498-465A-B645-806B08AF1D15}"/>
              </a:ext>
            </a:extLst>
          </p:cNvPr>
          <p:cNvSpPr>
            <a:spLocks noGrp="1"/>
          </p:cNvSpPr>
          <p:nvPr>
            <p:ph type="body" sz="quarter" idx="12"/>
          </p:nvPr>
        </p:nvSpPr>
        <p:spPr/>
        <p:txBody>
          <a:bodyPr/>
          <a:lstStyle/>
          <a:p>
            <a:r>
              <a:rPr lang="en-US" dirty="0"/>
              <a:t>Probe Point API</a:t>
            </a:r>
          </a:p>
        </p:txBody>
      </p:sp>
      <p:sp>
        <p:nvSpPr>
          <p:cNvPr id="34818" name="Rectangle 2"/>
          <p:cNvSpPr>
            <a:spLocks noGrp="1" noChangeArrowheads="1"/>
          </p:cNvSpPr>
          <p:nvPr>
            <p:ph type="title"/>
          </p:nvPr>
        </p:nvSpPr>
        <p:spPr/>
        <p:txBody>
          <a:bodyPr/>
          <a:lstStyle/>
          <a:p>
            <a:r>
              <a:rPr lang="en-US"/>
              <a:t>Lab:  Probe Points</a:t>
            </a:r>
            <a:endParaRPr lang="en-US" dirty="0"/>
          </a:p>
        </p:txBody>
      </p:sp>
    </p:spTree>
    <p:extLst>
      <p:ext uri="{BB962C8B-B14F-4D97-AF65-F5344CB8AC3E}">
        <p14:creationId xmlns:p14="http://schemas.microsoft.com/office/powerpoint/2010/main" val="162465504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r>
              <a:rPr lang="en-US" dirty="0"/>
              <a:t>What is a Test Case?</a:t>
            </a:r>
          </a:p>
          <a:p>
            <a:r>
              <a:rPr lang="en-US" dirty="0"/>
              <a:t>Creating a Test Case</a:t>
            </a:r>
          </a:p>
          <a:p>
            <a:r>
              <a:rPr lang="en-US" dirty="0"/>
              <a:t>Setting up Input and Expected Values</a:t>
            </a:r>
          </a:p>
          <a:p>
            <a:pPr lvl="2"/>
            <a:r>
              <a:rPr lang="en-US" dirty="0"/>
              <a:t>Using Based Numbers and Scientific Notation</a:t>
            </a:r>
          </a:p>
          <a:p>
            <a:pPr lvl="2"/>
            <a:r>
              <a:rPr lang="en-US" dirty="0"/>
              <a:t>Enumerals</a:t>
            </a:r>
          </a:p>
          <a:p>
            <a:pPr lvl="2"/>
            <a:r>
              <a:rPr lang="en-US" dirty="0"/>
              <a:t>Out of Range Values</a:t>
            </a:r>
          </a:p>
          <a:p>
            <a:r>
              <a:rPr lang="en-US" dirty="0"/>
              <a:t>Adding Notes to a Test</a:t>
            </a:r>
          </a:p>
          <a:p>
            <a:pPr lvl="2"/>
            <a:r>
              <a:rPr lang="en-US" dirty="0"/>
              <a:t>Importing a file into the notes section</a:t>
            </a:r>
          </a:p>
          <a:p>
            <a:pPr lvl="2"/>
            <a:r>
              <a:rPr lang="en-US" dirty="0"/>
              <a:t>Using a template for the notes</a:t>
            </a:r>
          </a:p>
          <a:p>
            <a:r>
              <a:rPr lang="en-US" dirty="0"/>
              <a:t>Executing a Test</a:t>
            </a:r>
          </a:p>
          <a:p>
            <a:pPr lvl="2"/>
            <a:r>
              <a:rPr lang="en-US" dirty="0"/>
              <a:t>How to start test execution</a:t>
            </a:r>
          </a:p>
          <a:p>
            <a:pPr lvl="1"/>
            <a:r>
              <a:rPr lang="en-US" dirty="0"/>
              <a:t>Understanding the Test Execution Report</a:t>
            </a:r>
          </a:p>
          <a:p>
            <a:pPr lvl="1"/>
            <a:endParaRPr lang="en-US" dirty="0"/>
          </a:p>
        </p:txBody>
      </p:sp>
      <p:sp>
        <p:nvSpPr>
          <p:cNvPr id="2" name="Textplatzhalter 1">
            <a:extLst>
              <a:ext uri="{FF2B5EF4-FFF2-40B4-BE49-F238E27FC236}">
                <a16:creationId xmlns:a16="http://schemas.microsoft.com/office/drawing/2014/main" id="{A6BDFB74-6107-4DC0-A800-0B66D68A6DE5}"/>
              </a:ext>
            </a:extLst>
          </p:cNvPr>
          <p:cNvSpPr>
            <a:spLocks noGrp="1"/>
          </p:cNvSpPr>
          <p:nvPr>
            <p:ph type="body" sz="quarter" idx="12"/>
          </p:nvPr>
        </p:nvSpPr>
        <p:spPr/>
        <p:txBody>
          <a:bodyPr/>
          <a:lstStyle/>
          <a:p>
            <a:r>
              <a:rPr lang="en-US" dirty="0"/>
              <a:t>Test Case Overview</a:t>
            </a:r>
          </a:p>
        </p:txBody>
      </p:sp>
      <p:sp>
        <p:nvSpPr>
          <p:cNvPr id="3" name="Title 2"/>
          <p:cNvSpPr>
            <a:spLocks noGrp="1"/>
          </p:cNvSpPr>
          <p:nvPr>
            <p:ph type="title"/>
          </p:nvPr>
        </p:nvSpPr>
        <p:spPr/>
        <p:txBody>
          <a:bodyPr/>
          <a:lstStyle/>
          <a:p>
            <a:r>
              <a:rPr lang="en-US"/>
              <a:t>Lecture:  Creating Test Cases</a:t>
            </a:r>
            <a:endParaRPr lang="en-US" dirty="0"/>
          </a:p>
        </p:txBody>
      </p:sp>
    </p:spTree>
    <p:extLst>
      <p:ext uri="{BB962C8B-B14F-4D97-AF65-F5344CB8AC3E}">
        <p14:creationId xmlns:p14="http://schemas.microsoft.com/office/powerpoint/2010/main" val="2911997693"/>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lvl="1"/>
            <a:r>
              <a:rPr lang="en-US" dirty="0"/>
              <a:t>Using Probe Points, solve the problems listed below.  Remember to test compile &amp; save </a:t>
            </a:r>
            <a:r>
              <a:rPr lang="en-US" dirty="0" err="1"/>
              <a:t>ProbePoint</a:t>
            </a:r>
            <a:r>
              <a:rPr lang="en-US" dirty="0"/>
              <a:t> before executing (hints on following page ).</a:t>
            </a:r>
          </a:p>
          <a:p>
            <a:pPr lvl="1"/>
            <a:endParaRPr lang="en-US" dirty="0"/>
          </a:p>
          <a:p>
            <a:pPr lvl="1">
              <a:buClr>
                <a:srgbClr val="000000"/>
              </a:buClr>
              <a:buSzPct val="100000"/>
              <a:buFont typeface="Wingdings 3" panose="05040102010807070707" pitchFamily="18" charset="2"/>
              <a:buAutoNum type="arabicPeriod"/>
            </a:pPr>
            <a:r>
              <a:rPr lang="en-US" dirty="0"/>
              <a:t>For function process_door_event(), write 1 simple test that raises the “door ajar” alarm</a:t>
            </a:r>
          </a:p>
          <a:p>
            <a:pPr lvl="2"/>
            <a:r>
              <a:rPr lang="en-US" dirty="0"/>
              <a:t>How would you test this code without Probe Points?</a:t>
            </a:r>
          </a:p>
          <a:p>
            <a:pPr lvl="1">
              <a:buClr>
                <a:srgbClr val="000000"/>
              </a:buClr>
              <a:buSzPct val="100000"/>
              <a:buFont typeface="Wingdings 3" panose="05040102010807070707" pitchFamily="18" charset="2"/>
              <a:buAutoNum type="arabicPeriod"/>
            </a:pPr>
            <a:r>
              <a:rPr lang="en-US" dirty="0"/>
              <a:t>In function check_rx_err_bit():</a:t>
            </a:r>
          </a:p>
          <a:p>
            <a:pPr lvl="2"/>
            <a:r>
              <a:rPr lang="en-US" dirty="0"/>
              <a:t>Insert and execute a test</a:t>
            </a:r>
          </a:p>
          <a:p>
            <a:pPr lvl="2"/>
            <a:r>
              <a:rPr lang="en-US" dirty="0"/>
              <a:t>Note the Seg Fault and use Code Coverage to determine the offending line</a:t>
            </a:r>
          </a:p>
          <a:p>
            <a:pPr lvl="2"/>
            <a:r>
              <a:rPr lang="en-US" dirty="0"/>
              <a:t>Write a Probe Point to avoid the Seg Fault</a:t>
            </a:r>
          </a:p>
          <a:p>
            <a:pPr lvl="2"/>
            <a:r>
              <a:rPr lang="en-US" dirty="0"/>
              <a:t>Augment the Probe Point to cover both the True &amp; False paths of the “if” statement</a:t>
            </a:r>
          </a:p>
          <a:p>
            <a:pPr lvl="1">
              <a:buClr>
                <a:srgbClr val="000000"/>
              </a:buClr>
              <a:buSzPct val="100000"/>
              <a:buFont typeface="Wingdings 3" panose="05040102010807070707" pitchFamily="18" charset="2"/>
              <a:buAutoNum type="arabicPeriod"/>
            </a:pPr>
            <a:r>
              <a:rPr lang="en-US" dirty="0"/>
              <a:t>Write a test against monitor_task() and break out of the loop after 5 iterations</a:t>
            </a:r>
          </a:p>
        </p:txBody>
      </p:sp>
      <p:sp>
        <p:nvSpPr>
          <p:cNvPr id="5" name="Textplatzhalter 4">
            <a:extLst>
              <a:ext uri="{FF2B5EF4-FFF2-40B4-BE49-F238E27FC236}">
                <a16:creationId xmlns:a16="http://schemas.microsoft.com/office/drawing/2014/main" id="{DBB833D1-F361-4D4F-9DF4-0931104B26A9}"/>
              </a:ext>
            </a:extLst>
          </p:cNvPr>
          <p:cNvSpPr>
            <a:spLocks noGrp="1"/>
          </p:cNvSpPr>
          <p:nvPr>
            <p:ph type="body" sz="quarter" idx="12"/>
          </p:nvPr>
        </p:nvSpPr>
        <p:spPr/>
        <p:txBody>
          <a:bodyPr/>
          <a:lstStyle/>
          <a:p>
            <a:r>
              <a:rPr lang="en-US" dirty="0"/>
              <a:t>Using Probe Points for a State Machine</a:t>
            </a:r>
          </a:p>
        </p:txBody>
      </p:sp>
      <p:sp>
        <p:nvSpPr>
          <p:cNvPr id="34818" name="Rectangle 2"/>
          <p:cNvSpPr>
            <a:spLocks noGrp="1" noChangeArrowheads="1"/>
          </p:cNvSpPr>
          <p:nvPr>
            <p:ph type="title"/>
          </p:nvPr>
        </p:nvSpPr>
        <p:spPr/>
        <p:txBody>
          <a:bodyPr/>
          <a:lstStyle/>
          <a:p>
            <a:r>
              <a:rPr lang="en-US"/>
              <a:t>Lab:  Probe Points</a:t>
            </a:r>
            <a:endParaRPr lang="en-US" dirty="0"/>
          </a:p>
        </p:txBody>
      </p:sp>
    </p:spTree>
    <p:extLst>
      <p:ext uri="{BB962C8B-B14F-4D97-AF65-F5344CB8AC3E}">
        <p14:creationId xmlns:p14="http://schemas.microsoft.com/office/powerpoint/2010/main" val="3519325302"/>
      </p:ext>
    </p:extLst>
  </p:cSld>
  <p:clrMapOvr>
    <a:masterClrMapping/>
  </p:clrMapOvr>
  <p:transition/>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type="body" sz="quarter" idx="12"/>
          </p:nvPr>
        </p:nvSpPr>
        <p:spPr/>
        <p:txBody>
          <a:bodyPr/>
          <a:lstStyle/>
          <a:p>
            <a:r>
              <a:rPr lang="en-US" dirty="0"/>
              <a:t>Probe Solution Screenshot</a:t>
            </a:r>
          </a:p>
        </p:txBody>
      </p:sp>
      <p:sp>
        <p:nvSpPr>
          <p:cNvPr id="34818" name="Rectangle 2"/>
          <p:cNvSpPr>
            <a:spLocks noGrp="1" noChangeArrowheads="1"/>
          </p:cNvSpPr>
          <p:nvPr>
            <p:ph type="title"/>
          </p:nvPr>
        </p:nvSpPr>
        <p:spPr/>
        <p:txBody>
          <a:bodyPr/>
          <a:lstStyle/>
          <a:p>
            <a:r>
              <a:rPr lang="en-US"/>
              <a:t>Lab:  Probe Points</a:t>
            </a:r>
            <a:endParaRPr lang="en-US" dirty="0"/>
          </a:p>
        </p:txBody>
      </p:sp>
      <p:sp>
        <p:nvSpPr>
          <p:cNvPr id="9" name="Textfeld 8">
            <a:extLst>
              <a:ext uri="{FF2B5EF4-FFF2-40B4-BE49-F238E27FC236}">
                <a16:creationId xmlns:a16="http://schemas.microsoft.com/office/drawing/2014/main" id="{14A3F9C4-22AF-4C30-B74D-6A326BA9238E}"/>
              </a:ext>
            </a:extLst>
          </p:cNvPr>
          <p:cNvSpPr txBox="1"/>
          <p:nvPr>
            <p:custDataLst>
              <p:tags r:id="rId1"/>
            </p:custDataLst>
          </p:nvPr>
        </p:nvSpPr>
        <p:spPr>
          <a:xfrm>
            <a:off x="2027240" y="1260000"/>
            <a:ext cx="3599999" cy="5229700"/>
          </a:xfrm>
          <a:prstGeom prst="rect">
            <a:avLst/>
          </a:prstGeom>
        </p:spPr>
        <p:txBody>
          <a:bodyPr vert="horz" lIns="0" tIns="0" rIns="0" bIns="0" rtlCol="0">
            <a:noAutofit/>
          </a:bodyPr>
          <a:lstStyle>
            <a:lvl1pPr lvl="0" indent="0">
              <a:lnSpc>
                <a:spcPct val="100000"/>
              </a:lnSpc>
              <a:spcBef>
                <a:spcPts val="800"/>
              </a:spcBef>
              <a:buClr>
                <a:srgbClr val="B70032"/>
              </a:buClr>
              <a:buSzPct val="75000"/>
              <a:buFont typeface="Calibri" panose="020F0502020204030204" pitchFamily="34" charset="0"/>
              <a:buChar char="​"/>
              <a:defRPr sz="1600"/>
            </a:lvl1pPr>
            <a:lvl2pPr marL="252000" indent="-252000">
              <a:lnSpc>
                <a:spcPct val="100000"/>
              </a:lnSpc>
              <a:spcBef>
                <a:spcPts val="800"/>
              </a:spcBef>
              <a:buClr>
                <a:srgbClr val="B70032"/>
              </a:buClr>
              <a:buSzPct val="75000"/>
              <a:buFont typeface="Wingdings 3" panose="05040102010807070707" pitchFamily="18" charset="2"/>
              <a:buChar char="u"/>
              <a:defRPr sz="1600"/>
            </a:lvl2pPr>
            <a:lvl3pPr marL="504000" indent="-252000">
              <a:lnSpc>
                <a:spcPct val="100000"/>
              </a:lnSpc>
              <a:spcBef>
                <a:spcPts val="400"/>
              </a:spcBef>
              <a:buClr>
                <a:srgbClr val="B70032"/>
              </a:buClr>
              <a:buSzPct val="75000"/>
              <a:buFont typeface="Wingdings 3" panose="05040102010807070707" pitchFamily="18" charset="2"/>
              <a:buChar char="u"/>
              <a:defRPr sz="1600"/>
            </a:lvl3pPr>
            <a:lvl4pPr marL="720000" indent="-216000">
              <a:lnSpc>
                <a:spcPct val="100000"/>
              </a:lnSpc>
              <a:spcBef>
                <a:spcPts val="200"/>
              </a:spcBef>
              <a:buClr>
                <a:srgbClr val="B70032"/>
              </a:buClr>
              <a:buSzPct val="75000"/>
              <a:buFont typeface="Verdana" panose="020B0604030504040204" pitchFamily="34" charset="0"/>
              <a:buChar char="&gt;"/>
              <a:defRPr sz="1400"/>
            </a:lvl4pPr>
            <a:lvl5pPr marL="936000" indent="-216000">
              <a:lnSpc>
                <a:spcPct val="100000"/>
              </a:lnSpc>
              <a:spcBef>
                <a:spcPts val="200"/>
              </a:spcBef>
              <a:buClr>
                <a:srgbClr val="B70032"/>
              </a:buClr>
              <a:buSzPct val="75000"/>
              <a:buFont typeface="Verdana" panose="020B0604030504040204" pitchFamily="34" charset="0"/>
              <a:buChar char="&gt;"/>
              <a:defRPr sz="1400"/>
            </a:lvl5pPr>
            <a:lvl6pPr marL="1152000" indent="-216000">
              <a:lnSpc>
                <a:spcPct val="100000"/>
              </a:lnSpc>
              <a:spcBef>
                <a:spcPts val="200"/>
              </a:spcBef>
              <a:buClr>
                <a:srgbClr val="B70032"/>
              </a:buClr>
              <a:buSzPct val="75000"/>
              <a:buFont typeface="Verdana" panose="020B0604030504040204" pitchFamily="34" charset="0"/>
              <a:buChar char="&gt;"/>
              <a:defRPr sz="1400"/>
            </a:lvl6pPr>
            <a:lvl7pPr marL="1368000" indent="-216000">
              <a:lnSpc>
                <a:spcPct val="100000"/>
              </a:lnSpc>
              <a:spcBef>
                <a:spcPts val="200"/>
              </a:spcBef>
              <a:buClr>
                <a:srgbClr val="B70032"/>
              </a:buClr>
              <a:buSzPct val="75000"/>
              <a:buFont typeface="Verdana" panose="020B0604030504040204" pitchFamily="34" charset="0"/>
              <a:buChar char="&gt;"/>
              <a:defRPr sz="1400"/>
            </a:lvl7pPr>
            <a:lvl8pPr marL="1584000" indent="-216000">
              <a:lnSpc>
                <a:spcPct val="100000"/>
              </a:lnSpc>
              <a:spcBef>
                <a:spcPts val="200"/>
              </a:spcBef>
              <a:buClr>
                <a:srgbClr val="B70032"/>
              </a:buClr>
              <a:buSzPct val="75000"/>
              <a:buFont typeface="Verdana" panose="020B0604030504040204" pitchFamily="34" charset="0"/>
              <a:buChar char="&gt;"/>
              <a:defRPr sz="1200"/>
            </a:lvl8pPr>
            <a:lvl9pPr marL="1800000" indent="-216000">
              <a:lnSpc>
                <a:spcPct val="100000"/>
              </a:lnSpc>
              <a:spcBef>
                <a:spcPts val="200"/>
              </a:spcBef>
              <a:buClr>
                <a:srgbClr val="B70032"/>
              </a:buClr>
              <a:buSzPct val="75000"/>
              <a:buFont typeface="Verdana" panose="020B0604030504040204" pitchFamily="34" charset="0"/>
              <a:buChar char="&gt;"/>
              <a:defRPr sz="1200"/>
            </a:lvl9pPr>
          </a:lstStyle>
          <a:p>
            <a:pPr lvl="1">
              <a:buClr>
                <a:srgbClr val="000000"/>
              </a:buClr>
              <a:buSzPct val="100000"/>
              <a:buFont typeface="Wingdings 3" panose="05040102010807070707" pitchFamily="18" charset="2"/>
              <a:buAutoNum type="arabicPeriod"/>
            </a:pPr>
            <a:endParaRPr lang="en-US" dirty="0"/>
          </a:p>
          <a:p>
            <a:pPr lvl="1">
              <a:buClr>
                <a:srgbClr val="000000"/>
              </a:buClr>
              <a:buSzPct val="100000"/>
              <a:buFont typeface="Wingdings 3" panose="05040102010807070707" pitchFamily="18" charset="2"/>
              <a:buAutoNum type="arabicPeriod"/>
            </a:pPr>
            <a:r>
              <a:rPr lang="en-US" dirty="0"/>
              <a:t>process_door_event()</a:t>
            </a:r>
          </a:p>
          <a:p>
            <a:pPr lvl="1">
              <a:buClr>
                <a:srgbClr val="000000"/>
              </a:buClr>
              <a:buSzPct val="100000"/>
              <a:buFont typeface="Wingdings 3" panose="05040102010807070707" pitchFamily="18" charset="2"/>
              <a:buAutoNum type="arabicPeriod"/>
            </a:pPr>
            <a:endParaRPr lang="en-US" dirty="0"/>
          </a:p>
          <a:p>
            <a:pPr lvl="1">
              <a:buClr>
                <a:srgbClr val="000000"/>
              </a:buClr>
              <a:buSzPct val="100000"/>
              <a:buFont typeface="Wingdings 3" panose="05040102010807070707" pitchFamily="18" charset="2"/>
              <a:buAutoNum type="arabicPeriod"/>
            </a:pPr>
            <a:endParaRPr lang="en-US" dirty="0"/>
          </a:p>
          <a:p>
            <a:pPr marL="0" lvl="1" indent="0">
              <a:buClr>
                <a:srgbClr val="000000"/>
              </a:buClr>
              <a:buSzPct val="100000"/>
              <a:buNone/>
            </a:pPr>
            <a:endParaRPr lang="en-US" dirty="0"/>
          </a:p>
          <a:p>
            <a:pPr lvl="1">
              <a:buClr>
                <a:srgbClr val="000000"/>
              </a:buClr>
              <a:buSzPct val="100000"/>
              <a:buFont typeface="Wingdings 3" panose="05040102010807070707" pitchFamily="18" charset="2"/>
              <a:buAutoNum type="arabicPeriod"/>
            </a:pPr>
            <a:r>
              <a:rPr lang="en-US" dirty="0"/>
              <a:t>check_rx_err_bit()</a:t>
            </a:r>
          </a:p>
          <a:p>
            <a:pPr lvl="1">
              <a:buClr>
                <a:srgbClr val="000000"/>
              </a:buClr>
              <a:buSzPct val="100000"/>
              <a:buFont typeface="Wingdings 3" panose="05040102010807070707" pitchFamily="18" charset="2"/>
              <a:buAutoNum type="arabicPeriod"/>
            </a:pPr>
            <a:endParaRPr lang="en-US" dirty="0"/>
          </a:p>
          <a:p>
            <a:pPr lvl="1">
              <a:buClr>
                <a:srgbClr val="000000"/>
              </a:buClr>
              <a:buSzPct val="100000"/>
              <a:buFont typeface="Wingdings 3" panose="05040102010807070707" pitchFamily="18" charset="2"/>
              <a:buAutoNum type="arabicPeriod"/>
            </a:pPr>
            <a:endParaRPr lang="en-US" dirty="0"/>
          </a:p>
          <a:p>
            <a:pPr lvl="1">
              <a:buClr>
                <a:srgbClr val="000000"/>
              </a:buClr>
              <a:buSzPct val="100000"/>
              <a:buFont typeface="Wingdings 3" panose="05040102010807070707" pitchFamily="18" charset="2"/>
              <a:buAutoNum type="arabicPeriod"/>
            </a:pPr>
            <a:endParaRPr lang="en-US" dirty="0"/>
          </a:p>
          <a:p>
            <a:pPr lvl="1">
              <a:buClr>
                <a:srgbClr val="000000"/>
              </a:buClr>
              <a:buSzPct val="100000"/>
              <a:buFont typeface="Wingdings 3" panose="05040102010807070707" pitchFamily="18" charset="2"/>
              <a:buAutoNum type="arabicPeriod"/>
            </a:pPr>
            <a:endParaRPr lang="en-US" dirty="0"/>
          </a:p>
          <a:p>
            <a:pPr lvl="1">
              <a:buClr>
                <a:srgbClr val="000000"/>
              </a:buClr>
              <a:buSzPct val="100000"/>
              <a:buFont typeface="Wingdings 3" panose="05040102010807070707" pitchFamily="18" charset="2"/>
              <a:buAutoNum type="arabicPeriod"/>
            </a:pPr>
            <a:endParaRPr lang="en-US" dirty="0"/>
          </a:p>
          <a:p>
            <a:pPr lvl="1">
              <a:buClr>
                <a:srgbClr val="000000"/>
              </a:buClr>
              <a:buSzPct val="100000"/>
              <a:buFont typeface="Wingdings 3" panose="05040102010807070707" pitchFamily="18" charset="2"/>
              <a:buAutoNum type="arabicPeriod"/>
            </a:pPr>
            <a:r>
              <a:rPr lang="en-US" dirty="0"/>
              <a:t>monitor_task()</a:t>
            </a:r>
          </a:p>
        </p:txBody>
      </p:sp>
      <p:pic>
        <p:nvPicPr>
          <p:cNvPr id="2" name="Picture 1">
            <a:extLst>
              <a:ext uri="{FF2B5EF4-FFF2-40B4-BE49-F238E27FC236}">
                <a16:creationId xmlns:a16="http://schemas.microsoft.com/office/drawing/2014/main" id="{028B55F5-0B5B-4BFC-871B-4F0A1E57E216}"/>
              </a:ext>
            </a:extLst>
          </p:cNvPr>
          <p:cNvPicPr>
            <a:picLocks noChangeAspect="1"/>
          </p:cNvPicPr>
          <p:nvPr/>
        </p:nvPicPr>
        <p:blipFill>
          <a:blip r:embed="rId4"/>
          <a:stretch>
            <a:fillRect/>
          </a:stretch>
        </p:blipFill>
        <p:spPr>
          <a:xfrm>
            <a:off x="5622438" y="1268657"/>
            <a:ext cx="5133975" cy="1028700"/>
          </a:xfrm>
          <a:prstGeom prst="rect">
            <a:avLst/>
          </a:prstGeom>
        </p:spPr>
      </p:pic>
      <p:pic>
        <p:nvPicPr>
          <p:cNvPr id="10" name="Picture 9">
            <a:extLst>
              <a:ext uri="{FF2B5EF4-FFF2-40B4-BE49-F238E27FC236}">
                <a16:creationId xmlns:a16="http://schemas.microsoft.com/office/drawing/2014/main" id="{CB8B3892-2EDA-4EDD-895E-6A1197865B78}"/>
              </a:ext>
            </a:extLst>
          </p:cNvPr>
          <p:cNvPicPr>
            <a:picLocks noChangeAspect="1"/>
          </p:cNvPicPr>
          <p:nvPr/>
        </p:nvPicPr>
        <p:blipFill>
          <a:blip r:embed="rId5"/>
          <a:stretch>
            <a:fillRect/>
          </a:stretch>
        </p:blipFill>
        <p:spPr>
          <a:xfrm>
            <a:off x="6419210" y="4408174"/>
            <a:ext cx="5019675" cy="2047875"/>
          </a:xfrm>
          <a:prstGeom prst="rect">
            <a:avLst/>
          </a:prstGeom>
        </p:spPr>
      </p:pic>
      <p:pic>
        <p:nvPicPr>
          <p:cNvPr id="4" name="Picture 3">
            <a:extLst>
              <a:ext uri="{FF2B5EF4-FFF2-40B4-BE49-F238E27FC236}">
                <a16:creationId xmlns:a16="http://schemas.microsoft.com/office/drawing/2014/main" id="{9F00FECE-95E0-4A8E-A065-FC8BC915D220}"/>
              </a:ext>
            </a:extLst>
          </p:cNvPr>
          <p:cNvPicPr>
            <a:picLocks noChangeAspect="1"/>
          </p:cNvPicPr>
          <p:nvPr/>
        </p:nvPicPr>
        <p:blipFill>
          <a:blip r:embed="rId6"/>
          <a:stretch>
            <a:fillRect/>
          </a:stretch>
        </p:blipFill>
        <p:spPr>
          <a:xfrm>
            <a:off x="4589427" y="2258944"/>
            <a:ext cx="4452730" cy="2182881"/>
          </a:xfrm>
          <a:prstGeom prst="rect">
            <a:avLst/>
          </a:prstGeom>
        </p:spPr>
      </p:pic>
    </p:spTree>
    <p:extLst>
      <p:ext uri="{BB962C8B-B14F-4D97-AF65-F5344CB8AC3E}">
        <p14:creationId xmlns:p14="http://schemas.microsoft.com/office/powerpoint/2010/main" val="1762566934"/>
      </p:ext>
    </p:extLst>
  </p:cSld>
  <p:clrMapOvr>
    <a:masterClrMapping/>
  </p:clrMapOvr>
  <p:transition/>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Advanced C++ Lab</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CB37B8CE-E8D3-4E63-A2FE-E398092BF29F}"/>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9E96FA66-BDEC-4BE9-8BF8-8F1C6A7E1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57276220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marL="0" lvl="1" indent="0">
              <a:buClr>
                <a:srgbClr val="000000"/>
              </a:buClr>
              <a:buSzPct val="100000"/>
              <a:buNone/>
            </a:pPr>
            <a:r>
              <a:rPr lang="en-US" dirty="0"/>
              <a:t>Lab Overview:</a:t>
            </a:r>
          </a:p>
          <a:p>
            <a:pPr marL="0" lvl="1" indent="0">
              <a:buClr>
                <a:srgbClr val="000000"/>
              </a:buClr>
              <a:buSzPct val="100000"/>
              <a:buNone/>
            </a:pPr>
            <a:r>
              <a:rPr lang="en-US" dirty="0"/>
              <a:t>In this lab, we will test a Payroll System for the ACME Widget company.  The base Payroll Class contains most of the functionality, and the derived class (for ACME) takes care of the details specific to ACME.</a:t>
            </a:r>
          </a:p>
          <a:p>
            <a:pPr marL="0" lvl="1" indent="0">
              <a:buClr>
                <a:srgbClr val="000000"/>
              </a:buClr>
              <a:buSzPct val="100000"/>
              <a:buNone/>
            </a:pPr>
            <a:endParaRPr lang="en-US" dirty="0"/>
          </a:p>
          <a:p>
            <a:pPr lvl="1">
              <a:buClr>
                <a:srgbClr val="000000"/>
              </a:buClr>
              <a:buSzPct val="100000"/>
              <a:buFont typeface="Wingdings 3" panose="05040102010807070707" pitchFamily="18" charset="2"/>
              <a:buAutoNum type="arabicPeriod"/>
            </a:pPr>
            <a:r>
              <a:rPr lang="en-US" dirty="0"/>
              <a:t>Create a new environment for “ACME_PayrollSystem.cpp”:</a:t>
            </a:r>
          </a:p>
          <a:p>
            <a:pPr lvl="2">
              <a:buClr>
                <a:srgbClr val="000000"/>
              </a:buClr>
              <a:buSzPct val="100000"/>
              <a:buFont typeface="Wingdings" panose="05000000000000000000" pitchFamily="2" charset="2"/>
              <a:buChar char="Ø"/>
            </a:pPr>
            <a:r>
              <a:rPr lang="en-US" dirty="0"/>
              <a:t>Name the environment ACME_PAYROLL</a:t>
            </a:r>
          </a:p>
          <a:p>
            <a:pPr lvl="2">
              <a:buClr>
                <a:srgbClr val="000000"/>
              </a:buClr>
              <a:buSzPct val="100000"/>
              <a:buFont typeface="Wingdings" panose="05000000000000000000" pitchFamily="2" charset="2"/>
              <a:buChar char="Ø"/>
            </a:pPr>
            <a:r>
              <a:rPr lang="en-US" dirty="0"/>
              <a:t>Make sure </a:t>
            </a:r>
            <a:r>
              <a:rPr lang="en-US" dirty="0" err="1"/>
              <a:t>Whitebox</a:t>
            </a:r>
            <a:r>
              <a:rPr lang="en-US" dirty="0"/>
              <a:t> is selected</a:t>
            </a:r>
          </a:p>
          <a:p>
            <a:pPr lvl="2">
              <a:buClr>
                <a:srgbClr val="000000"/>
              </a:buClr>
              <a:buSzPct val="100000"/>
              <a:buFont typeface="Wingdings" panose="05000000000000000000" pitchFamily="2" charset="2"/>
              <a:buChar char="Ø"/>
            </a:pPr>
            <a:r>
              <a:rPr lang="en-US" dirty="0"/>
              <a:t>Add a new path to ..\</a:t>
            </a:r>
            <a:r>
              <a:rPr lang="en-US" dirty="0" err="1"/>
              <a:t>SourceFiles</a:t>
            </a:r>
            <a:r>
              <a:rPr lang="en-US" dirty="0"/>
              <a:t>\Payroll</a:t>
            </a:r>
          </a:p>
          <a:p>
            <a:pPr lvl="2">
              <a:buClr>
                <a:srgbClr val="000000"/>
              </a:buClr>
              <a:buSzPct val="100000"/>
              <a:buFont typeface="Wingdings" panose="05000000000000000000" pitchFamily="2" charset="2"/>
              <a:buChar char="Ø"/>
            </a:pPr>
            <a:r>
              <a:rPr lang="en-US" dirty="0"/>
              <a:t>Delete all other paths</a:t>
            </a:r>
          </a:p>
          <a:p>
            <a:pPr lvl="2">
              <a:buClr>
                <a:srgbClr val="000000"/>
              </a:buClr>
              <a:buSzPct val="100000"/>
              <a:buFont typeface="Wingdings" panose="05000000000000000000" pitchFamily="2" charset="2"/>
              <a:buChar char="Ø"/>
            </a:pPr>
            <a:r>
              <a:rPr lang="en-US" dirty="0"/>
              <a:t>Build the environment</a:t>
            </a:r>
          </a:p>
          <a:p>
            <a:pPr marL="342900" lvl="1" indent="-342900">
              <a:buClr>
                <a:srgbClr val="000000"/>
              </a:buClr>
              <a:buSzPct val="100000"/>
              <a:buFont typeface="+mj-lt"/>
              <a:buAutoNum type="arabicPeriod"/>
            </a:pPr>
            <a:r>
              <a:rPr lang="en-US" dirty="0"/>
              <a:t>Write a test for the Constructor with an </a:t>
            </a:r>
            <a:r>
              <a:rPr lang="en-US" dirty="0" err="1"/>
              <a:t>InitialCash</a:t>
            </a:r>
            <a:r>
              <a:rPr lang="en-US" dirty="0"/>
              <a:t> value of 10,000</a:t>
            </a:r>
          </a:p>
          <a:p>
            <a:pPr marL="342900" lvl="1" indent="-342900">
              <a:buClr>
                <a:srgbClr val="000000"/>
              </a:buClr>
              <a:buSzPct val="100000"/>
              <a:buFont typeface="+mj-lt"/>
              <a:buAutoNum type="arabicPeriod"/>
            </a:pPr>
            <a:r>
              <a:rPr lang="en-US" dirty="0"/>
              <a:t>Expand &lt;&lt;GLOBAL&gt;&gt; and expand </a:t>
            </a:r>
            <a:r>
              <a:rPr lang="en-US" dirty="0" err="1"/>
              <a:t>ACME_PayrollSystem</a:t>
            </a:r>
            <a:r>
              <a:rPr lang="en-US" dirty="0"/>
              <a:t> on the expected value side.</a:t>
            </a:r>
          </a:p>
          <a:p>
            <a:pPr lvl="2">
              <a:buClr>
                <a:srgbClr val="000000"/>
              </a:buClr>
              <a:buSzPct val="100000"/>
            </a:pPr>
            <a:r>
              <a:rPr lang="en-US" dirty="0"/>
              <a:t>Set an expected value of 10,000 for </a:t>
            </a:r>
            <a:r>
              <a:rPr lang="en-US" dirty="0" err="1"/>
              <a:t>mCashOnHand</a:t>
            </a:r>
            <a:endParaRPr lang="en-US" dirty="0"/>
          </a:p>
          <a:p>
            <a:pPr lvl="2">
              <a:buClr>
                <a:srgbClr val="000000"/>
              </a:buClr>
              <a:buSzPct val="100000"/>
            </a:pPr>
            <a:r>
              <a:rPr lang="en-US" dirty="0"/>
              <a:t>Set an expected value 0.20 for </a:t>
            </a:r>
            <a:r>
              <a:rPr lang="en-US" dirty="0" err="1"/>
              <a:t>mTaxRate</a:t>
            </a:r>
            <a:r>
              <a:rPr lang="en-US" dirty="0"/>
              <a:t> (default tax rate for ACME)</a:t>
            </a:r>
          </a:p>
          <a:p>
            <a:pPr marL="342900" lvl="1" indent="-342900">
              <a:buClr>
                <a:srgbClr val="000000"/>
              </a:buClr>
              <a:buSzPct val="100000"/>
              <a:buFont typeface="+mj-lt"/>
              <a:buAutoNum type="arabicPeriod"/>
            </a:pPr>
            <a:r>
              <a:rPr lang="en-US" dirty="0"/>
              <a:t>Run the test.  Why did one of the values fail?</a:t>
            </a:r>
          </a:p>
          <a:p>
            <a:pPr marL="342900" lvl="1" indent="-342900">
              <a:buClr>
                <a:srgbClr val="000000"/>
              </a:buClr>
              <a:buSzPct val="100000"/>
              <a:buFont typeface="+mj-lt"/>
              <a:buAutoNum type="arabicPeriod"/>
            </a:pPr>
            <a:r>
              <a:rPr lang="en-US" dirty="0"/>
              <a:t>(explanation on next page)</a:t>
            </a:r>
          </a:p>
        </p:txBody>
      </p:sp>
      <p:sp>
        <p:nvSpPr>
          <p:cNvPr id="5" name="Textplatzhalter 4">
            <a:extLst>
              <a:ext uri="{FF2B5EF4-FFF2-40B4-BE49-F238E27FC236}">
                <a16:creationId xmlns:a16="http://schemas.microsoft.com/office/drawing/2014/main" id="{4D672D9E-2808-41A3-BC3E-BBF454637131}"/>
              </a:ext>
            </a:extLst>
          </p:cNvPr>
          <p:cNvSpPr>
            <a:spLocks noGrp="1"/>
          </p:cNvSpPr>
          <p:nvPr>
            <p:ph type="body" sz="quarter" idx="12"/>
          </p:nvPr>
        </p:nvSpPr>
        <p:spPr/>
        <p:txBody>
          <a:bodyPr/>
          <a:lstStyle/>
          <a:p>
            <a:r>
              <a:rPr lang="en-US" dirty="0"/>
              <a:t>ACME Payroll System Derived Class</a:t>
            </a:r>
          </a:p>
        </p:txBody>
      </p:sp>
      <p:sp>
        <p:nvSpPr>
          <p:cNvPr id="34818" name="Rectangle 2"/>
          <p:cNvSpPr>
            <a:spLocks noGrp="1" noChangeArrowheads="1"/>
          </p:cNvSpPr>
          <p:nvPr>
            <p:ph type="title"/>
          </p:nvPr>
        </p:nvSpPr>
        <p:spPr/>
        <p:txBody>
          <a:bodyPr/>
          <a:lstStyle/>
          <a:p>
            <a:r>
              <a:rPr lang="en-US"/>
              <a:t>Advanced C++ Lab</a:t>
            </a:r>
            <a:endParaRPr lang="en-US" dirty="0"/>
          </a:p>
        </p:txBody>
      </p:sp>
    </p:spTree>
    <p:extLst>
      <p:ext uri="{BB962C8B-B14F-4D97-AF65-F5344CB8AC3E}">
        <p14:creationId xmlns:p14="http://schemas.microsoft.com/office/powerpoint/2010/main" val="1522339614"/>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marL="0" lvl="1" indent="0">
              <a:buClr>
                <a:srgbClr val="000000"/>
              </a:buClr>
              <a:buSzPct val="100000"/>
              <a:buNone/>
            </a:pPr>
            <a:r>
              <a:rPr lang="en-US" dirty="0"/>
              <a:t>When testing a derived class, it’s not uncommon to forget that the Base Class is stubbed.  That’s why the previous test failed for </a:t>
            </a:r>
            <a:r>
              <a:rPr lang="en-US" dirty="0" err="1"/>
              <a:t>mCashOnHand</a:t>
            </a:r>
            <a:r>
              <a:rPr lang="en-US" dirty="0"/>
              <a:t>, because the Base Class initializes that variable.  </a:t>
            </a:r>
          </a:p>
          <a:p>
            <a:pPr marL="0" lvl="1" indent="0">
              <a:buClr>
                <a:srgbClr val="000000"/>
              </a:buClr>
              <a:buSzPct val="100000"/>
              <a:buNone/>
            </a:pPr>
            <a:endParaRPr lang="en-US" dirty="0"/>
          </a:p>
          <a:p>
            <a:pPr marL="0" lvl="1" indent="0">
              <a:buClr>
                <a:srgbClr val="000000"/>
              </a:buClr>
              <a:buSzPct val="100000"/>
              <a:buNone/>
            </a:pPr>
            <a:endParaRPr lang="en-US" dirty="0"/>
          </a:p>
        </p:txBody>
      </p:sp>
      <p:sp>
        <p:nvSpPr>
          <p:cNvPr id="5" name="Textplatzhalter 4">
            <a:extLst>
              <a:ext uri="{FF2B5EF4-FFF2-40B4-BE49-F238E27FC236}">
                <a16:creationId xmlns:a16="http://schemas.microsoft.com/office/drawing/2014/main" id="{4D672D9E-2808-41A3-BC3E-BBF454637131}"/>
              </a:ext>
            </a:extLst>
          </p:cNvPr>
          <p:cNvSpPr>
            <a:spLocks noGrp="1"/>
          </p:cNvSpPr>
          <p:nvPr>
            <p:ph type="body" sz="quarter" idx="12"/>
          </p:nvPr>
        </p:nvSpPr>
        <p:spPr/>
        <p:txBody>
          <a:bodyPr/>
          <a:lstStyle/>
          <a:p>
            <a:r>
              <a:rPr lang="en-US" dirty="0"/>
              <a:t>ACME Payroll System Derived Class:  Screenshot</a:t>
            </a:r>
          </a:p>
        </p:txBody>
      </p:sp>
      <p:sp>
        <p:nvSpPr>
          <p:cNvPr id="34818" name="Rectangle 2"/>
          <p:cNvSpPr>
            <a:spLocks noGrp="1" noChangeArrowheads="1"/>
          </p:cNvSpPr>
          <p:nvPr>
            <p:ph type="title"/>
          </p:nvPr>
        </p:nvSpPr>
        <p:spPr/>
        <p:txBody>
          <a:bodyPr/>
          <a:lstStyle/>
          <a:p>
            <a:r>
              <a:rPr lang="en-US"/>
              <a:t>Advanced C++ Lab</a:t>
            </a:r>
            <a:endParaRPr lang="en-US" dirty="0"/>
          </a:p>
        </p:txBody>
      </p:sp>
      <p:pic>
        <p:nvPicPr>
          <p:cNvPr id="4" name="Picture 3">
            <a:extLst>
              <a:ext uri="{FF2B5EF4-FFF2-40B4-BE49-F238E27FC236}">
                <a16:creationId xmlns:a16="http://schemas.microsoft.com/office/drawing/2014/main" id="{F4438957-D737-4667-8853-24268C417198}"/>
              </a:ext>
            </a:extLst>
          </p:cNvPr>
          <p:cNvPicPr>
            <a:picLocks noChangeAspect="1"/>
          </p:cNvPicPr>
          <p:nvPr/>
        </p:nvPicPr>
        <p:blipFill>
          <a:blip r:embed="rId3"/>
          <a:stretch>
            <a:fillRect/>
          </a:stretch>
        </p:blipFill>
        <p:spPr>
          <a:xfrm>
            <a:off x="1930464" y="2021147"/>
            <a:ext cx="7681536" cy="4529309"/>
          </a:xfrm>
          <a:prstGeom prst="rect">
            <a:avLst/>
          </a:prstGeom>
        </p:spPr>
      </p:pic>
    </p:spTree>
    <p:extLst>
      <p:ext uri="{BB962C8B-B14F-4D97-AF65-F5344CB8AC3E}">
        <p14:creationId xmlns:p14="http://schemas.microsoft.com/office/powerpoint/2010/main" val="1418784"/>
      </p:ext>
    </p:extLst>
  </p:cSld>
  <p:clrMapOvr>
    <a:masterClrMapping/>
  </p:clrMapOvr>
  <p:transition/>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marL="0" lvl="1" indent="0">
              <a:buClr>
                <a:srgbClr val="000000"/>
              </a:buClr>
              <a:buSzPct val="100000"/>
              <a:buNone/>
            </a:pPr>
            <a:r>
              <a:rPr lang="en-US" dirty="0"/>
              <a:t>One solution to the prior problem would be to write Stub User Code (Environment-&gt;</a:t>
            </a:r>
            <a:r>
              <a:rPr lang="en-US" dirty="0" err="1"/>
              <a:t>ConfgureStubs</a:t>
            </a:r>
            <a:r>
              <a:rPr lang="en-US" dirty="0"/>
              <a:t>-Edit) on the base class constructor and have it initialize all member variables.  However, it’s typically easier to just include the Base Class in the UUT.  That’s what we will do now.</a:t>
            </a:r>
          </a:p>
          <a:p>
            <a:pPr marL="0" lvl="1" indent="0">
              <a:buClr>
                <a:srgbClr val="000000"/>
              </a:buClr>
              <a:buSzPct val="100000"/>
              <a:buNone/>
            </a:pPr>
            <a:endParaRPr lang="en-US" dirty="0"/>
          </a:p>
          <a:p>
            <a:pPr marL="342900" lvl="1" indent="-342900">
              <a:buClr>
                <a:srgbClr val="000000"/>
              </a:buClr>
              <a:buSzPct val="100000"/>
              <a:buAutoNum type="arabicParenR"/>
            </a:pPr>
            <a:r>
              <a:rPr lang="en-US" dirty="0"/>
              <a:t>Update the environment </a:t>
            </a:r>
          </a:p>
          <a:p>
            <a:pPr lvl="2">
              <a:buClr>
                <a:srgbClr val="000000"/>
              </a:buClr>
              <a:buSzPct val="100000"/>
              <a:buFont typeface="Wingdings" panose="05000000000000000000" pitchFamily="2" charset="2"/>
              <a:buChar char="Ø"/>
            </a:pPr>
            <a:r>
              <a:rPr lang="en-US" dirty="0"/>
              <a:t>Include the Base Class:  </a:t>
            </a:r>
            <a:r>
              <a:rPr lang="en-US" dirty="0" err="1"/>
              <a:t>PayrollSystem.ccp</a:t>
            </a:r>
            <a:endParaRPr lang="en-US" dirty="0"/>
          </a:p>
          <a:p>
            <a:pPr lvl="2">
              <a:buClr>
                <a:srgbClr val="000000"/>
              </a:buClr>
              <a:buSzPct val="100000"/>
              <a:buFont typeface="Wingdings" panose="05000000000000000000" pitchFamily="2" charset="2"/>
              <a:buChar char="Ø"/>
            </a:pPr>
            <a:r>
              <a:rPr lang="en-US" dirty="0"/>
              <a:t>Also include Employee.cpp, so those methods won’t have to be stubbed either</a:t>
            </a:r>
          </a:p>
          <a:p>
            <a:pPr marL="342900" lvl="1" indent="-342900">
              <a:buClr>
                <a:srgbClr val="000000"/>
              </a:buClr>
              <a:buSzPct val="100000"/>
              <a:buAutoNum type="arabicParenR"/>
            </a:pPr>
            <a:r>
              <a:rPr lang="en-US" dirty="0"/>
              <a:t>Rerun the Constructor test and make sure it now passes</a:t>
            </a:r>
          </a:p>
          <a:p>
            <a:pPr lvl="2">
              <a:buClr>
                <a:srgbClr val="000000"/>
              </a:buClr>
              <a:buSzPct val="100000"/>
              <a:buFont typeface="Wingdings" panose="05000000000000000000" pitchFamily="2" charset="2"/>
              <a:buChar char="Ø"/>
            </a:pPr>
            <a:r>
              <a:rPr lang="en-US" dirty="0"/>
              <a:t>If it passes, you know the Base Class Constructor is doing its job.</a:t>
            </a:r>
          </a:p>
          <a:p>
            <a:pPr marL="342900" lvl="1" indent="-342900">
              <a:buClr>
                <a:srgbClr val="000000"/>
              </a:buClr>
              <a:buSzPct val="100000"/>
              <a:buAutoNum type="arabicParenR"/>
            </a:pPr>
            <a:r>
              <a:rPr lang="en-US" dirty="0"/>
              <a:t>Write a test for </a:t>
            </a:r>
            <a:r>
              <a:rPr lang="en-US" dirty="0" err="1"/>
              <a:t>Acme_PayrollSystem</a:t>
            </a:r>
            <a:r>
              <a:rPr lang="en-US" dirty="0"/>
              <a:t>::</a:t>
            </a:r>
            <a:r>
              <a:rPr lang="en-US" dirty="0" err="1"/>
              <a:t>addEmployee</a:t>
            </a:r>
            <a:endParaRPr lang="en-US" dirty="0"/>
          </a:p>
          <a:p>
            <a:pPr lvl="2">
              <a:buClr>
                <a:srgbClr val="000000"/>
              </a:buClr>
              <a:buSzPct val="100000"/>
              <a:buFont typeface="Wingdings" panose="05000000000000000000" pitchFamily="2" charset="2"/>
              <a:buChar char="Ø"/>
            </a:pPr>
            <a:r>
              <a:rPr lang="en-US" dirty="0"/>
              <a:t>Initialize the class instance using any method you wish (remember prior C++ lab?)</a:t>
            </a:r>
          </a:p>
          <a:p>
            <a:pPr lvl="2">
              <a:buClr>
                <a:srgbClr val="000000"/>
              </a:buClr>
              <a:buSzPct val="100000"/>
              <a:buFont typeface="Wingdings" panose="05000000000000000000" pitchFamily="2" charset="2"/>
              <a:buChar char="Ø"/>
            </a:pPr>
            <a:r>
              <a:rPr lang="en-US" dirty="0"/>
              <a:t>Specify 5000 as the Salary and use any Name &amp; Age</a:t>
            </a:r>
          </a:p>
          <a:p>
            <a:pPr lvl="2">
              <a:buClr>
                <a:srgbClr val="000000"/>
              </a:buClr>
              <a:buSzPct val="100000"/>
              <a:buFont typeface="Wingdings" panose="05000000000000000000" pitchFamily="2" charset="2"/>
              <a:buChar char="Ø"/>
            </a:pPr>
            <a:r>
              <a:rPr lang="en-US" dirty="0"/>
              <a:t>Verify that </a:t>
            </a:r>
            <a:r>
              <a:rPr lang="en-US" dirty="0" err="1"/>
              <a:t>mTotalPayroll</a:t>
            </a:r>
            <a:r>
              <a:rPr lang="en-US" dirty="0"/>
              <a:t> gets set to 5000</a:t>
            </a:r>
          </a:p>
          <a:p>
            <a:pPr lvl="2">
              <a:buClr>
                <a:srgbClr val="000000"/>
              </a:buClr>
              <a:buSzPct val="100000"/>
              <a:buFont typeface="Wingdings" panose="05000000000000000000" pitchFamily="2" charset="2"/>
              <a:buChar char="Ø"/>
            </a:pPr>
            <a:r>
              <a:rPr lang="en-US" dirty="0"/>
              <a:t>Verify that </a:t>
            </a:r>
            <a:r>
              <a:rPr lang="en-US" dirty="0" err="1"/>
              <a:t>mNumEmployees</a:t>
            </a:r>
            <a:r>
              <a:rPr lang="en-US" dirty="0"/>
              <a:t> gets set to 1</a:t>
            </a:r>
          </a:p>
          <a:p>
            <a:pPr lvl="2">
              <a:buClr>
                <a:srgbClr val="000000"/>
              </a:buClr>
              <a:buSzPct val="100000"/>
              <a:buFont typeface="Wingdings" panose="05000000000000000000" pitchFamily="2" charset="2"/>
              <a:buChar char="Ø"/>
            </a:pPr>
            <a:endParaRPr lang="en-US" dirty="0"/>
          </a:p>
          <a:p>
            <a:pPr marL="0" lvl="1" indent="0">
              <a:buClr>
                <a:srgbClr val="000000"/>
              </a:buClr>
              <a:buSzPct val="100000"/>
              <a:buNone/>
            </a:pPr>
            <a:endParaRPr lang="en-US" dirty="0"/>
          </a:p>
          <a:p>
            <a:pPr lvl="2">
              <a:buClr>
                <a:srgbClr val="000000"/>
              </a:buClr>
              <a:buSzPct val="100000"/>
              <a:buFont typeface="Wingdings" panose="05000000000000000000" pitchFamily="2" charset="2"/>
              <a:buChar char="Ø"/>
            </a:pPr>
            <a:endParaRPr lang="en-US" dirty="0"/>
          </a:p>
          <a:p>
            <a:pPr marL="0" lvl="1" indent="0">
              <a:buClr>
                <a:srgbClr val="000000"/>
              </a:buClr>
              <a:buSzPct val="100000"/>
              <a:buNone/>
            </a:pPr>
            <a:endParaRPr lang="en-US" dirty="0"/>
          </a:p>
          <a:p>
            <a:pPr marL="342900" lvl="1" indent="-342900">
              <a:buClr>
                <a:srgbClr val="000000"/>
              </a:buClr>
              <a:buSzPct val="100000"/>
              <a:buAutoNum type="arabicParenR"/>
            </a:pPr>
            <a:endParaRPr lang="en-US" dirty="0"/>
          </a:p>
          <a:p>
            <a:pPr marL="0" lvl="1" indent="0">
              <a:buClr>
                <a:srgbClr val="000000"/>
              </a:buClr>
              <a:buSzPct val="100000"/>
              <a:buNone/>
            </a:pPr>
            <a:endParaRPr lang="en-US" dirty="0"/>
          </a:p>
        </p:txBody>
      </p:sp>
      <p:sp>
        <p:nvSpPr>
          <p:cNvPr id="5" name="Textplatzhalter 4">
            <a:extLst>
              <a:ext uri="{FF2B5EF4-FFF2-40B4-BE49-F238E27FC236}">
                <a16:creationId xmlns:a16="http://schemas.microsoft.com/office/drawing/2014/main" id="{4D672D9E-2808-41A3-BC3E-BBF454637131}"/>
              </a:ext>
            </a:extLst>
          </p:cNvPr>
          <p:cNvSpPr>
            <a:spLocks noGrp="1"/>
          </p:cNvSpPr>
          <p:nvPr>
            <p:ph type="body" sz="quarter" idx="12"/>
          </p:nvPr>
        </p:nvSpPr>
        <p:spPr/>
        <p:txBody>
          <a:bodyPr/>
          <a:lstStyle/>
          <a:p>
            <a:r>
              <a:rPr lang="en-US" dirty="0"/>
              <a:t>Including Derived &amp; Base Class in the UUT</a:t>
            </a:r>
          </a:p>
        </p:txBody>
      </p:sp>
      <p:sp>
        <p:nvSpPr>
          <p:cNvPr id="34818" name="Rectangle 2"/>
          <p:cNvSpPr>
            <a:spLocks noGrp="1" noChangeArrowheads="1"/>
          </p:cNvSpPr>
          <p:nvPr>
            <p:ph type="title"/>
          </p:nvPr>
        </p:nvSpPr>
        <p:spPr/>
        <p:txBody>
          <a:bodyPr/>
          <a:lstStyle/>
          <a:p>
            <a:r>
              <a:rPr lang="en-US"/>
              <a:t>Advanced C++ Lab</a:t>
            </a:r>
            <a:endParaRPr lang="en-US" dirty="0"/>
          </a:p>
        </p:txBody>
      </p:sp>
    </p:spTree>
    <p:extLst>
      <p:ext uri="{BB962C8B-B14F-4D97-AF65-F5344CB8AC3E}">
        <p14:creationId xmlns:p14="http://schemas.microsoft.com/office/powerpoint/2010/main" val="1496859794"/>
      </p:ext>
    </p:extLst>
  </p:cSld>
  <p:clrMapOvr>
    <a:masterClrMapping/>
  </p:clrMapOvr>
  <p:transition/>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marL="0" lvl="1" indent="0">
              <a:buClr>
                <a:srgbClr val="000000"/>
              </a:buClr>
              <a:buSzPct val="100000"/>
              <a:buNone/>
            </a:pPr>
            <a:r>
              <a:rPr lang="en-US" dirty="0"/>
              <a:t>Since the intent is to only test the Derived Class, we don’t need the Base Class and the Employee Class to show up as testable.  We will now use Custom Stubbing to hide those classes.</a:t>
            </a:r>
          </a:p>
          <a:p>
            <a:pPr marL="0" lvl="1" indent="0">
              <a:buClr>
                <a:srgbClr val="000000"/>
              </a:buClr>
              <a:buSzPct val="100000"/>
              <a:buNone/>
            </a:pPr>
            <a:endParaRPr lang="en-US" dirty="0"/>
          </a:p>
          <a:p>
            <a:pPr marL="342900" lvl="1" indent="-342900">
              <a:buClr>
                <a:srgbClr val="000000"/>
              </a:buClr>
              <a:buSzPct val="100000"/>
              <a:buFont typeface="+mj-lt"/>
              <a:buAutoNum type="arabicParenR"/>
            </a:pPr>
            <a:r>
              <a:rPr lang="en-US" dirty="0"/>
              <a:t>Update the Environment</a:t>
            </a:r>
          </a:p>
          <a:p>
            <a:pPr marL="342900" lvl="1" indent="-342900">
              <a:buClr>
                <a:srgbClr val="000000"/>
              </a:buClr>
              <a:buSzPct val="100000"/>
              <a:buFont typeface="+mj-lt"/>
              <a:buAutoNum type="arabicParenR"/>
            </a:pPr>
            <a:r>
              <a:rPr lang="en-US" dirty="0"/>
              <a:t>Go to Step 6 of the Environment Wizard</a:t>
            </a:r>
          </a:p>
          <a:p>
            <a:pPr marL="342900" lvl="1" indent="-342900">
              <a:buClr>
                <a:srgbClr val="000000"/>
              </a:buClr>
              <a:buSzPct val="100000"/>
              <a:buFont typeface="+mj-lt"/>
              <a:buAutoNum type="arabicParenR"/>
            </a:pPr>
            <a:r>
              <a:rPr lang="en-US" dirty="0"/>
              <a:t>Under “Stub Dependencies”, select “custom”</a:t>
            </a:r>
          </a:p>
          <a:p>
            <a:pPr marL="342900" lvl="1" indent="-342900">
              <a:buClr>
                <a:srgbClr val="000000"/>
              </a:buClr>
              <a:buSzPct val="100000"/>
              <a:buFont typeface="+mj-lt"/>
              <a:buAutoNum type="arabicParenR"/>
            </a:pPr>
            <a:r>
              <a:rPr lang="en-US" dirty="0"/>
              <a:t>(see screenshot on next page)</a:t>
            </a:r>
          </a:p>
          <a:p>
            <a:pPr marL="342900" lvl="1" indent="-342900">
              <a:buClr>
                <a:srgbClr val="000000"/>
              </a:buClr>
              <a:buSzPct val="100000"/>
              <a:buFont typeface="+mj-lt"/>
              <a:buAutoNum type="arabicParenR"/>
            </a:pPr>
            <a:r>
              <a:rPr lang="en-US" dirty="0"/>
              <a:t>Drag PayrollSystem.cpp &amp; Employee.cpp down to DONT_STUB</a:t>
            </a:r>
          </a:p>
          <a:p>
            <a:pPr marL="342900" lvl="1" indent="-342900">
              <a:buClr>
                <a:srgbClr val="000000"/>
              </a:buClr>
              <a:buSzPct val="100000"/>
              <a:buFont typeface="+mj-lt"/>
              <a:buAutoNum type="arabicParenR"/>
            </a:pPr>
            <a:r>
              <a:rPr lang="en-US" dirty="0"/>
              <a:t>Select Update</a:t>
            </a:r>
          </a:p>
          <a:p>
            <a:pPr marL="342900" lvl="1" indent="-342900">
              <a:buClr>
                <a:srgbClr val="000000"/>
              </a:buClr>
              <a:buSzPct val="100000"/>
              <a:buFont typeface="+mj-lt"/>
              <a:buAutoNum type="arabicParenR"/>
            </a:pPr>
            <a:r>
              <a:rPr lang="en-US" dirty="0"/>
              <a:t>After rebuild completes, only </a:t>
            </a:r>
            <a:r>
              <a:rPr lang="en-US" dirty="0" err="1"/>
              <a:t>Acme_PayrollSystem</a:t>
            </a:r>
            <a:r>
              <a:rPr lang="en-US" dirty="0"/>
              <a:t> should be visible</a:t>
            </a:r>
          </a:p>
          <a:p>
            <a:pPr marL="342900" lvl="1" indent="-342900">
              <a:buClr>
                <a:srgbClr val="000000"/>
              </a:buClr>
              <a:buSzPct val="100000"/>
              <a:buFont typeface="+mj-lt"/>
              <a:buAutoNum type="arabicParenR"/>
            </a:pPr>
            <a:r>
              <a:rPr lang="en-US" dirty="0"/>
              <a:t>Rerun all tests and make sure everything passes</a:t>
            </a:r>
          </a:p>
          <a:p>
            <a:pPr marL="0" lvl="1" indent="0">
              <a:buClr>
                <a:srgbClr val="000000"/>
              </a:buClr>
              <a:buSzPct val="100000"/>
              <a:buNone/>
            </a:pPr>
            <a:endParaRPr lang="en-US" dirty="0"/>
          </a:p>
          <a:p>
            <a:pPr marL="0" lvl="1" indent="0">
              <a:buClr>
                <a:srgbClr val="000000"/>
              </a:buClr>
              <a:buSzPct val="100000"/>
              <a:buNone/>
            </a:pPr>
            <a:endParaRPr lang="en-US" dirty="0"/>
          </a:p>
          <a:p>
            <a:pPr marL="342900" lvl="1" indent="-342900">
              <a:buClr>
                <a:srgbClr val="000000"/>
              </a:buClr>
              <a:buSzPct val="100000"/>
              <a:buAutoNum type="arabicParenR"/>
            </a:pPr>
            <a:endParaRPr lang="en-US" dirty="0"/>
          </a:p>
          <a:p>
            <a:pPr marL="0" lvl="1" indent="0">
              <a:buClr>
                <a:srgbClr val="000000"/>
              </a:buClr>
              <a:buSzPct val="100000"/>
              <a:buNone/>
            </a:pPr>
            <a:endParaRPr lang="en-US" dirty="0"/>
          </a:p>
        </p:txBody>
      </p:sp>
      <p:sp>
        <p:nvSpPr>
          <p:cNvPr id="5" name="Textplatzhalter 4">
            <a:extLst>
              <a:ext uri="{FF2B5EF4-FFF2-40B4-BE49-F238E27FC236}">
                <a16:creationId xmlns:a16="http://schemas.microsoft.com/office/drawing/2014/main" id="{4D672D9E-2808-41A3-BC3E-BBF454637131}"/>
              </a:ext>
            </a:extLst>
          </p:cNvPr>
          <p:cNvSpPr>
            <a:spLocks noGrp="1"/>
          </p:cNvSpPr>
          <p:nvPr>
            <p:ph type="body" sz="quarter" idx="12"/>
          </p:nvPr>
        </p:nvSpPr>
        <p:spPr/>
        <p:txBody>
          <a:bodyPr/>
          <a:lstStyle/>
          <a:p>
            <a:r>
              <a:rPr lang="en-US" dirty="0"/>
              <a:t>Class Visibility</a:t>
            </a:r>
          </a:p>
        </p:txBody>
      </p:sp>
      <p:sp>
        <p:nvSpPr>
          <p:cNvPr id="34818" name="Rectangle 2"/>
          <p:cNvSpPr>
            <a:spLocks noGrp="1" noChangeArrowheads="1"/>
          </p:cNvSpPr>
          <p:nvPr>
            <p:ph type="title"/>
          </p:nvPr>
        </p:nvSpPr>
        <p:spPr/>
        <p:txBody>
          <a:bodyPr/>
          <a:lstStyle/>
          <a:p>
            <a:r>
              <a:rPr lang="en-US"/>
              <a:t>Advanced C++ Lab</a:t>
            </a:r>
            <a:endParaRPr lang="en-US" dirty="0"/>
          </a:p>
        </p:txBody>
      </p:sp>
    </p:spTree>
    <p:extLst>
      <p:ext uri="{BB962C8B-B14F-4D97-AF65-F5344CB8AC3E}">
        <p14:creationId xmlns:p14="http://schemas.microsoft.com/office/powerpoint/2010/main" val="3674316761"/>
      </p:ext>
    </p:extLst>
  </p:cSld>
  <p:clrMapOvr>
    <a:masterClrMapping/>
  </p:clrMapOvr>
  <p:transition/>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marL="0" lvl="1" indent="0">
              <a:buClr>
                <a:srgbClr val="000000"/>
              </a:buClr>
              <a:buSzPct val="100000"/>
              <a:buNone/>
            </a:pPr>
            <a:endParaRPr lang="en-US" dirty="0"/>
          </a:p>
          <a:p>
            <a:pPr marL="0" lvl="1" indent="0">
              <a:buClr>
                <a:srgbClr val="000000"/>
              </a:buClr>
              <a:buSzPct val="100000"/>
              <a:buNone/>
            </a:pPr>
            <a:endParaRPr lang="en-US" dirty="0"/>
          </a:p>
          <a:p>
            <a:pPr marL="342900" lvl="1" indent="-342900">
              <a:buClr>
                <a:srgbClr val="000000"/>
              </a:buClr>
              <a:buSzPct val="100000"/>
              <a:buAutoNum type="arabicParenR"/>
            </a:pPr>
            <a:endParaRPr lang="en-US" dirty="0"/>
          </a:p>
          <a:p>
            <a:pPr marL="0" lvl="1" indent="0">
              <a:buClr>
                <a:srgbClr val="000000"/>
              </a:buClr>
              <a:buSzPct val="100000"/>
              <a:buNone/>
            </a:pPr>
            <a:endParaRPr lang="en-US" dirty="0"/>
          </a:p>
        </p:txBody>
      </p:sp>
      <p:sp>
        <p:nvSpPr>
          <p:cNvPr id="5" name="Textplatzhalter 4">
            <a:extLst>
              <a:ext uri="{FF2B5EF4-FFF2-40B4-BE49-F238E27FC236}">
                <a16:creationId xmlns:a16="http://schemas.microsoft.com/office/drawing/2014/main" id="{4D672D9E-2808-41A3-BC3E-BBF454637131}"/>
              </a:ext>
            </a:extLst>
          </p:cNvPr>
          <p:cNvSpPr>
            <a:spLocks noGrp="1"/>
          </p:cNvSpPr>
          <p:nvPr>
            <p:ph type="body" sz="quarter" idx="12"/>
          </p:nvPr>
        </p:nvSpPr>
        <p:spPr/>
        <p:txBody>
          <a:bodyPr/>
          <a:lstStyle/>
          <a:p>
            <a:r>
              <a:rPr lang="en-US" dirty="0"/>
              <a:t>Class Visibility:  Screenshot</a:t>
            </a:r>
          </a:p>
        </p:txBody>
      </p:sp>
      <p:sp>
        <p:nvSpPr>
          <p:cNvPr id="34818" name="Rectangle 2"/>
          <p:cNvSpPr>
            <a:spLocks noGrp="1" noChangeArrowheads="1"/>
          </p:cNvSpPr>
          <p:nvPr>
            <p:ph type="title"/>
          </p:nvPr>
        </p:nvSpPr>
        <p:spPr/>
        <p:txBody>
          <a:bodyPr/>
          <a:lstStyle/>
          <a:p>
            <a:r>
              <a:rPr lang="en-US"/>
              <a:t>Advanced C++ Lab</a:t>
            </a:r>
            <a:endParaRPr lang="en-US" dirty="0"/>
          </a:p>
        </p:txBody>
      </p:sp>
      <p:pic>
        <p:nvPicPr>
          <p:cNvPr id="2" name="Picture 1">
            <a:extLst>
              <a:ext uri="{FF2B5EF4-FFF2-40B4-BE49-F238E27FC236}">
                <a16:creationId xmlns:a16="http://schemas.microsoft.com/office/drawing/2014/main" id="{525FF9D4-2E3C-46A9-8C17-40B10BA12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0522" y="1269700"/>
            <a:ext cx="7890956" cy="5220000"/>
          </a:xfrm>
          <a:prstGeom prst="rect">
            <a:avLst/>
          </a:prstGeom>
        </p:spPr>
      </p:pic>
    </p:spTree>
    <p:extLst>
      <p:ext uri="{BB962C8B-B14F-4D97-AF65-F5344CB8AC3E}">
        <p14:creationId xmlns:p14="http://schemas.microsoft.com/office/powerpoint/2010/main" val="945694560"/>
      </p:ext>
    </p:extLst>
  </p:cSld>
  <p:clrMapOvr>
    <a:masterClrMapping/>
  </p:clrMapOvr>
  <p:transition/>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marL="0" lvl="1" indent="0">
              <a:buClr>
                <a:srgbClr val="000000"/>
              </a:buClr>
              <a:buSzPct val="100000"/>
              <a:buNone/>
            </a:pPr>
            <a:r>
              <a:rPr lang="en-US" sz="1800" dirty="0"/>
              <a:t>Now write some Compound Tests to do additional testing on the class. Before jumping into this, you may want to examine the Source Code to gain an understanding of how everything works together.</a:t>
            </a:r>
          </a:p>
          <a:p>
            <a:pPr marL="0" lvl="1" indent="0">
              <a:buClr>
                <a:srgbClr val="000000"/>
              </a:buClr>
              <a:buSzPct val="100000"/>
              <a:buNone/>
            </a:pPr>
            <a:r>
              <a:rPr lang="en-US" sz="1800" dirty="0"/>
              <a:t>Note that using Initialization tests can be useful to verify expected values at different points in your compound.</a:t>
            </a:r>
          </a:p>
          <a:p>
            <a:pPr marL="0" lvl="1" indent="0">
              <a:buClr>
                <a:srgbClr val="000000"/>
              </a:buClr>
              <a:buSzPct val="100000"/>
              <a:buNone/>
            </a:pPr>
            <a:r>
              <a:rPr lang="en-US" sz="1800" dirty="0"/>
              <a:t>Here are some suggestions for things to test (if you need help, the next slide may provide some clues):</a:t>
            </a:r>
          </a:p>
          <a:p>
            <a:pPr marL="0" lvl="1" indent="0">
              <a:buClr>
                <a:srgbClr val="000000"/>
              </a:buClr>
              <a:buSzPct val="100000"/>
              <a:buNone/>
            </a:pPr>
            <a:endParaRPr lang="en-US" dirty="0"/>
          </a:p>
          <a:p>
            <a:pPr marL="594900" lvl="2" indent="-342900">
              <a:buClr>
                <a:srgbClr val="000000"/>
              </a:buClr>
              <a:buSzPct val="100000"/>
              <a:buAutoNum type="arabicParenR"/>
            </a:pPr>
            <a:r>
              <a:rPr lang="en-US" sz="2000" dirty="0"/>
              <a:t>Add multiple employees and verify </a:t>
            </a:r>
            <a:r>
              <a:rPr lang="en-US" sz="2000" dirty="0" err="1"/>
              <a:t>mTotalPayroll</a:t>
            </a:r>
            <a:r>
              <a:rPr lang="en-US" sz="2000" dirty="0"/>
              <a:t> &amp; </a:t>
            </a:r>
            <a:r>
              <a:rPr lang="en-US" sz="2000" dirty="0" err="1"/>
              <a:t>mNumEmployees</a:t>
            </a:r>
            <a:endParaRPr lang="en-US" sz="2000" dirty="0"/>
          </a:p>
          <a:p>
            <a:pPr marL="594900" lvl="2" indent="-342900">
              <a:buClr>
                <a:srgbClr val="000000"/>
              </a:buClr>
              <a:buSzPct val="100000"/>
              <a:buFont typeface="Wingdings 3" panose="05040102010807070707" pitchFamily="18" charset="2"/>
              <a:buAutoNum type="arabicParenR"/>
            </a:pPr>
            <a:r>
              <a:rPr lang="en-US" sz="2000" dirty="0"/>
              <a:t>Remove an employee and again verify </a:t>
            </a:r>
            <a:r>
              <a:rPr lang="en-US" sz="2000" dirty="0" err="1"/>
              <a:t>mTotalPayroll</a:t>
            </a:r>
            <a:r>
              <a:rPr lang="en-US" sz="2000" dirty="0"/>
              <a:t> &amp; </a:t>
            </a:r>
            <a:r>
              <a:rPr lang="en-US" sz="2000" dirty="0" err="1"/>
              <a:t>mNumEmployees</a:t>
            </a:r>
            <a:endParaRPr lang="en-US" sz="2000" dirty="0"/>
          </a:p>
          <a:p>
            <a:pPr marL="594900" lvl="2" indent="-342900">
              <a:buClr>
                <a:srgbClr val="000000"/>
              </a:buClr>
              <a:buSzPct val="100000"/>
              <a:buAutoNum type="arabicParenR"/>
            </a:pPr>
            <a:r>
              <a:rPr lang="en-US" sz="2000" dirty="0"/>
              <a:t>Test </a:t>
            </a:r>
            <a:r>
              <a:rPr lang="en-US" sz="2000" dirty="0" err="1"/>
              <a:t>runPayroll</a:t>
            </a:r>
            <a:r>
              <a:rPr lang="en-US" sz="2000" dirty="0"/>
              <a:t>() and verify </a:t>
            </a:r>
            <a:r>
              <a:rPr lang="en-US" sz="2000" dirty="0" err="1"/>
              <a:t>mCashOnHand</a:t>
            </a:r>
            <a:endParaRPr lang="en-US" sz="2000" dirty="0"/>
          </a:p>
          <a:p>
            <a:pPr marL="594900" lvl="2" indent="-342900">
              <a:buClr>
                <a:srgbClr val="000000"/>
              </a:buClr>
              <a:buSzPct val="100000"/>
              <a:buAutoNum type="arabicParenR"/>
            </a:pPr>
            <a:r>
              <a:rPr lang="en-US" sz="2000" dirty="0"/>
              <a:t>Can you think of other things to test?</a:t>
            </a:r>
          </a:p>
          <a:p>
            <a:pPr marL="0" lvl="1" indent="0">
              <a:buClr>
                <a:srgbClr val="000000"/>
              </a:buClr>
              <a:buSzPct val="100000"/>
              <a:buNone/>
            </a:pPr>
            <a:endParaRPr lang="en-US" dirty="0"/>
          </a:p>
          <a:p>
            <a:pPr marL="342900" lvl="1" indent="-342900">
              <a:buClr>
                <a:srgbClr val="000000"/>
              </a:buClr>
              <a:buSzPct val="100000"/>
              <a:buAutoNum type="arabicParenR"/>
            </a:pPr>
            <a:endParaRPr lang="en-US" dirty="0"/>
          </a:p>
          <a:p>
            <a:pPr marL="0" lvl="1" indent="0">
              <a:buClr>
                <a:srgbClr val="000000"/>
              </a:buClr>
              <a:buSzPct val="100000"/>
              <a:buNone/>
            </a:pPr>
            <a:endParaRPr lang="en-US" dirty="0"/>
          </a:p>
        </p:txBody>
      </p:sp>
      <p:sp>
        <p:nvSpPr>
          <p:cNvPr id="5" name="Textplatzhalter 4">
            <a:extLst>
              <a:ext uri="{FF2B5EF4-FFF2-40B4-BE49-F238E27FC236}">
                <a16:creationId xmlns:a16="http://schemas.microsoft.com/office/drawing/2014/main" id="{4D672D9E-2808-41A3-BC3E-BBF454637131}"/>
              </a:ext>
            </a:extLst>
          </p:cNvPr>
          <p:cNvSpPr>
            <a:spLocks noGrp="1"/>
          </p:cNvSpPr>
          <p:nvPr>
            <p:ph type="body" sz="quarter" idx="12"/>
          </p:nvPr>
        </p:nvSpPr>
        <p:spPr/>
        <p:txBody>
          <a:bodyPr/>
          <a:lstStyle/>
          <a:p>
            <a:r>
              <a:rPr lang="en-US" dirty="0"/>
              <a:t>ACME Payroll System:  Compound Testing</a:t>
            </a:r>
          </a:p>
        </p:txBody>
      </p:sp>
      <p:sp>
        <p:nvSpPr>
          <p:cNvPr id="34818" name="Rectangle 2"/>
          <p:cNvSpPr>
            <a:spLocks noGrp="1" noChangeArrowheads="1"/>
          </p:cNvSpPr>
          <p:nvPr>
            <p:ph type="title"/>
          </p:nvPr>
        </p:nvSpPr>
        <p:spPr/>
        <p:txBody>
          <a:bodyPr/>
          <a:lstStyle/>
          <a:p>
            <a:r>
              <a:rPr lang="en-US"/>
              <a:t>Advanced C++ Lab</a:t>
            </a:r>
            <a:endParaRPr lang="en-US" dirty="0"/>
          </a:p>
        </p:txBody>
      </p:sp>
    </p:spTree>
    <p:extLst>
      <p:ext uri="{BB962C8B-B14F-4D97-AF65-F5344CB8AC3E}">
        <p14:creationId xmlns:p14="http://schemas.microsoft.com/office/powerpoint/2010/main" val="697548898"/>
      </p:ext>
    </p:extLst>
  </p:cSld>
  <p:clrMapOvr>
    <a:masterClrMapping/>
  </p:clrMapOvr>
  <p:transition/>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3"/>
          <p:cNvSpPr>
            <a:spLocks noGrp="1" noChangeArrowheads="1"/>
          </p:cNvSpPr>
          <p:nvPr>
            <p:ph sz="quarter" idx="13"/>
          </p:nvPr>
        </p:nvSpPr>
        <p:spPr/>
        <p:txBody>
          <a:bodyPr/>
          <a:lstStyle/>
          <a:p>
            <a:pPr marL="342900" lvl="1" indent="-342900">
              <a:buClr>
                <a:srgbClr val="000000"/>
              </a:buClr>
              <a:buSzPct val="100000"/>
              <a:buAutoNum type="arabicParenR"/>
            </a:pPr>
            <a:endParaRPr lang="en-US" dirty="0"/>
          </a:p>
          <a:p>
            <a:pPr marL="0" lvl="1" indent="0">
              <a:buClr>
                <a:srgbClr val="000000"/>
              </a:buClr>
              <a:buSzPct val="100000"/>
              <a:buNone/>
            </a:pPr>
            <a:endParaRPr lang="en-US" dirty="0"/>
          </a:p>
        </p:txBody>
      </p:sp>
      <p:sp>
        <p:nvSpPr>
          <p:cNvPr id="5" name="Textplatzhalter 4">
            <a:extLst>
              <a:ext uri="{FF2B5EF4-FFF2-40B4-BE49-F238E27FC236}">
                <a16:creationId xmlns:a16="http://schemas.microsoft.com/office/drawing/2014/main" id="{4D672D9E-2808-41A3-BC3E-BBF454637131}"/>
              </a:ext>
            </a:extLst>
          </p:cNvPr>
          <p:cNvSpPr>
            <a:spLocks noGrp="1"/>
          </p:cNvSpPr>
          <p:nvPr>
            <p:ph type="body" sz="quarter" idx="12"/>
          </p:nvPr>
        </p:nvSpPr>
        <p:spPr/>
        <p:txBody>
          <a:bodyPr/>
          <a:lstStyle/>
          <a:p>
            <a:r>
              <a:rPr lang="en-US" dirty="0"/>
              <a:t>Example Screenshot</a:t>
            </a:r>
          </a:p>
        </p:txBody>
      </p:sp>
      <p:sp>
        <p:nvSpPr>
          <p:cNvPr id="34818" name="Rectangle 2"/>
          <p:cNvSpPr>
            <a:spLocks noGrp="1" noChangeArrowheads="1"/>
          </p:cNvSpPr>
          <p:nvPr>
            <p:ph type="title"/>
          </p:nvPr>
        </p:nvSpPr>
        <p:spPr/>
        <p:txBody>
          <a:bodyPr/>
          <a:lstStyle/>
          <a:p>
            <a:r>
              <a:rPr lang="en-US"/>
              <a:t>Advanced C++ Lab</a:t>
            </a:r>
            <a:endParaRPr lang="en-US" dirty="0"/>
          </a:p>
        </p:txBody>
      </p:sp>
      <p:pic>
        <p:nvPicPr>
          <p:cNvPr id="3" name="Picture 2">
            <a:extLst>
              <a:ext uri="{FF2B5EF4-FFF2-40B4-BE49-F238E27FC236}">
                <a16:creationId xmlns:a16="http://schemas.microsoft.com/office/drawing/2014/main" id="{94341E81-5F24-4E4F-89C0-C3808699B1C3}"/>
              </a:ext>
            </a:extLst>
          </p:cNvPr>
          <p:cNvPicPr>
            <a:picLocks noChangeAspect="1"/>
          </p:cNvPicPr>
          <p:nvPr/>
        </p:nvPicPr>
        <p:blipFill>
          <a:blip r:embed="rId3"/>
          <a:stretch>
            <a:fillRect/>
          </a:stretch>
        </p:blipFill>
        <p:spPr>
          <a:xfrm>
            <a:off x="1041236" y="1171574"/>
            <a:ext cx="10341469" cy="4986629"/>
          </a:xfrm>
          <a:prstGeom prst="rect">
            <a:avLst/>
          </a:prstGeom>
        </p:spPr>
      </p:pic>
    </p:spTree>
    <p:extLst>
      <p:ext uri="{BB962C8B-B14F-4D97-AF65-F5344CB8AC3E}">
        <p14:creationId xmlns:p14="http://schemas.microsoft.com/office/powerpoint/2010/main" val="4239917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Rectangle 5"/>
          <p:cNvSpPr>
            <a:spLocks noGrp="1" noChangeArrowheads="1"/>
          </p:cNvSpPr>
          <p:nvPr>
            <p:ph sz="quarter" idx="13"/>
          </p:nvPr>
        </p:nvSpPr>
        <p:spPr/>
        <p:txBody>
          <a:bodyPr/>
          <a:lstStyle/>
          <a:p>
            <a:r>
              <a:rPr lang="en-US" dirty="0"/>
              <a:t>Test case is ...</a:t>
            </a:r>
          </a:p>
          <a:p>
            <a:pPr lvl="2"/>
            <a:r>
              <a:rPr lang="en-US" dirty="0"/>
              <a:t>A Set of data used to stimulate UUT</a:t>
            </a:r>
          </a:p>
          <a:p>
            <a:pPr lvl="2"/>
            <a:r>
              <a:rPr lang="en-US" dirty="0"/>
              <a:t>A Sub-set of all data that is visible to the UUT</a:t>
            </a:r>
          </a:p>
          <a:p>
            <a:pPr lvl="2"/>
            <a:r>
              <a:rPr lang="en-US" dirty="0"/>
              <a:t>Optionally a set of “expected” data to be compared against</a:t>
            </a:r>
          </a:p>
          <a:p>
            <a:r>
              <a:rPr lang="en-US" dirty="0"/>
              <a:t>By controlling input, you control processing of UUT</a:t>
            </a:r>
          </a:p>
          <a:p>
            <a:pPr lvl="2"/>
            <a:r>
              <a:rPr lang="en-US" dirty="0"/>
              <a:t>This is basic unit test philosophy.</a:t>
            </a:r>
          </a:p>
          <a:p>
            <a:r>
              <a:rPr lang="en-US" dirty="0"/>
              <a:t>Test harness is data driven</a:t>
            </a:r>
          </a:p>
          <a:p>
            <a:pPr lvl="2"/>
            <a:r>
              <a:rPr lang="en-US" dirty="0"/>
              <a:t>No re-compilation required to create/modify test case.</a:t>
            </a:r>
          </a:p>
          <a:p>
            <a:r>
              <a:rPr lang="en-US" dirty="0"/>
              <a:t>Cases are persistent across multiple revisions of software</a:t>
            </a:r>
          </a:p>
          <a:p>
            <a:pPr lvl="2"/>
            <a:r>
              <a:rPr lang="en-US" dirty="0"/>
              <a:t>Become an asset that travels with source code as it is refined.</a:t>
            </a:r>
          </a:p>
          <a:p>
            <a:r>
              <a:rPr lang="en-US" dirty="0"/>
              <a:t>Two types of VectorCAST test cases:</a:t>
            </a:r>
          </a:p>
          <a:p>
            <a:pPr lvl="2"/>
            <a:r>
              <a:rPr lang="en-US" dirty="0"/>
              <a:t>Simple Test: Call to One Function from One UUT</a:t>
            </a:r>
          </a:p>
          <a:p>
            <a:pPr lvl="2"/>
            <a:r>
              <a:rPr lang="en-US" dirty="0"/>
              <a:t>Compound Test: Collection of simple tests invoked in sequence</a:t>
            </a:r>
          </a:p>
          <a:p>
            <a:pPr lvl="1"/>
            <a:endParaRPr lang="en-US" dirty="0"/>
          </a:p>
          <a:p>
            <a:pPr lvl="1"/>
            <a:endParaRPr lang="en-US" dirty="0"/>
          </a:p>
        </p:txBody>
      </p:sp>
      <p:sp>
        <p:nvSpPr>
          <p:cNvPr id="2" name="Textplatzhalter 1">
            <a:extLst>
              <a:ext uri="{FF2B5EF4-FFF2-40B4-BE49-F238E27FC236}">
                <a16:creationId xmlns:a16="http://schemas.microsoft.com/office/drawing/2014/main" id="{BF74CC9B-3B6C-4766-947E-04E75C62EED6}"/>
              </a:ext>
            </a:extLst>
          </p:cNvPr>
          <p:cNvSpPr>
            <a:spLocks noGrp="1"/>
          </p:cNvSpPr>
          <p:nvPr>
            <p:ph type="body" sz="quarter" idx="12"/>
          </p:nvPr>
        </p:nvSpPr>
        <p:spPr/>
        <p:txBody>
          <a:bodyPr/>
          <a:lstStyle/>
          <a:p>
            <a:r>
              <a:rPr lang="en-US" dirty="0"/>
              <a:t>Test Case Overview</a:t>
            </a:r>
          </a:p>
        </p:txBody>
      </p:sp>
      <p:sp>
        <p:nvSpPr>
          <p:cNvPr id="72706" name="Rectangle 4"/>
          <p:cNvSpPr>
            <a:spLocks noGrp="1" noChangeArrowheads="1"/>
          </p:cNvSpPr>
          <p:nvPr>
            <p:ph type="title"/>
          </p:nvPr>
        </p:nvSpPr>
        <p:spPr/>
        <p:txBody>
          <a:bodyPr/>
          <a:lstStyle/>
          <a:p>
            <a:r>
              <a:rPr lang="en-US"/>
              <a:t>Lecture:  Creating Test Cases</a:t>
            </a:r>
            <a:endParaRPr lang="en-US" dirty="0"/>
          </a:p>
        </p:txBody>
      </p:sp>
    </p:spTree>
    <p:extLst>
      <p:ext uri="{BB962C8B-B14F-4D97-AF65-F5344CB8AC3E}">
        <p14:creationId xmlns:p14="http://schemas.microsoft.com/office/powerpoint/2010/main" val="12336256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7FA72582-4C2D-4975-A29B-D3EBAEE857CF}"/>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tretch>
            <a:fillRect/>
          </a:stretch>
        </p:blipFill>
        <p:spPr bwMode="auto">
          <a:xfrm>
            <a:off x="6203953" y="2422580"/>
            <a:ext cx="3960812" cy="2895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4755" name="Rectangle 11"/>
          <p:cNvSpPr>
            <a:spLocks noGrp="1" noChangeArrowheads="1"/>
          </p:cNvSpPr>
          <p:nvPr>
            <p:ph sz="quarter" idx="13"/>
          </p:nvPr>
        </p:nvSpPr>
        <p:spPr/>
        <p:txBody>
          <a:bodyPr/>
          <a:lstStyle/>
          <a:p>
            <a:r>
              <a:rPr lang="en-US" dirty="0"/>
              <a:t>Simple Test Cases</a:t>
            </a:r>
          </a:p>
          <a:p>
            <a:pPr lvl="2"/>
            <a:r>
              <a:rPr lang="en-US" dirty="0"/>
              <a:t>Each subprogram has its own tests.</a:t>
            </a:r>
          </a:p>
          <a:p>
            <a:r>
              <a:rPr lang="en-US" dirty="0"/>
              <a:t>Creating a New Test</a:t>
            </a:r>
          </a:p>
          <a:p>
            <a:pPr lvl="2"/>
            <a:r>
              <a:rPr lang="en-US" dirty="0"/>
              <a:t>Right-click on subprogram and choose “Insert Test Case”</a:t>
            </a:r>
          </a:p>
          <a:p>
            <a:r>
              <a:rPr lang="en-US" dirty="0"/>
              <a:t>Test Names</a:t>
            </a:r>
          </a:p>
          <a:p>
            <a:pPr lvl="2"/>
            <a:r>
              <a:rPr lang="en-US" dirty="0"/>
              <a:t>Auto-generated by tool</a:t>
            </a:r>
          </a:p>
          <a:p>
            <a:pPr lvl="2"/>
            <a:r>
              <a:rPr lang="en-US" dirty="0"/>
              <a:t>Change via right click with “Rename”</a:t>
            </a:r>
          </a:p>
          <a:p>
            <a:r>
              <a:rPr lang="en-US" dirty="0"/>
              <a:t>Test Case Editor</a:t>
            </a:r>
          </a:p>
          <a:p>
            <a:pPr lvl="2"/>
            <a:r>
              <a:rPr lang="en-US" dirty="0"/>
              <a:t>Opens in MDI Automatically</a:t>
            </a:r>
          </a:p>
          <a:p>
            <a:pPr lvl="2"/>
            <a:r>
              <a:rPr lang="en-US" dirty="0"/>
              <a:t>Can be opened by double clicking</a:t>
            </a:r>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p:txBody>
          <a:bodyPr/>
          <a:lstStyle/>
          <a:p>
            <a:r>
              <a:rPr lang="en-US" dirty="0"/>
              <a:t>Test Case Overview</a:t>
            </a:r>
          </a:p>
        </p:txBody>
      </p:sp>
      <p:sp>
        <p:nvSpPr>
          <p:cNvPr id="74754" name="Rectangle 10"/>
          <p:cNvSpPr>
            <a:spLocks noGrp="1" noChangeArrowheads="1"/>
          </p:cNvSpPr>
          <p:nvPr>
            <p:ph type="title"/>
          </p:nvPr>
        </p:nvSpPr>
        <p:spPr/>
        <p:txBody>
          <a:bodyPr/>
          <a:lstStyle/>
          <a:p>
            <a:r>
              <a:rPr lang="en-US"/>
              <a:t>Lecture:  Creating Test Cases</a:t>
            </a:r>
            <a:endParaRPr lang="en-US" dirty="0"/>
          </a:p>
        </p:txBody>
      </p:sp>
    </p:spTree>
    <p:extLst>
      <p:ext uri="{BB962C8B-B14F-4D97-AF65-F5344CB8AC3E}">
        <p14:creationId xmlns:p14="http://schemas.microsoft.com/office/powerpoint/2010/main" val="2837281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BF5B5CA7-537F-4C02-9ED7-3A8A0B7C7F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6793" y="4066882"/>
            <a:ext cx="3229361" cy="2422021"/>
          </a:xfrm>
          <a:prstGeom prst="rect">
            <a:avLst/>
          </a:prstGeom>
        </p:spPr>
      </p:pic>
      <p:sp>
        <p:nvSpPr>
          <p:cNvPr id="5" name="Text Placeholder 4">
            <a:extLst>
              <a:ext uri="{FF2B5EF4-FFF2-40B4-BE49-F238E27FC236}">
                <a16:creationId xmlns:a16="http://schemas.microsoft.com/office/drawing/2014/main" id="{DC11660B-495E-43AB-9218-A52719FFA146}"/>
              </a:ext>
            </a:extLst>
          </p:cNvPr>
          <p:cNvSpPr>
            <a:spLocks noGrp="1"/>
          </p:cNvSpPr>
          <p:nvPr>
            <p:ph type="body" sz="quarter" idx="12"/>
          </p:nvPr>
        </p:nvSpPr>
        <p:spPr>
          <a:xfrm>
            <a:off x="667992" y="631694"/>
            <a:ext cx="8942492" cy="323682"/>
          </a:xfrm>
        </p:spPr>
        <p:txBody>
          <a:bodyPr/>
          <a:lstStyle/>
          <a:p>
            <a:r>
              <a:rPr lang="en-US" dirty="0"/>
              <a:t>Industries</a:t>
            </a:r>
          </a:p>
        </p:txBody>
      </p:sp>
      <p:sp>
        <p:nvSpPr>
          <p:cNvPr id="4" name="Title 3">
            <a:extLst>
              <a:ext uri="{FF2B5EF4-FFF2-40B4-BE49-F238E27FC236}">
                <a16:creationId xmlns:a16="http://schemas.microsoft.com/office/drawing/2014/main" id="{48E18D86-6824-4ADD-8A0D-C30487771139}"/>
              </a:ext>
            </a:extLst>
          </p:cNvPr>
          <p:cNvSpPr>
            <a:spLocks noGrp="1"/>
          </p:cNvSpPr>
          <p:nvPr>
            <p:ph type="title"/>
          </p:nvPr>
        </p:nvSpPr>
        <p:spPr/>
        <p:txBody>
          <a:bodyPr/>
          <a:lstStyle/>
          <a:p>
            <a:r>
              <a:rPr lang="en-US"/>
              <a:t>Company Overview</a:t>
            </a:r>
            <a:endParaRPr lang="en-US" dirty="0"/>
          </a:p>
        </p:txBody>
      </p:sp>
      <p:pic>
        <p:nvPicPr>
          <p:cNvPr id="3" name="Grafik 2">
            <a:extLst>
              <a:ext uri="{FF2B5EF4-FFF2-40B4-BE49-F238E27FC236}">
                <a16:creationId xmlns:a16="http://schemas.microsoft.com/office/drawing/2014/main" id="{B7623B5B-2BC6-4534-A07C-949CBC5695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092" y="1256846"/>
            <a:ext cx="3228301" cy="2421226"/>
          </a:xfrm>
          <a:prstGeom prst="rect">
            <a:avLst/>
          </a:prstGeom>
        </p:spPr>
      </p:pic>
      <p:pic>
        <p:nvPicPr>
          <p:cNvPr id="11" name="Grafik 10">
            <a:extLst>
              <a:ext uri="{FF2B5EF4-FFF2-40B4-BE49-F238E27FC236}">
                <a16:creationId xmlns:a16="http://schemas.microsoft.com/office/drawing/2014/main" id="{A71F010E-3023-4271-9873-AEB613E654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3160" y="1264970"/>
            <a:ext cx="3228301" cy="2421226"/>
          </a:xfrm>
          <a:prstGeom prst="rect">
            <a:avLst/>
          </a:prstGeom>
        </p:spPr>
      </p:pic>
      <p:pic>
        <p:nvPicPr>
          <p:cNvPr id="17" name="Grafik 16">
            <a:extLst>
              <a:ext uri="{FF2B5EF4-FFF2-40B4-BE49-F238E27FC236}">
                <a16:creationId xmlns:a16="http://schemas.microsoft.com/office/drawing/2014/main" id="{6F983ABA-6E6D-41AE-B164-A44B2C34C5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56794" y="1256846"/>
            <a:ext cx="3228302" cy="2421226"/>
          </a:xfrm>
          <a:prstGeom prst="rect">
            <a:avLst/>
          </a:prstGeom>
        </p:spPr>
      </p:pic>
      <p:pic>
        <p:nvPicPr>
          <p:cNvPr id="19" name="Grafik 18">
            <a:extLst>
              <a:ext uri="{FF2B5EF4-FFF2-40B4-BE49-F238E27FC236}">
                <a16:creationId xmlns:a16="http://schemas.microsoft.com/office/drawing/2014/main" id="{31846808-4E25-4300-8C04-9D8F992B92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095" y="4066884"/>
            <a:ext cx="3228300" cy="2421224"/>
          </a:xfrm>
          <a:prstGeom prst="rect">
            <a:avLst/>
          </a:prstGeom>
        </p:spPr>
      </p:pic>
      <p:pic>
        <p:nvPicPr>
          <p:cNvPr id="21" name="Grafik 20">
            <a:extLst>
              <a:ext uri="{FF2B5EF4-FFF2-40B4-BE49-F238E27FC236}">
                <a16:creationId xmlns:a16="http://schemas.microsoft.com/office/drawing/2014/main" id="{4B49806C-C4AC-4D33-AD74-F7D32DC8421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13162" y="4066884"/>
            <a:ext cx="3228300" cy="2421224"/>
          </a:xfrm>
          <a:prstGeom prst="rect">
            <a:avLst/>
          </a:prstGeom>
        </p:spPr>
      </p:pic>
      <p:sp>
        <p:nvSpPr>
          <p:cNvPr id="16" name="Textfeld 15">
            <a:extLst>
              <a:ext uri="{FF2B5EF4-FFF2-40B4-BE49-F238E27FC236}">
                <a16:creationId xmlns:a16="http://schemas.microsoft.com/office/drawing/2014/main" id="{2C66143A-3A70-4134-A58D-7D2D95E8D729}"/>
              </a:ext>
            </a:extLst>
          </p:cNvPr>
          <p:cNvSpPr txBox="1"/>
          <p:nvPr/>
        </p:nvSpPr>
        <p:spPr>
          <a:xfrm>
            <a:off x="7956794" y="6118870"/>
            <a:ext cx="2038810" cy="369236"/>
          </a:xfrm>
          <a:prstGeom prst="rect">
            <a:avLst/>
          </a:prstGeom>
          <a:solidFill>
            <a:srgbClr val="848B8E">
              <a:alpha val="70000"/>
            </a:srgbClr>
          </a:solidFill>
        </p:spPr>
        <p:txBody>
          <a:bodyPr wrap="none" rtlCol="0">
            <a:spAutoFit/>
          </a:bodyPr>
          <a:lstStyle/>
          <a:p>
            <a:r>
              <a:rPr lang="de-DE" dirty="0">
                <a:solidFill>
                  <a:schemeClr val="bg1"/>
                </a:solidFill>
              </a:rPr>
              <a:t>Business </a:t>
            </a:r>
            <a:r>
              <a:rPr lang="de-DE" dirty="0" err="1">
                <a:solidFill>
                  <a:schemeClr val="bg1"/>
                </a:solidFill>
              </a:rPr>
              <a:t>critical</a:t>
            </a:r>
            <a:endParaRPr lang="de-DE" dirty="0">
              <a:solidFill>
                <a:schemeClr val="bg1"/>
              </a:solidFill>
            </a:endParaRPr>
          </a:p>
        </p:txBody>
      </p:sp>
      <p:sp>
        <p:nvSpPr>
          <p:cNvPr id="18" name="Textfeld 17">
            <a:extLst>
              <a:ext uri="{FF2B5EF4-FFF2-40B4-BE49-F238E27FC236}">
                <a16:creationId xmlns:a16="http://schemas.microsoft.com/office/drawing/2014/main" id="{A9D76562-5472-46A8-A52A-447864F4D46D}"/>
              </a:ext>
            </a:extLst>
          </p:cNvPr>
          <p:cNvSpPr txBox="1"/>
          <p:nvPr/>
        </p:nvSpPr>
        <p:spPr>
          <a:xfrm>
            <a:off x="4421302" y="6118870"/>
            <a:ext cx="1065528" cy="369236"/>
          </a:xfrm>
          <a:prstGeom prst="rect">
            <a:avLst/>
          </a:prstGeom>
          <a:solidFill>
            <a:srgbClr val="848B8E">
              <a:alpha val="70000"/>
            </a:srgbClr>
          </a:solidFill>
        </p:spPr>
        <p:txBody>
          <a:bodyPr wrap="none" rtlCol="0">
            <a:spAutoFit/>
          </a:bodyPr>
          <a:lstStyle/>
          <a:p>
            <a:r>
              <a:rPr lang="de-DE" dirty="0">
                <a:solidFill>
                  <a:schemeClr val="bg1"/>
                </a:solidFill>
              </a:rPr>
              <a:t>Railway</a:t>
            </a:r>
          </a:p>
        </p:txBody>
      </p:sp>
      <p:sp>
        <p:nvSpPr>
          <p:cNvPr id="20" name="Textfeld 19">
            <a:extLst>
              <a:ext uri="{FF2B5EF4-FFF2-40B4-BE49-F238E27FC236}">
                <a16:creationId xmlns:a16="http://schemas.microsoft.com/office/drawing/2014/main" id="{7CAEC6B1-5A19-4383-8814-D58CFE9C8AC4}"/>
              </a:ext>
            </a:extLst>
          </p:cNvPr>
          <p:cNvSpPr txBox="1"/>
          <p:nvPr/>
        </p:nvSpPr>
        <p:spPr>
          <a:xfrm>
            <a:off x="854092" y="6118870"/>
            <a:ext cx="1293607" cy="369236"/>
          </a:xfrm>
          <a:prstGeom prst="rect">
            <a:avLst/>
          </a:prstGeom>
          <a:solidFill>
            <a:srgbClr val="848B8E">
              <a:alpha val="70000"/>
            </a:srgbClr>
          </a:solidFill>
        </p:spPr>
        <p:txBody>
          <a:bodyPr wrap="none" rtlCol="0">
            <a:spAutoFit/>
          </a:bodyPr>
          <a:lstStyle/>
          <a:p>
            <a:r>
              <a:rPr lang="de-DE" dirty="0">
                <a:solidFill>
                  <a:schemeClr val="bg1"/>
                </a:solidFill>
              </a:rPr>
              <a:t>Industrial</a:t>
            </a:r>
          </a:p>
        </p:txBody>
      </p:sp>
      <p:sp>
        <p:nvSpPr>
          <p:cNvPr id="25" name="Textfeld 24">
            <a:extLst>
              <a:ext uri="{FF2B5EF4-FFF2-40B4-BE49-F238E27FC236}">
                <a16:creationId xmlns:a16="http://schemas.microsoft.com/office/drawing/2014/main" id="{53327002-CBFD-45ED-8D96-17CC142D5AF9}"/>
              </a:ext>
            </a:extLst>
          </p:cNvPr>
          <p:cNvSpPr txBox="1"/>
          <p:nvPr/>
        </p:nvSpPr>
        <p:spPr>
          <a:xfrm>
            <a:off x="854092" y="3306034"/>
            <a:ext cx="1376941" cy="369236"/>
          </a:xfrm>
          <a:prstGeom prst="rect">
            <a:avLst/>
          </a:prstGeom>
          <a:solidFill>
            <a:srgbClr val="848B8E">
              <a:alpha val="70000"/>
            </a:srgbClr>
          </a:solidFill>
        </p:spPr>
        <p:txBody>
          <a:bodyPr wrap="none" rtlCol="0">
            <a:spAutoFit/>
          </a:bodyPr>
          <a:lstStyle/>
          <a:p>
            <a:r>
              <a:rPr lang="de-DE" dirty="0">
                <a:solidFill>
                  <a:schemeClr val="bg1"/>
                </a:solidFill>
              </a:rPr>
              <a:t>Aerospace</a:t>
            </a:r>
          </a:p>
        </p:txBody>
      </p:sp>
      <p:sp>
        <p:nvSpPr>
          <p:cNvPr id="26" name="Textfeld 25">
            <a:extLst>
              <a:ext uri="{FF2B5EF4-FFF2-40B4-BE49-F238E27FC236}">
                <a16:creationId xmlns:a16="http://schemas.microsoft.com/office/drawing/2014/main" id="{E5590029-2B5A-4FF9-A7EF-C5F65A9F3A9E}"/>
              </a:ext>
            </a:extLst>
          </p:cNvPr>
          <p:cNvSpPr txBox="1"/>
          <p:nvPr/>
        </p:nvSpPr>
        <p:spPr>
          <a:xfrm>
            <a:off x="4413160" y="3306034"/>
            <a:ext cx="1508353" cy="369236"/>
          </a:xfrm>
          <a:prstGeom prst="rect">
            <a:avLst/>
          </a:prstGeom>
          <a:solidFill>
            <a:srgbClr val="848B8E">
              <a:alpha val="70000"/>
            </a:srgbClr>
          </a:solidFill>
        </p:spPr>
        <p:txBody>
          <a:bodyPr wrap="none" rtlCol="0">
            <a:spAutoFit/>
          </a:bodyPr>
          <a:lstStyle/>
          <a:p>
            <a:r>
              <a:rPr lang="de-DE" dirty="0">
                <a:solidFill>
                  <a:schemeClr val="bg1"/>
                </a:solidFill>
              </a:rPr>
              <a:t>Automotive</a:t>
            </a:r>
          </a:p>
        </p:txBody>
      </p:sp>
      <p:sp>
        <p:nvSpPr>
          <p:cNvPr id="27" name="Textfeld 26">
            <a:extLst>
              <a:ext uri="{FF2B5EF4-FFF2-40B4-BE49-F238E27FC236}">
                <a16:creationId xmlns:a16="http://schemas.microsoft.com/office/drawing/2014/main" id="{F4DE9C76-B747-4641-85D9-32DD08CDD854}"/>
              </a:ext>
            </a:extLst>
          </p:cNvPr>
          <p:cNvSpPr txBox="1"/>
          <p:nvPr/>
        </p:nvSpPr>
        <p:spPr>
          <a:xfrm>
            <a:off x="7956793" y="3309234"/>
            <a:ext cx="1046809" cy="369236"/>
          </a:xfrm>
          <a:prstGeom prst="rect">
            <a:avLst/>
          </a:prstGeom>
          <a:solidFill>
            <a:srgbClr val="848B8E">
              <a:alpha val="70000"/>
            </a:srgbClr>
          </a:solidFill>
        </p:spPr>
        <p:txBody>
          <a:bodyPr wrap="none" rtlCol="0">
            <a:spAutoFit/>
          </a:bodyPr>
          <a:lstStyle/>
          <a:p>
            <a:r>
              <a:rPr lang="de-DE" dirty="0">
                <a:solidFill>
                  <a:schemeClr val="bg1"/>
                </a:solidFill>
              </a:rPr>
              <a:t>Medical</a:t>
            </a:r>
          </a:p>
        </p:txBody>
      </p:sp>
    </p:spTree>
    <p:extLst>
      <p:ext uri="{BB962C8B-B14F-4D97-AF65-F5344CB8AC3E}">
        <p14:creationId xmlns:p14="http://schemas.microsoft.com/office/powerpoint/2010/main" val="40358046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7F67E18A-2FA1-4A1C-8589-BE088218129A}"/>
              </a:ext>
            </a:extLst>
          </p:cNvPr>
          <p:cNvSpPr>
            <a:spLocks noGrp="1"/>
          </p:cNvSpPr>
          <p:nvPr>
            <p:ph type="body" sz="quarter" idx="12"/>
          </p:nvPr>
        </p:nvSpPr>
        <p:spPr/>
        <p:txBody>
          <a:bodyPr/>
          <a:lstStyle/>
          <a:p>
            <a:r>
              <a:rPr lang="en-US" dirty="0"/>
              <a:t>Test Case Screenshot</a:t>
            </a:r>
          </a:p>
        </p:txBody>
      </p:sp>
      <p:sp>
        <p:nvSpPr>
          <p:cNvPr id="74754" name="Rectangle 10"/>
          <p:cNvSpPr>
            <a:spLocks noGrp="1" noChangeArrowheads="1"/>
          </p:cNvSpPr>
          <p:nvPr>
            <p:ph type="title"/>
          </p:nvPr>
        </p:nvSpPr>
        <p:spPr/>
        <p:txBody>
          <a:bodyPr/>
          <a:lstStyle/>
          <a:p>
            <a:r>
              <a:rPr lang="en-US"/>
              <a:t>Lecture:  Creating Test Cases</a:t>
            </a:r>
            <a:endParaRPr lang="en-US"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189" y="4609452"/>
            <a:ext cx="2219325"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9539" y="2915365"/>
            <a:ext cx="2219325"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922652" y="2546033"/>
            <a:ext cx="1713098" cy="369332"/>
          </a:xfrm>
          <a:prstGeom prst="rect">
            <a:avLst/>
          </a:prstGeom>
          <a:noFill/>
        </p:spPr>
        <p:txBody>
          <a:bodyPr wrap="none" rtlCol="0">
            <a:spAutoFit/>
          </a:bodyPr>
          <a:lstStyle/>
          <a:p>
            <a:r>
              <a:rPr lang="en-US" dirty="0"/>
              <a:t>Sub-Program</a:t>
            </a:r>
          </a:p>
        </p:txBody>
      </p:sp>
      <p:sp>
        <p:nvSpPr>
          <p:cNvPr id="6" name="TextBox 5"/>
          <p:cNvSpPr txBox="1"/>
          <p:nvPr/>
        </p:nvSpPr>
        <p:spPr>
          <a:xfrm>
            <a:off x="5640035" y="4249708"/>
            <a:ext cx="1291572" cy="369332"/>
          </a:xfrm>
          <a:prstGeom prst="rect">
            <a:avLst/>
          </a:prstGeom>
          <a:noFill/>
        </p:spPr>
        <p:txBody>
          <a:bodyPr wrap="none" rtlCol="0">
            <a:spAutoFit/>
          </a:bodyPr>
          <a:lstStyle/>
          <a:p>
            <a:r>
              <a:rPr lang="en-US" dirty="0"/>
              <a:t>Test Case</a:t>
            </a:r>
          </a:p>
        </p:txBody>
      </p:sp>
      <p:pic>
        <p:nvPicPr>
          <p:cNvPr id="51202"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01578" y="1795986"/>
            <a:ext cx="4200525" cy="307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39000" y="1245870"/>
            <a:ext cx="2219325"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5886146" y="943155"/>
            <a:ext cx="654346" cy="369332"/>
          </a:xfrm>
          <a:prstGeom prst="rect">
            <a:avLst/>
          </a:prstGeom>
          <a:noFill/>
        </p:spPr>
        <p:txBody>
          <a:bodyPr wrap="none" rtlCol="0">
            <a:spAutoFit/>
          </a:bodyPr>
          <a:lstStyle/>
          <a:p>
            <a:r>
              <a:rPr lang="en-US" dirty="0"/>
              <a:t>Unit</a:t>
            </a:r>
          </a:p>
        </p:txBody>
      </p:sp>
    </p:spTree>
    <p:extLst>
      <p:ext uri="{BB962C8B-B14F-4D97-AF65-F5344CB8AC3E}">
        <p14:creationId xmlns:p14="http://schemas.microsoft.com/office/powerpoint/2010/main" val="10503139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5D8EF610-BD31-4F29-A167-6A39AE374D56}"/>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947193" y="1299729"/>
            <a:ext cx="6297613" cy="3380824"/>
          </a:xfrm>
          <a:prstGeom prst="rect">
            <a:avLst/>
          </a:prstGeom>
        </p:spPr>
      </p:pic>
      <p:sp>
        <p:nvSpPr>
          <p:cNvPr id="2" name="Textplatzhalter 1">
            <a:extLst>
              <a:ext uri="{FF2B5EF4-FFF2-40B4-BE49-F238E27FC236}">
                <a16:creationId xmlns:a16="http://schemas.microsoft.com/office/drawing/2014/main" id="{2EEB8C62-1DC0-4A3C-A9DE-832F865CD827}"/>
              </a:ext>
            </a:extLst>
          </p:cNvPr>
          <p:cNvSpPr>
            <a:spLocks noGrp="1"/>
          </p:cNvSpPr>
          <p:nvPr>
            <p:ph type="body" sz="quarter" idx="12"/>
          </p:nvPr>
        </p:nvSpPr>
        <p:spPr/>
        <p:txBody>
          <a:bodyPr/>
          <a:lstStyle/>
          <a:p>
            <a:r>
              <a:rPr lang="en-US" dirty="0"/>
              <a:t>Test Case Editor Window</a:t>
            </a:r>
          </a:p>
        </p:txBody>
      </p:sp>
      <p:sp>
        <p:nvSpPr>
          <p:cNvPr id="3" name="Title 2"/>
          <p:cNvSpPr>
            <a:spLocks noGrp="1"/>
          </p:cNvSpPr>
          <p:nvPr>
            <p:ph type="title"/>
          </p:nvPr>
        </p:nvSpPr>
        <p:spPr/>
        <p:txBody>
          <a:bodyPr/>
          <a:lstStyle/>
          <a:p>
            <a:r>
              <a:rPr lang="en-US"/>
              <a:t>Lecture:  Creating Test Cases</a:t>
            </a:r>
            <a:endParaRPr lang="en-US" dirty="0"/>
          </a:p>
        </p:txBody>
      </p:sp>
      <p:grpSp>
        <p:nvGrpSpPr>
          <p:cNvPr id="5" name="Group 44"/>
          <p:cNvGrpSpPr>
            <a:grpSpLocks/>
          </p:cNvGrpSpPr>
          <p:nvPr/>
        </p:nvGrpSpPr>
        <p:grpSpPr bwMode="auto">
          <a:xfrm>
            <a:off x="2315936" y="4761810"/>
            <a:ext cx="7391400" cy="1768475"/>
            <a:chOff x="576" y="2544"/>
            <a:chExt cx="4656" cy="1114"/>
          </a:xfrm>
        </p:grpSpPr>
        <p:sp>
          <p:nvSpPr>
            <p:cNvPr id="6" name="AutoShape 33"/>
            <p:cNvSpPr>
              <a:spLocks noChangeArrowheads="1"/>
            </p:cNvSpPr>
            <p:nvPr/>
          </p:nvSpPr>
          <p:spPr bwMode="auto">
            <a:xfrm>
              <a:off x="576" y="2880"/>
              <a:ext cx="864" cy="480"/>
            </a:xfrm>
            <a:prstGeom prst="roundRect">
              <a:avLst>
                <a:gd name="adj" fmla="val 16667"/>
              </a:avLst>
            </a:prstGeom>
            <a:noFill/>
            <a:ln w="7938">
              <a:solidFill>
                <a:srgbClr val="000000"/>
              </a:solidFill>
              <a:round/>
              <a:headEnd/>
              <a:tailEnd/>
            </a:ln>
          </p:spPr>
          <p:txBody>
            <a:bodyPr wrap="none" anchor="ctr"/>
            <a:lstStyle/>
            <a:p>
              <a:pPr algn="ctr" eaLnBrk="0" hangingPunct="0"/>
              <a:r>
                <a:rPr lang="en-US" sz="3200" i="1" dirty="0">
                  <a:solidFill>
                    <a:srgbClr val="777777"/>
                  </a:solidFill>
                </a:rPr>
                <a:t>Driver</a:t>
              </a:r>
            </a:p>
          </p:txBody>
        </p:sp>
        <p:sp>
          <p:nvSpPr>
            <p:cNvPr id="7" name="AutoShape 34"/>
            <p:cNvSpPr>
              <a:spLocks noChangeArrowheads="1"/>
            </p:cNvSpPr>
            <p:nvPr/>
          </p:nvSpPr>
          <p:spPr bwMode="auto">
            <a:xfrm>
              <a:off x="2472" y="2880"/>
              <a:ext cx="864" cy="480"/>
            </a:xfrm>
            <a:prstGeom prst="roundRect">
              <a:avLst>
                <a:gd name="adj" fmla="val 16667"/>
              </a:avLst>
            </a:prstGeom>
            <a:noFill/>
            <a:ln w="7938">
              <a:solidFill>
                <a:srgbClr val="000000"/>
              </a:solidFill>
              <a:round/>
              <a:headEnd/>
              <a:tailEnd/>
            </a:ln>
          </p:spPr>
          <p:txBody>
            <a:bodyPr wrap="none" anchor="ctr"/>
            <a:lstStyle/>
            <a:p>
              <a:pPr algn="ctr" eaLnBrk="0" hangingPunct="0"/>
              <a:r>
                <a:rPr lang="en-US" sz="3200" i="1" dirty="0">
                  <a:solidFill>
                    <a:srgbClr val="777777"/>
                  </a:solidFill>
                </a:rPr>
                <a:t>UUT</a:t>
              </a:r>
            </a:p>
          </p:txBody>
        </p:sp>
        <p:sp>
          <p:nvSpPr>
            <p:cNvPr id="8" name="AutoShape 35"/>
            <p:cNvSpPr>
              <a:spLocks noChangeArrowheads="1"/>
            </p:cNvSpPr>
            <p:nvPr/>
          </p:nvSpPr>
          <p:spPr bwMode="auto">
            <a:xfrm>
              <a:off x="4368" y="2880"/>
              <a:ext cx="864" cy="480"/>
            </a:xfrm>
            <a:prstGeom prst="roundRect">
              <a:avLst>
                <a:gd name="adj" fmla="val 16667"/>
              </a:avLst>
            </a:prstGeom>
            <a:noFill/>
            <a:ln w="7938">
              <a:solidFill>
                <a:srgbClr val="000000"/>
              </a:solidFill>
              <a:round/>
              <a:headEnd/>
              <a:tailEnd/>
            </a:ln>
          </p:spPr>
          <p:txBody>
            <a:bodyPr wrap="none" anchor="ctr"/>
            <a:lstStyle/>
            <a:p>
              <a:pPr algn="ctr" eaLnBrk="0" hangingPunct="0"/>
              <a:r>
                <a:rPr lang="en-US" sz="3200" i="1" dirty="0">
                  <a:solidFill>
                    <a:srgbClr val="777777"/>
                  </a:solidFill>
                </a:rPr>
                <a:t>Stub</a:t>
              </a:r>
            </a:p>
          </p:txBody>
        </p:sp>
        <p:sp>
          <p:nvSpPr>
            <p:cNvPr id="9" name="Line 36"/>
            <p:cNvSpPr>
              <a:spLocks noChangeShapeType="1"/>
            </p:cNvSpPr>
            <p:nvPr/>
          </p:nvSpPr>
          <p:spPr bwMode="auto">
            <a:xfrm>
              <a:off x="1440" y="2976"/>
              <a:ext cx="1008" cy="0"/>
            </a:xfrm>
            <a:prstGeom prst="line">
              <a:avLst/>
            </a:prstGeom>
            <a:noFill/>
            <a:ln w="8001">
              <a:solidFill>
                <a:srgbClr val="000000"/>
              </a:solidFill>
              <a:round/>
              <a:headEnd/>
              <a:tailEnd type="triangle" w="lg" len="lg"/>
            </a:ln>
          </p:spPr>
          <p:txBody>
            <a:bodyPr/>
            <a:lstStyle/>
            <a:p>
              <a:endParaRPr lang="en-US" dirty="0"/>
            </a:p>
          </p:txBody>
        </p:sp>
        <p:sp>
          <p:nvSpPr>
            <p:cNvPr id="10" name="Line 37"/>
            <p:cNvSpPr>
              <a:spLocks noChangeShapeType="1"/>
            </p:cNvSpPr>
            <p:nvPr/>
          </p:nvSpPr>
          <p:spPr bwMode="auto">
            <a:xfrm>
              <a:off x="3312" y="2976"/>
              <a:ext cx="1008" cy="0"/>
            </a:xfrm>
            <a:prstGeom prst="line">
              <a:avLst/>
            </a:prstGeom>
            <a:noFill/>
            <a:ln w="8001">
              <a:solidFill>
                <a:srgbClr val="000000"/>
              </a:solidFill>
              <a:round/>
              <a:headEnd/>
              <a:tailEnd type="triangle" w="lg" len="lg"/>
            </a:ln>
          </p:spPr>
          <p:txBody>
            <a:bodyPr/>
            <a:lstStyle/>
            <a:p>
              <a:endParaRPr lang="en-US" dirty="0"/>
            </a:p>
          </p:txBody>
        </p:sp>
        <p:sp>
          <p:nvSpPr>
            <p:cNvPr id="11" name="Line 38"/>
            <p:cNvSpPr>
              <a:spLocks noChangeShapeType="1"/>
            </p:cNvSpPr>
            <p:nvPr/>
          </p:nvSpPr>
          <p:spPr bwMode="auto">
            <a:xfrm flipH="1">
              <a:off x="1440" y="3216"/>
              <a:ext cx="1008" cy="0"/>
            </a:xfrm>
            <a:prstGeom prst="line">
              <a:avLst/>
            </a:prstGeom>
            <a:noFill/>
            <a:ln w="8001">
              <a:solidFill>
                <a:srgbClr val="000000"/>
              </a:solidFill>
              <a:round/>
              <a:headEnd/>
              <a:tailEnd type="triangle" w="lg" len="lg"/>
            </a:ln>
          </p:spPr>
          <p:txBody>
            <a:bodyPr/>
            <a:lstStyle/>
            <a:p>
              <a:endParaRPr lang="en-US" dirty="0"/>
            </a:p>
          </p:txBody>
        </p:sp>
        <p:sp>
          <p:nvSpPr>
            <p:cNvPr id="12" name="Line 39"/>
            <p:cNvSpPr>
              <a:spLocks noChangeShapeType="1"/>
            </p:cNvSpPr>
            <p:nvPr/>
          </p:nvSpPr>
          <p:spPr bwMode="auto">
            <a:xfrm flipH="1">
              <a:off x="3360" y="3216"/>
              <a:ext cx="1008" cy="0"/>
            </a:xfrm>
            <a:prstGeom prst="line">
              <a:avLst/>
            </a:prstGeom>
            <a:noFill/>
            <a:ln w="8001">
              <a:solidFill>
                <a:srgbClr val="000000"/>
              </a:solidFill>
              <a:round/>
              <a:headEnd/>
              <a:tailEnd type="triangle" w="lg" len="lg"/>
            </a:ln>
          </p:spPr>
          <p:txBody>
            <a:bodyPr/>
            <a:lstStyle/>
            <a:p>
              <a:endParaRPr lang="en-US" dirty="0"/>
            </a:p>
          </p:txBody>
        </p:sp>
        <p:sp>
          <p:nvSpPr>
            <p:cNvPr id="13" name="Text Box 40"/>
            <p:cNvSpPr txBox="1">
              <a:spLocks noChangeArrowheads="1"/>
            </p:cNvSpPr>
            <p:nvPr/>
          </p:nvSpPr>
          <p:spPr bwMode="auto">
            <a:xfrm>
              <a:off x="1488" y="2544"/>
              <a:ext cx="912" cy="442"/>
            </a:xfrm>
            <a:prstGeom prst="rect">
              <a:avLst/>
            </a:prstGeom>
            <a:noFill/>
            <a:ln w="7938">
              <a:noFill/>
              <a:miter lim="800000"/>
              <a:headEnd/>
              <a:tailEnd/>
            </a:ln>
          </p:spPr>
          <p:txBody>
            <a:bodyPr>
              <a:spAutoFit/>
            </a:bodyPr>
            <a:lstStyle/>
            <a:p>
              <a:pPr algn="ctr" eaLnBrk="0" hangingPunct="0">
                <a:spcBef>
                  <a:spcPct val="50000"/>
                </a:spcBef>
              </a:pPr>
              <a:r>
                <a:rPr lang="en-US" sz="2000" i="1" dirty="0">
                  <a:solidFill>
                    <a:srgbClr val="777777"/>
                  </a:solidFill>
                </a:rPr>
                <a:t>Input</a:t>
              </a:r>
              <a:br>
                <a:rPr lang="en-US" sz="2000" i="1" dirty="0">
                  <a:solidFill>
                    <a:srgbClr val="777777"/>
                  </a:solidFill>
                </a:rPr>
              </a:br>
              <a:r>
                <a:rPr lang="en-US" sz="2000" i="1" dirty="0">
                  <a:solidFill>
                    <a:srgbClr val="777777"/>
                  </a:solidFill>
                </a:rPr>
                <a:t>Values</a:t>
              </a:r>
            </a:p>
          </p:txBody>
        </p:sp>
        <p:sp>
          <p:nvSpPr>
            <p:cNvPr id="14" name="Text Box 41"/>
            <p:cNvSpPr txBox="1">
              <a:spLocks noChangeArrowheads="1"/>
            </p:cNvSpPr>
            <p:nvPr/>
          </p:nvSpPr>
          <p:spPr bwMode="auto">
            <a:xfrm>
              <a:off x="3384" y="3216"/>
              <a:ext cx="912" cy="442"/>
            </a:xfrm>
            <a:prstGeom prst="rect">
              <a:avLst/>
            </a:prstGeom>
            <a:noFill/>
            <a:ln w="7938">
              <a:noFill/>
              <a:miter lim="800000"/>
              <a:headEnd/>
              <a:tailEnd/>
            </a:ln>
          </p:spPr>
          <p:txBody>
            <a:bodyPr>
              <a:spAutoFit/>
            </a:bodyPr>
            <a:lstStyle/>
            <a:p>
              <a:pPr algn="ctr" eaLnBrk="0" hangingPunct="0">
                <a:spcBef>
                  <a:spcPct val="50000"/>
                </a:spcBef>
              </a:pPr>
              <a:r>
                <a:rPr lang="en-US" sz="2000" i="1" dirty="0">
                  <a:solidFill>
                    <a:srgbClr val="777777"/>
                  </a:solidFill>
                </a:rPr>
                <a:t>Input</a:t>
              </a:r>
              <a:br>
                <a:rPr lang="en-US" sz="2000" i="1" dirty="0">
                  <a:solidFill>
                    <a:srgbClr val="777777"/>
                  </a:solidFill>
                </a:rPr>
              </a:br>
              <a:r>
                <a:rPr lang="en-US" sz="2000" i="1" dirty="0">
                  <a:solidFill>
                    <a:srgbClr val="777777"/>
                  </a:solidFill>
                </a:rPr>
                <a:t>Values</a:t>
              </a:r>
            </a:p>
          </p:txBody>
        </p:sp>
        <p:sp>
          <p:nvSpPr>
            <p:cNvPr id="15" name="Text Box 42"/>
            <p:cNvSpPr txBox="1">
              <a:spLocks noChangeArrowheads="1"/>
            </p:cNvSpPr>
            <p:nvPr/>
          </p:nvSpPr>
          <p:spPr bwMode="auto">
            <a:xfrm>
              <a:off x="3384" y="2544"/>
              <a:ext cx="912" cy="442"/>
            </a:xfrm>
            <a:prstGeom prst="rect">
              <a:avLst/>
            </a:prstGeom>
            <a:noFill/>
            <a:ln w="7938">
              <a:noFill/>
              <a:miter lim="800000"/>
              <a:headEnd/>
              <a:tailEnd/>
            </a:ln>
          </p:spPr>
          <p:txBody>
            <a:bodyPr>
              <a:spAutoFit/>
            </a:bodyPr>
            <a:lstStyle/>
            <a:p>
              <a:pPr algn="ctr" eaLnBrk="0" hangingPunct="0">
                <a:spcBef>
                  <a:spcPct val="50000"/>
                </a:spcBef>
              </a:pPr>
              <a:r>
                <a:rPr lang="en-US" sz="2000" i="1" dirty="0">
                  <a:solidFill>
                    <a:srgbClr val="777777"/>
                  </a:solidFill>
                </a:rPr>
                <a:t>Expected</a:t>
              </a:r>
              <a:br>
                <a:rPr lang="en-US" sz="2000" i="1" dirty="0">
                  <a:solidFill>
                    <a:srgbClr val="777777"/>
                  </a:solidFill>
                </a:rPr>
              </a:br>
              <a:r>
                <a:rPr lang="en-US" sz="2000" i="1" dirty="0">
                  <a:solidFill>
                    <a:srgbClr val="777777"/>
                  </a:solidFill>
                </a:rPr>
                <a:t>Values</a:t>
              </a:r>
            </a:p>
          </p:txBody>
        </p:sp>
        <p:sp>
          <p:nvSpPr>
            <p:cNvPr id="16" name="Text Box 43"/>
            <p:cNvSpPr txBox="1">
              <a:spLocks noChangeArrowheads="1"/>
            </p:cNvSpPr>
            <p:nvPr/>
          </p:nvSpPr>
          <p:spPr bwMode="auto">
            <a:xfrm>
              <a:off x="1488" y="3216"/>
              <a:ext cx="912" cy="442"/>
            </a:xfrm>
            <a:prstGeom prst="rect">
              <a:avLst/>
            </a:prstGeom>
            <a:noFill/>
            <a:ln w="7938">
              <a:noFill/>
              <a:miter lim="800000"/>
              <a:headEnd/>
              <a:tailEnd/>
            </a:ln>
          </p:spPr>
          <p:txBody>
            <a:bodyPr>
              <a:spAutoFit/>
            </a:bodyPr>
            <a:lstStyle/>
            <a:p>
              <a:pPr algn="ctr" eaLnBrk="0" hangingPunct="0">
                <a:spcBef>
                  <a:spcPct val="50000"/>
                </a:spcBef>
              </a:pPr>
              <a:r>
                <a:rPr lang="en-US" sz="2000" i="1" dirty="0">
                  <a:solidFill>
                    <a:srgbClr val="777777"/>
                  </a:solidFill>
                </a:rPr>
                <a:t>Expected</a:t>
              </a:r>
              <a:br>
                <a:rPr lang="en-US" sz="2000" i="1" dirty="0">
                  <a:solidFill>
                    <a:srgbClr val="777777"/>
                  </a:solidFill>
                </a:rPr>
              </a:br>
              <a:r>
                <a:rPr lang="en-US" sz="2000" i="1" dirty="0">
                  <a:solidFill>
                    <a:srgbClr val="777777"/>
                  </a:solidFill>
                </a:rPr>
                <a:t>Values</a:t>
              </a:r>
            </a:p>
          </p:txBody>
        </p:sp>
      </p:grpSp>
    </p:spTree>
    <p:extLst>
      <p:ext uri="{BB962C8B-B14F-4D97-AF65-F5344CB8AC3E}">
        <p14:creationId xmlns:p14="http://schemas.microsoft.com/office/powerpoint/2010/main" val="9832765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US" dirty="0"/>
              <a:t>Two Ways to Enter a Test Value</a:t>
            </a:r>
          </a:p>
          <a:p>
            <a:pPr lvl="2"/>
            <a:r>
              <a:rPr lang="en-US" dirty="0"/>
              <a:t>Typing the value directly into the cell in the test case editor</a:t>
            </a:r>
          </a:p>
          <a:p>
            <a:pPr lvl="2"/>
            <a:r>
              <a:rPr lang="en-US" dirty="0"/>
              <a:t>Double clicking on the data item to bring up the Parameter Dialog</a:t>
            </a:r>
          </a:p>
          <a:p>
            <a:endParaRPr lang="en-US" dirty="0"/>
          </a:p>
          <a:p>
            <a:r>
              <a:rPr lang="en-US" dirty="0"/>
              <a:t>Using Based Numbers</a:t>
            </a:r>
          </a:p>
          <a:p>
            <a:pPr lvl="2"/>
            <a:r>
              <a:rPr lang="en-US" dirty="0"/>
              <a:t>Standard C/C++ notation for based numbers</a:t>
            </a:r>
          </a:p>
          <a:p>
            <a:pPr lvl="3"/>
            <a:r>
              <a:rPr lang="en-US" dirty="0"/>
              <a:t>Hex:    0x3a</a:t>
            </a:r>
          </a:p>
          <a:p>
            <a:pPr lvl="3"/>
            <a:r>
              <a:rPr lang="en-US" dirty="0"/>
              <a:t>Octal:  072</a:t>
            </a:r>
          </a:p>
          <a:p>
            <a:pPr lvl="1"/>
            <a:r>
              <a:rPr lang="en-US" dirty="0"/>
              <a:t>Changing the “base” used in a report</a:t>
            </a:r>
          </a:p>
          <a:p>
            <a:endParaRPr lang="en-US" dirty="0"/>
          </a:p>
          <a:p>
            <a:r>
              <a:rPr lang="en-US" dirty="0"/>
              <a:t>Entering Enumeral Values</a:t>
            </a:r>
          </a:p>
          <a:p>
            <a:pPr lvl="2"/>
            <a:r>
              <a:rPr lang="en-US" dirty="0"/>
              <a:t>Choose From the Drop Down List</a:t>
            </a:r>
          </a:p>
          <a:p>
            <a:pPr lvl="2"/>
            <a:r>
              <a:rPr lang="en-US" dirty="0"/>
              <a:t>Start Typing the Enumeral Value, it will auto-complete</a:t>
            </a:r>
          </a:p>
          <a:p>
            <a:pPr lvl="2"/>
            <a:r>
              <a:rPr lang="en-US" dirty="0"/>
              <a:t>Enter  a number in place of the enum to test out of range values</a:t>
            </a:r>
          </a:p>
          <a:p>
            <a:pPr lvl="2"/>
            <a:r>
              <a:rPr lang="en-US" dirty="0"/>
              <a:t>enum Soups  {NoSoup = 2, Onion = 6, Chowder = 12};</a:t>
            </a:r>
          </a:p>
        </p:txBody>
      </p:sp>
      <p:sp>
        <p:nvSpPr>
          <p:cNvPr id="2" name="Textplatzhalter 1">
            <a:extLst>
              <a:ext uri="{FF2B5EF4-FFF2-40B4-BE49-F238E27FC236}">
                <a16:creationId xmlns:a16="http://schemas.microsoft.com/office/drawing/2014/main" id="{08ABFCAF-0BC2-44B0-885C-4914A0D850D3}"/>
              </a:ext>
            </a:extLst>
          </p:cNvPr>
          <p:cNvSpPr>
            <a:spLocks noGrp="1"/>
          </p:cNvSpPr>
          <p:nvPr>
            <p:ph type="body" sz="quarter" idx="12"/>
          </p:nvPr>
        </p:nvSpPr>
        <p:spPr/>
        <p:txBody>
          <a:bodyPr/>
          <a:lstStyle/>
          <a:p>
            <a:r>
              <a:rPr lang="en-US" dirty="0"/>
              <a:t>Entering Values into Parameters</a:t>
            </a:r>
          </a:p>
        </p:txBody>
      </p:sp>
      <p:sp>
        <p:nvSpPr>
          <p:cNvPr id="3" name="Title 2"/>
          <p:cNvSpPr>
            <a:spLocks noGrp="1"/>
          </p:cNvSpPr>
          <p:nvPr>
            <p:ph type="title"/>
          </p:nvPr>
        </p:nvSpPr>
        <p:spPr/>
        <p:txBody>
          <a:bodyPr/>
          <a:lstStyle/>
          <a:p>
            <a:r>
              <a:rPr lang="en-US"/>
              <a:t>Lecture:  Creating Test Cases</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0695" y="3414716"/>
            <a:ext cx="31908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05150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a:t>Often necessary to test with data outside range of object</a:t>
            </a:r>
          </a:p>
          <a:p>
            <a:pPr lvl="2"/>
            <a:r>
              <a:rPr lang="en-US" dirty="0"/>
              <a:t>Out of range values always allowed for enums</a:t>
            </a:r>
          </a:p>
          <a:p>
            <a:r>
              <a:rPr lang="en-US" dirty="0"/>
              <a:t>VectorCAST simplifies out-of-range testing</a:t>
            </a:r>
          </a:p>
          <a:p>
            <a:pPr lvl="2"/>
            <a:r>
              <a:rPr lang="en-US" dirty="0"/>
              <a:t>TOOLS =&gt; OPTIONS =&gt; EXECUTE</a:t>
            </a:r>
          </a:p>
          <a:p>
            <a:pPr lvl="2"/>
            <a:r>
              <a:rPr lang="en-US" dirty="0"/>
              <a:t>Select the “Disable” Range Check option</a:t>
            </a:r>
          </a:p>
        </p:txBody>
      </p:sp>
      <p:sp>
        <p:nvSpPr>
          <p:cNvPr id="7" name="Textplatzhalter 6">
            <a:extLst>
              <a:ext uri="{FF2B5EF4-FFF2-40B4-BE49-F238E27FC236}">
                <a16:creationId xmlns:a16="http://schemas.microsoft.com/office/drawing/2014/main" id="{DF22D3AD-9379-4A7D-9654-12C6B1E1C717}"/>
              </a:ext>
            </a:extLst>
          </p:cNvPr>
          <p:cNvSpPr>
            <a:spLocks noGrp="1"/>
          </p:cNvSpPr>
          <p:nvPr>
            <p:ph type="body" sz="quarter" idx="12"/>
          </p:nvPr>
        </p:nvSpPr>
        <p:spPr/>
        <p:txBody>
          <a:bodyPr/>
          <a:lstStyle/>
          <a:p>
            <a:r>
              <a:rPr lang="en-US" dirty="0"/>
              <a:t>Range Checking</a:t>
            </a:r>
          </a:p>
        </p:txBody>
      </p:sp>
      <p:sp>
        <p:nvSpPr>
          <p:cNvPr id="80898" name="Rectangle 7"/>
          <p:cNvSpPr>
            <a:spLocks noGrp="1" noChangeArrowheads="1"/>
          </p:cNvSpPr>
          <p:nvPr>
            <p:ph type="title"/>
          </p:nvPr>
        </p:nvSpPr>
        <p:spPr/>
        <p:txBody>
          <a:bodyPr/>
          <a:lstStyle/>
          <a:p>
            <a:r>
              <a:rPr lang="en-US"/>
              <a:t>Lecture:  Creating Test Cases</a:t>
            </a:r>
            <a:endParaRPr lang="en-US" dirty="0"/>
          </a:p>
        </p:txBody>
      </p:sp>
    </p:spTree>
    <p:extLst>
      <p:ext uri="{BB962C8B-B14F-4D97-AF65-F5344CB8AC3E}">
        <p14:creationId xmlns:p14="http://schemas.microsoft.com/office/powerpoint/2010/main" val="1422598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US" dirty="0"/>
              <a:t>Often, you will want to add some notes</a:t>
            </a:r>
          </a:p>
          <a:p>
            <a:endParaRPr lang="en-US" dirty="0"/>
          </a:p>
          <a:p>
            <a:r>
              <a:rPr lang="en-US" dirty="0"/>
              <a:t>The notes are entered by clicking on the “Notes” button at the bottom of the Test Case Editor</a:t>
            </a:r>
          </a:p>
          <a:p>
            <a:pPr>
              <a:buNone/>
            </a:pPr>
            <a:endParaRPr lang="en-US" dirty="0"/>
          </a:p>
          <a:p>
            <a:r>
              <a:rPr lang="en-US" dirty="0"/>
              <a:t>Notes from Manually Entered Text</a:t>
            </a:r>
          </a:p>
          <a:p>
            <a:endParaRPr lang="en-US" dirty="0"/>
          </a:p>
          <a:p>
            <a:r>
              <a:rPr lang="en-US" dirty="0"/>
              <a:t>Notes from a file</a:t>
            </a:r>
          </a:p>
          <a:p>
            <a:pPr lvl="2"/>
            <a:r>
              <a:rPr lang="en-US" dirty="0"/>
              <a:t>Right Click and “Import File” </a:t>
            </a:r>
          </a:p>
          <a:p>
            <a:endParaRPr lang="en-US" dirty="0"/>
          </a:p>
          <a:p>
            <a:r>
              <a:rPr lang="en-US" dirty="0"/>
              <a:t>Notes from a template</a:t>
            </a:r>
          </a:p>
          <a:p>
            <a:pPr lvl="2"/>
            <a:r>
              <a:rPr lang="en-US" dirty="0"/>
              <a:t>Tool -&gt; Options Dialog: Report Tab</a:t>
            </a:r>
          </a:p>
          <a:p>
            <a:pPr lvl="1"/>
            <a:endParaRPr lang="en-US" dirty="0"/>
          </a:p>
          <a:p>
            <a:pPr lvl="2"/>
            <a:endParaRPr lang="en-US" dirty="0"/>
          </a:p>
          <a:p>
            <a:pPr lvl="1"/>
            <a:endParaRPr lang="en-US" dirty="0"/>
          </a:p>
        </p:txBody>
      </p:sp>
      <p:sp>
        <p:nvSpPr>
          <p:cNvPr id="2" name="Textplatzhalter 1">
            <a:extLst>
              <a:ext uri="{FF2B5EF4-FFF2-40B4-BE49-F238E27FC236}">
                <a16:creationId xmlns:a16="http://schemas.microsoft.com/office/drawing/2014/main" id="{6A691AFD-3588-4BC7-A661-DD8C15521E50}"/>
              </a:ext>
            </a:extLst>
          </p:cNvPr>
          <p:cNvSpPr>
            <a:spLocks noGrp="1"/>
          </p:cNvSpPr>
          <p:nvPr>
            <p:ph type="body" sz="quarter" idx="12"/>
          </p:nvPr>
        </p:nvSpPr>
        <p:spPr/>
        <p:txBody>
          <a:bodyPr/>
          <a:lstStyle/>
          <a:p>
            <a:r>
              <a:rPr lang="en-US" dirty="0"/>
              <a:t>Entering Notes</a:t>
            </a:r>
          </a:p>
        </p:txBody>
      </p:sp>
      <p:sp>
        <p:nvSpPr>
          <p:cNvPr id="3" name="Title 2"/>
          <p:cNvSpPr>
            <a:spLocks noGrp="1"/>
          </p:cNvSpPr>
          <p:nvPr>
            <p:ph type="title"/>
          </p:nvPr>
        </p:nvSpPr>
        <p:spPr/>
        <p:txBody>
          <a:bodyPr/>
          <a:lstStyle/>
          <a:p>
            <a:r>
              <a:rPr lang="en-US"/>
              <a:t>Lecture:  Creating Test Cases</a:t>
            </a:r>
            <a:endParaRPr lang="en-US" dirty="0"/>
          </a:p>
        </p:txBody>
      </p:sp>
    </p:spTree>
    <p:extLst>
      <p:ext uri="{BB962C8B-B14F-4D97-AF65-F5344CB8AC3E}">
        <p14:creationId xmlns:p14="http://schemas.microsoft.com/office/powerpoint/2010/main" val="23259755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US" dirty="0"/>
              <a:t>Multiple Ways to Execute Tests</a:t>
            </a:r>
          </a:p>
          <a:p>
            <a:pPr lvl="2"/>
            <a:r>
              <a:rPr lang="en-US" dirty="0"/>
              <a:t>Right Click on Test Case Name</a:t>
            </a:r>
          </a:p>
          <a:p>
            <a:pPr lvl="2"/>
            <a:r>
              <a:rPr lang="en-US" dirty="0"/>
              <a:t>Click on Test Case Name and hit F5</a:t>
            </a:r>
          </a:p>
          <a:p>
            <a:pPr lvl="2"/>
            <a:r>
              <a:rPr lang="en-US" dirty="0"/>
              <a:t>Click on Test Case Name and click “Play” Button on Tool Bar</a:t>
            </a:r>
          </a:p>
          <a:p>
            <a:endParaRPr lang="en-US" dirty="0"/>
          </a:p>
          <a:p>
            <a:endParaRPr lang="en-US" dirty="0"/>
          </a:p>
          <a:p>
            <a:endParaRPr lang="en-US" dirty="0"/>
          </a:p>
          <a:p>
            <a:r>
              <a:rPr lang="en-US" dirty="0"/>
              <a:t>Executing Multiple Tests</a:t>
            </a:r>
          </a:p>
          <a:p>
            <a:pPr lvl="2"/>
            <a:r>
              <a:rPr lang="en-US" dirty="0"/>
              <a:t>Control/Shift Click Multi Tests and execute</a:t>
            </a:r>
          </a:p>
          <a:p>
            <a:pPr lvl="2"/>
            <a:r>
              <a:rPr lang="en-US" dirty="0"/>
              <a:t>Select a node in Environment View and execute</a:t>
            </a:r>
          </a:p>
          <a:p>
            <a:pPr lvl="2"/>
            <a:r>
              <a:rPr lang="en-US" dirty="0"/>
              <a:t>All Tests under that node will be executed</a:t>
            </a:r>
          </a:p>
          <a:p>
            <a:pPr lvl="1"/>
            <a:endParaRPr lang="en-US" dirty="0"/>
          </a:p>
          <a:p>
            <a:endParaRPr lang="en-US" dirty="0"/>
          </a:p>
          <a:p>
            <a:pPr lvl="1"/>
            <a:endParaRPr lang="en-US" dirty="0"/>
          </a:p>
        </p:txBody>
      </p:sp>
      <p:sp>
        <p:nvSpPr>
          <p:cNvPr id="7" name="Textplatzhalter 6">
            <a:extLst>
              <a:ext uri="{FF2B5EF4-FFF2-40B4-BE49-F238E27FC236}">
                <a16:creationId xmlns:a16="http://schemas.microsoft.com/office/drawing/2014/main" id="{22E3934E-281D-4C3A-A57C-AB8767FA0BA8}"/>
              </a:ext>
            </a:extLst>
          </p:cNvPr>
          <p:cNvSpPr>
            <a:spLocks noGrp="1"/>
          </p:cNvSpPr>
          <p:nvPr>
            <p:ph type="body" sz="quarter" idx="12"/>
          </p:nvPr>
        </p:nvSpPr>
        <p:spPr/>
        <p:txBody>
          <a:bodyPr/>
          <a:lstStyle/>
          <a:p>
            <a:r>
              <a:rPr lang="en-US" dirty="0"/>
              <a:t>Executing Tests</a:t>
            </a:r>
          </a:p>
        </p:txBody>
      </p:sp>
      <p:sp>
        <p:nvSpPr>
          <p:cNvPr id="3" name="Title 2"/>
          <p:cNvSpPr>
            <a:spLocks noGrp="1"/>
          </p:cNvSpPr>
          <p:nvPr>
            <p:ph type="title"/>
          </p:nvPr>
        </p:nvSpPr>
        <p:spPr/>
        <p:txBody>
          <a:bodyPr/>
          <a:lstStyle/>
          <a:p>
            <a:r>
              <a:rPr lang="en-US"/>
              <a:t>Lecture:  Creating Test Cases</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9384" y="2725007"/>
            <a:ext cx="7246937"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88684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US" dirty="0"/>
              <a:t>Event:  When control transfers into or out of the UUT</a:t>
            </a:r>
          </a:p>
          <a:p>
            <a:endParaRPr lang="en-US" dirty="0"/>
          </a:p>
          <a:p>
            <a:pPr lvl="1"/>
            <a:r>
              <a:rPr lang="en-US" dirty="0"/>
              <a:t>All Test cases will have at least 2 events:</a:t>
            </a:r>
          </a:p>
          <a:p>
            <a:pPr lvl="2"/>
            <a:r>
              <a:rPr lang="en-US" dirty="0"/>
              <a:t>Initial Event:  Calling the UUT</a:t>
            </a:r>
          </a:p>
          <a:p>
            <a:pPr lvl="2"/>
            <a:r>
              <a:rPr lang="en-US" dirty="0"/>
              <a:t>Final Event:  Returning from the UUT</a:t>
            </a:r>
          </a:p>
          <a:p>
            <a:pPr lvl="1"/>
            <a:r>
              <a:rPr lang="en-US" dirty="0"/>
              <a:t>Each Stub call will create one Event</a:t>
            </a:r>
          </a:p>
          <a:p>
            <a:pPr lvl="1"/>
            <a:r>
              <a:rPr lang="en-US" dirty="0"/>
              <a:t>For Compound &amp; Range Tests, there will be multiple pairs of Initial &amp; Final Events</a:t>
            </a:r>
          </a:p>
          <a:p>
            <a:pPr lvl="1"/>
            <a:r>
              <a:rPr lang="en-US" dirty="0"/>
              <a:t>Global Data can be accessed when an Event occurs</a:t>
            </a:r>
          </a:p>
          <a:p>
            <a:pPr lvl="2"/>
            <a:r>
              <a:rPr lang="en-US" dirty="0"/>
              <a:t>Global data can be written to, or</a:t>
            </a:r>
          </a:p>
          <a:p>
            <a:pPr lvl="2"/>
            <a:r>
              <a:rPr lang="en-US" dirty="0"/>
              <a:t>Global data can be checked as an Expected Value</a:t>
            </a:r>
          </a:p>
          <a:p>
            <a:pPr lvl="2"/>
            <a:endParaRPr lang="en-US" dirty="0"/>
          </a:p>
          <a:p>
            <a:pPr lvl="1"/>
            <a:endParaRPr lang="en-US" dirty="0"/>
          </a:p>
          <a:p>
            <a:endParaRPr lang="en-US" dirty="0"/>
          </a:p>
          <a:p>
            <a:pPr lvl="1"/>
            <a:endParaRPr lang="en-US" dirty="0"/>
          </a:p>
        </p:txBody>
      </p:sp>
      <p:sp>
        <p:nvSpPr>
          <p:cNvPr id="7" name="Textplatzhalter 6">
            <a:extLst>
              <a:ext uri="{FF2B5EF4-FFF2-40B4-BE49-F238E27FC236}">
                <a16:creationId xmlns:a16="http://schemas.microsoft.com/office/drawing/2014/main" id="{8093EB53-4A4B-42C2-A25B-4C4183DF0829}"/>
              </a:ext>
            </a:extLst>
          </p:cNvPr>
          <p:cNvSpPr>
            <a:spLocks noGrp="1"/>
          </p:cNvSpPr>
          <p:nvPr>
            <p:ph type="body" sz="quarter" idx="12"/>
          </p:nvPr>
        </p:nvSpPr>
        <p:spPr/>
        <p:txBody>
          <a:bodyPr/>
          <a:lstStyle/>
          <a:p>
            <a:r>
              <a:rPr lang="en-US" dirty="0"/>
              <a:t>Definition of an Execution “Event”</a:t>
            </a:r>
          </a:p>
        </p:txBody>
      </p:sp>
      <p:sp>
        <p:nvSpPr>
          <p:cNvPr id="3" name="Title 2"/>
          <p:cNvSpPr>
            <a:spLocks noGrp="1"/>
          </p:cNvSpPr>
          <p:nvPr>
            <p:ph type="title"/>
          </p:nvPr>
        </p:nvSpPr>
        <p:spPr/>
        <p:txBody>
          <a:bodyPr/>
          <a:lstStyle/>
          <a:p>
            <a:r>
              <a:rPr lang="en-US"/>
              <a:t>Lecture:  Creating Test Cases</a:t>
            </a:r>
            <a:endParaRPr lang="en-US" dirty="0"/>
          </a:p>
        </p:txBody>
      </p:sp>
    </p:spTree>
    <p:extLst>
      <p:ext uri="{BB962C8B-B14F-4D97-AF65-F5344CB8AC3E}">
        <p14:creationId xmlns:p14="http://schemas.microsoft.com/office/powerpoint/2010/main" val="3915332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5F594B9-7199-48CC-9976-5167DA187786}"/>
              </a:ext>
            </a:extLst>
          </p:cNvPr>
          <p:cNvSpPr>
            <a:spLocks noGrp="1"/>
          </p:cNvSpPr>
          <p:nvPr>
            <p:ph type="body" sz="quarter" idx="12"/>
          </p:nvPr>
        </p:nvSpPr>
        <p:spPr/>
        <p:txBody>
          <a:bodyPr/>
          <a:lstStyle/>
          <a:p>
            <a:r>
              <a:rPr lang="en-US" dirty="0"/>
              <a:t>Execution Report</a:t>
            </a:r>
          </a:p>
        </p:txBody>
      </p:sp>
      <p:sp>
        <p:nvSpPr>
          <p:cNvPr id="76802" name="Rectangle 1030"/>
          <p:cNvSpPr>
            <a:spLocks noGrp="1" noChangeArrowheads="1"/>
          </p:cNvSpPr>
          <p:nvPr>
            <p:ph type="title"/>
          </p:nvPr>
        </p:nvSpPr>
        <p:spPr/>
        <p:txBody>
          <a:bodyPr/>
          <a:lstStyle/>
          <a:p>
            <a:r>
              <a:rPr lang="en-US"/>
              <a:t>Lecture:  Creating Test Cases</a:t>
            </a:r>
            <a:endParaRPr lang="en-US" dirty="0"/>
          </a:p>
        </p:txBody>
      </p:sp>
      <p:pic>
        <p:nvPicPr>
          <p:cNvPr id="4" name="Picture 3">
            <a:extLst>
              <a:ext uri="{FF2B5EF4-FFF2-40B4-BE49-F238E27FC236}">
                <a16:creationId xmlns:a16="http://schemas.microsoft.com/office/drawing/2014/main" id="{DB63C1D4-2B3F-44E0-8073-7EDF0A25DE3A}"/>
              </a:ext>
            </a:extLst>
          </p:cNvPr>
          <p:cNvPicPr>
            <a:picLocks noChangeAspect="1"/>
          </p:cNvPicPr>
          <p:nvPr/>
        </p:nvPicPr>
        <p:blipFill>
          <a:blip r:embed="rId3"/>
          <a:stretch>
            <a:fillRect/>
          </a:stretch>
        </p:blipFill>
        <p:spPr>
          <a:xfrm>
            <a:off x="3162300" y="1119600"/>
            <a:ext cx="5867400" cy="5486400"/>
          </a:xfrm>
          <a:prstGeom prst="rect">
            <a:avLst/>
          </a:prstGeom>
        </p:spPr>
      </p:pic>
    </p:spTree>
    <p:extLst>
      <p:ext uri="{BB962C8B-B14F-4D97-AF65-F5344CB8AC3E}">
        <p14:creationId xmlns:p14="http://schemas.microsoft.com/office/powerpoint/2010/main" val="2612891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solidFill>
                  <a:srgbClr val="B70032"/>
                </a:solidFill>
                <a:hlinkClick r:id="" action="ppaction://customshow?id=25&amp;return=true">
                  <a:extLst>
                    <a:ext uri="{A12FA001-AC4F-418D-AE19-62706E023703}">
                      <ahyp:hlinkClr xmlns:ahyp="http://schemas.microsoft.com/office/drawing/2018/hyperlinkcolor" val="tx"/>
                    </a:ext>
                  </a:extLst>
                </a:hlinkClick>
              </a:rPr>
              <a:t>Link to Lab:  Creating Test Cases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EC8578ED-D27D-4615-8F70-8CBEFC75CB7F}"/>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FF873E23-3987-4CE1-A86D-3BA0C845B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7226188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9DF74E13-2BD9-4C2B-8567-D0FDEF0FD4D9}"/>
              </a:ext>
            </a:extLst>
          </p:cNvPr>
          <p:cNvSpPr>
            <a:spLocks noGrp="1"/>
          </p:cNvSpPr>
          <p:nvPr>
            <p:ph type="body" sz="quarter" idx="12"/>
          </p:nvPr>
        </p:nvSpPr>
        <p:spPr/>
        <p:txBody>
          <a:bodyPr/>
          <a:lstStyle/>
          <a:p>
            <a:r>
              <a:rPr lang="en-US" dirty="0"/>
              <a:t>Quiz:  How Can You Create a Test?</a:t>
            </a:r>
          </a:p>
        </p:txBody>
      </p:sp>
      <p:sp>
        <p:nvSpPr>
          <p:cNvPr id="4" name="Title 3"/>
          <p:cNvSpPr>
            <a:spLocks noGrp="1"/>
          </p:cNvSpPr>
          <p:nvPr>
            <p:ph type="title"/>
          </p:nvPr>
        </p:nvSpPr>
        <p:spPr/>
        <p:txBody>
          <a:bodyPr/>
          <a:lstStyle/>
          <a:p>
            <a:r>
              <a:rPr lang="en-US"/>
              <a:t>Lecture:  Creating Test Cases</a:t>
            </a:r>
            <a:endParaRPr lang="en-US" dirty="0"/>
          </a:p>
        </p:txBody>
      </p:sp>
      <p:sp>
        <p:nvSpPr>
          <p:cNvPr id="5" name="Action Button: Custom 4">
            <a:hlinkClick r:id="" action="ppaction://macro?name=Wrong" highlightClick="1"/>
          </p:cNvPr>
          <p:cNvSpPr/>
          <p:nvPr/>
        </p:nvSpPr>
        <p:spPr>
          <a:xfrm>
            <a:off x="2543176" y="1614489"/>
            <a:ext cx="723900" cy="638175"/>
          </a:xfrm>
          <a:prstGeom prst="actionButtonBlank">
            <a:avLst/>
          </a:prstGeom>
          <a:gradFill>
            <a:gsLst>
              <a:gs pos="0">
                <a:srgbClr val="B70032"/>
              </a:gs>
              <a:gs pos="100000">
                <a:srgbClr val="C00000"/>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Correct" highlightClick="1"/>
          </p:cNvPr>
          <p:cNvSpPr/>
          <p:nvPr/>
        </p:nvSpPr>
        <p:spPr>
          <a:xfrm>
            <a:off x="2543176" y="2405064"/>
            <a:ext cx="723900" cy="638175"/>
          </a:xfrm>
          <a:prstGeom prst="actionButtonBlank">
            <a:avLst/>
          </a:prstGeom>
          <a:gradFill>
            <a:gsLst>
              <a:gs pos="0">
                <a:srgbClr val="B70032"/>
              </a:gs>
              <a:gs pos="100000">
                <a:srgbClr val="C00000"/>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gradFill>
            <a:gsLst>
              <a:gs pos="0">
                <a:srgbClr val="B70032"/>
              </a:gs>
              <a:gs pos="100000">
                <a:srgbClr val="C00000"/>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8" name="Action Button: Custom 7">
            <a:hlinkClick r:id="" action="ppaction://macro?name=Wrong" highlightClick="1"/>
          </p:cNvPr>
          <p:cNvSpPr/>
          <p:nvPr/>
        </p:nvSpPr>
        <p:spPr>
          <a:xfrm>
            <a:off x="2543176" y="4100513"/>
            <a:ext cx="723900" cy="638175"/>
          </a:xfrm>
          <a:prstGeom prst="actionButtonBlank">
            <a:avLst/>
          </a:prstGeom>
          <a:gradFill>
            <a:gsLst>
              <a:gs pos="0">
                <a:srgbClr val="B70032"/>
              </a:gs>
              <a:gs pos="100000">
                <a:srgbClr val="C00000"/>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D</a:t>
            </a:r>
          </a:p>
        </p:txBody>
      </p:sp>
      <p:sp>
        <p:nvSpPr>
          <p:cNvPr id="10" name="TextBox 9"/>
          <p:cNvSpPr txBox="1"/>
          <p:nvPr/>
        </p:nvSpPr>
        <p:spPr>
          <a:xfrm>
            <a:off x="3543301" y="1659266"/>
            <a:ext cx="6421317" cy="1015663"/>
          </a:xfrm>
          <a:prstGeom prst="rect">
            <a:avLst/>
          </a:prstGeom>
          <a:noFill/>
        </p:spPr>
        <p:txBody>
          <a:bodyPr wrap="square" rtlCol="0">
            <a:spAutoFit/>
          </a:bodyPr>
          <a:lstStyle/>
          <a:p>
            <a:r>
              <a:rPr lang="en-US" sz="2400" dirty="0"/>
              <a:t>Right Clicking on a Sub-Program Name</a:t>
            </a:r>
          </a:p>
          <a:p>
            <a:endParaRPr lang="en-US" sz="2400" dirty="0"/>
          </a:p>
        </p:txBody>
      </p:sp>
      <p:sp>
        <p:nvSpPr>
          <p:cNvPr id="11" name="TextBox 10"/>
          <p:cNvSpPr txBox="1"/>
          <p:nvPr/>
        </p:nvSpPr>
        <p:spPr>
          <a:xfrm>
            <a:off x="3543301" y="2484766"/>
            <a:ext cx="6115051" cy="461665"/>
          </a:xfrm>
          <a:prstGeom prst="rect">
            <a:avLst/>
          </a:prstGeom>
          <a:noFill/>
        </p:spPr>
        <p:txBody>
          <a:bodyPr wrap="square" rtlCol="0">
            <a:spAutoFit/>
          </a:bodyPr>
          <a:lstStyle/>
          <a:p>
            <a:r>
              <a:rPr lang="en-US" sz="2400" dirty="0"/>
              <a:t>Right Clicking on a Unit Name</a:t>
            </a:r>
          </a:p>
        </p:txBody>
      </p:sp>
      <p:sp>
        <p:nvSpPr>
          <p:cNvPr id="12" name="TextBox 11"/>
          <p:cNvSpPr txBox="1"/>
          <p:nvPr/>
        </p:nvSpPr>
        <p:spPr>
          <a:xfrm>
            <a:off x="3543301" y="3310266"/>
            <a:ext cx="6621465" cy="461665"/>
          </a:xfrm>
          <a:prstGeom prst="rect">
            <a:avLst/>
          </a:prstGeom>
          <a:noFill/>
        </p:spPr>
        <p:txBody>
          <a:bodyPr wrap="square" rtlCol="0">
            <a:spAutoFit/>
          </a:bodyPr>
          <a:lstStyle/>
          <a:p>
            <a:r>
              <a:rPr lang="en-US" sz="2400" dirty="0"/>
              <a:t>Right Clicking on the Environment Name </a:t>
            </a:r>
          </a:p>
        </p:txBody>
      </p:sp>
      <p:sp>
        <p:nvSpPr>
          <p:cNvPr id="13" name="TextBox 12"/>
          <p:cNvSpPr txBox="1"/>
          <p:nvPr/>
        </p:nvSpPr>
        <p:spPr>
          <a:xfrm>
            <a:off x="3543301" y="4100514"/>
            <a:ext cx="6115051" cy="461665"/>
          </a:xfrm>
          <a:prstGeom prst="rect">
            <a:avLst/>
          </a:prstGeom>
          <a:noFill/>
        </p:spPr>
        <p:txBody>
          <a:bodyPr wrap="square" rtlCol="0">
            <a:spAutoFit/>
          </a:bodyPr>
          <a:lstStyle/>
          <a:p>
            <a:r>
              <a:rPr lang="en-US" sz="2400" dirty="0"/>
              <a:t>All of the Above</a:t>
            </a:r>
          </a:p>
        </p:txBody>
      </p:sp>
    </p:spTree>
    <p:extLst>
      <p:ext uri="{BB962C8B-B14F-4D97-AF65-F5344CB8AC3E}">
        <p14:creationId xmlns:p14="http://schemas.microsoft.com/office/powerpoint/2010/main" val="2033540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platzhalter 2"/>
          <p:cNvSpPr>
            <a:spLocks noGrp="1"/>
          </p:cNvSpPr>
          <p:nvPr>
            <p:ph type="body" sz="quarter" idx="12"/>
          </p:nvPr>
        </p:nvSpPr>
        <p:spPr/>
        <p:txBody>
          <a:bodyPr/>
          <a:lstStyle/>
          <a:p>
            <a:r>
              <a:rPr lang="en-US" dirty="0"/>
              <a:t>VectorCAST at a Glance</a:t>
            </a:r>
          </a:p>
        </p:txBody>
      </p:sp>
      <p:sp>
        <p:nvSpPr>
          <p:cNvPr id="41" name="Titel 3"/>
          <p:cNvSpPr>
            <a:spLocks noGrp="1"/>
          </p:cNvSpPr>
          <p:nvPr>
            <p:ph type="title"/>
          </p:nvPr>
        </p:nvSpPr>
        <p:spPr/>
        <p:txBody>
          <a:bodyPr/>
          <a:lstStyle/>
          <a:p>
            <a:r>
              <a:rPr lang="en-US"/>
              <a:t>Company Overview</a:t>
            </a:r>
            <a:endParaRPr lang="en-US" dirty="0"/>
          </a:p>
        </p:txBody>
      </p:sp>
      <p:sp>
        <p:nvSpPr>
          <p:cNvPr id="24" name="Textfeld 1">
            <a:extLst>
              <a:ext uri="{FF2B5EF4-FFF2-40B4-BE49-F238E27FC236}">
                <a16:creationId xmlns:a16="http://schemas.microsoft.com/office/drawing/2014/main" id="{B99B1D90-CE90-4819-BC66-D36B6D6EC74D}"/>
              </a:ext>
            </a:extLst>
          </p:cNvPr>
          <p:cNvSpPr txBox="1"/>
          <p:nvPr>
            <p:custDataLst>
              <p:tags r:id="rId1"/>
            </p:custDataLst>
          </p:nvPr>
        </p:nvSpPr>
        <p:spPr>
          <a:xfrm>
            <a:off x="6142404" y="3384774"/>
            <a:ext cx="5406483" cy="2011156"/>
          </a:xfrm>
          <a:prstGeom prst="rect">
            <a:avLst/>
          </a:prstGeom>
          <a:solidFill>
            <a:srgbClr val="B70032"/>
          </a:solidFill>
          <a:ln w="38100">
            <a:noFill/>
          </a:ln>
          <a:extLst/>
        </p:spPr>
        <p:txBody>
          <a:bodyPr vert="horz" lIns="107970" tIns="107970" rIns="107970" bIns="107970" rtlCol="0">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400" dirty="0">
              <a:solidFill>
                <a:srgbClr val="FFFFFF"/>
              </a:solidFill>
            </a:endParaRPr>
          </a:p>
        </p:txBody>
      </p:sp>
      <p:sp>
        <p:nvSpPr>
          <p:cNvPr id="37" name="AutoShape 3">
            <a:extLst>
              <a:ext uri="{FF2B5EF4-FFF2-40B4-BE49-F238E27FC236}">
                <a16:creationId xmlns:a16="http://schemas.microsoft.com/office/drawing/2014/main" id="{B7652FC3-D5EC-4948-AA4A-0D4107DDF865}"/>
              </a:ext>
            </a:extLst>
          </p:cNvPr>
          <p:cNvSpPr>
            <a:spLocks noChangeAspect="1" noChangeArrowheads="1" noTextEdit="1"/>
          </p:cNvSpPr>
          <p:nvPr/>
        </p:nvSpPr>
        <p:spPr bwMode="auto">
          <a:xfrm>
            <a:off x="6439950" y="3827089"/>
            <a:ext cx="1864827" cy="107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3" name="Textfeld 37">
            <a:extLst>
              <a:ext uri="{FF2B5EF4-FFF2-40B4-BE49-F238E27FC236}">
                <a16:creationId xmlns:a16="http://schemas.microsoft.com/office/drawing/2014/main" id="{2C67806A-6457-48CD-A282-D8609ED04BDC}"/>
              </a:ext>
            </a:extLst>
          </p:cNvPr>
          <p:cNvSpPr txBox="1"/>
          <p:nvPr>
            <p:custDataLst>
              <p:tags r:id="rId2"/>
            </p:custDataLst>
          </p:nvPr>
        </p:nvSpPr>
        <p:spPr>
          <a:xfrm>
            <a:off x="651251" y="1250595"/>
            <a:ext cx="5404031" cy="3112277"/>
          </a:xfrm>
          <a:prstGeom prst="rect">
            <a:avLst/>
          </a:prstGeom>
          <a:solidFill>
            <a:srgbClr val="B70032"/>
          </a:solidFill>
          <a:ln w="38100">
            <a:noFill/>
          </a:ln>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endParaRPr lang="en-US" sz="2399" dirty="0">
              <a:solidFill>
                <a:srgbClr val="FFFFFF"/>
              </a:solidFill>
            </a:endParaRPr>
          </a:p>
        </p:txBody>
      </p:sp>
      <p:sp>
        <p:nvSpPr>
          <p:cNvPr id="39" name="Textfeld 52">
            <a:extLst>
              <a:ext uri="{FF2B5EF4-FFF2-40B4-BE49-F238E27FC236}">
                <a16:creationId xmlns:a16="http://schemas.microsoft.com/office/drawing/2014/main" id="{966CE7E7-BE6C-4016-846A-4AC8EF392031}"/>
              </a:ext>
            </a:extLst>
          </p:cNvPr>
          <p:cNvSpPr txBox="1"/>
          <p:nvPr>
            <p:custDataLst>
              <p:tags r:id="rId3"/>
            </p:custDataLst>
          </p:nvPr>
        </p:nvSpPr>
        <p:spPr>
          <a:xfrm>
            <a:off x="8161811" y="3367104"/>
            <a:ext cx="3342281" cy="2034480"/>
          </a:xfrm>
          <a:prstGeom prst="rect">
            <a:avLst/>
          </a:prstGeom>
          <a:noFill/>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chemeClr val="bg2"/>
                </a:solidFill>
              </a:rPr>
              <a:t>Solutions for: automotive, aerospace, medical, rail, industrial controls, and IoT </a:t>
            </a:r>
          </a:p>
        </p:txBody>
      </p:sp>
      <p:pic>
        <p:nvPicPr>
          <p:cNvPr id="7" name="Picture 6">
            <a:extLst>
              <a:ext uri="{FF2B5EF4-FFF2-40B4-BE49-F238E27FC236}">
                <a16:creationId xmlns:a16="http://schemas.microsoft.com/office/drawing/2014/main" id="{6ACB43A9-D5A2-4A3B-BD6E-173BB0430ED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52889" y="3588098"/>
            <a:ext cx="1578566" cy="1578566"/>
          </a:xfrm>
          <a:prstGeom prst="rect">
            <a:avLst/>
          </a:prstGeom>
        </p:spPr>
      </p:pic>
      <p:sp>
        <p:nvSpPr>
          <p:cNvPr id="27" name="Textfeld 58">
            <a:extLst>
              <a:ext uri="{FF2B5EF4-FFF2-40B4-BE49-F238E27FC236}">
                <a16:creationId xmlns:a16="http://schemas.microsoft.com/office/drawing/2014/main" id="{7ED5D1B5-AE87-4253-945F-83ED61D4F3C4}"/>
              </a:ext>
            </a:extLst>
          </p:cNvPr>
          <p:cNvSpPr txBox="1"/>
          <p:nvPr>
            <p:custDataLst>
              <p:tags r:id="rId4"/>
            </p:custDataLst>
          </p:nvPr>
        </p:nvSpPr>
        <p:spPr>
          <a:xfrm>
            <a:off x="660102" y="4481125"/>
            <a:ext cx="5400884" cy="2015831"/>
          </a:xfrm>
          <a:prstGeom prst="rect">
            <a:avLst/>
          </a:prstGeom>
          <a:solidFill>
            <a:srgbClr val="565C5E"/>
          </a:solidFill>
          <a:ln w="38100">
            <a:noFill/>
          </a:ln>
          <a:extLst/>
        </p:spPr>
        <p:txBody>
          <a:bodyPr vert="horz" lIns="107970" tIns="107970" rIns="107970" bIns="107970" rtlCol="0">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400" dirty="0">
              <a:solidFill>
                <a:srgbClr val="FFFFFF"/>
              </a:solidFill>
            </a:endParaRPr>
          </a:p>
        </p:txBody>
      </p:sp>
      <p:sp>
        <p:nvSpPr>
          <p:cNvPr id="29" name="Textfeld 36">
            <a:extLst>
              <a:ext uri="{FF2B5EF4-FFF2-40B4-BE49-F238E27FC236}">
                <a16:creationId xmlns:a16="http://schemas.microsoft.com/office/drawing/2014/main" id="{B952FCD4-E15A-4A32-AD97-326569C43D1C}"/>
              </a:ext>
            </a:extLst>
          </p:cNvPr>
          <p:cNvSpPr txBox="1"/>
          <p:nvPr>
            <p:custDataLst>
              <p:tags r:id="rId5"/>
            </p:custDataLst>
          </p:nvPr>
        </p:nvSpPr>
        <p:spPr>
          <a:xfrm>
            <a:off x="657055" y="4461249"/>
            <a:ext cx="3211413" cy="2025770"/>
          </a:xfrm>
          <a:prstGeom prst="rect">
            <a:avLst/>
          </a:prstGeom>
          <a:noFill/>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rgbClr val="FFFFFF"/>
                </a:solidFill>
              </a:rPr>
              <a:t>TÜV SÜD Certified: Software Tool for Safety Related Development</a:t>
            </a:r>
          </a:p>
        </p:txBody>
      </p:sp>
      <p:pic>
        <p:nvPicPr>
          <p:cNvPr id="9" name="Picture 8">
            <a:extLst>
              <a:ext uri="{FF2B5EF4-FFF2-40B4-BE49-F238E27FC236}">
                <a16:creationId xmlns:a16="http://schemas.microsoft.com/office/drawing/2014/main" id="{6AB92779-532F-47B5-9D19-D8433068430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21899" y="4597637"/>
            <a:ext cx="1791005" cy="1791005"/>
          </a:xfrm>
          <a:prstGeom prst="rect">
            <a:avLst/>
          </a:prstGeom>
        </p:spPr>
      </p:pic>
      <p:sp>
        <p:nvSpPr>
          <p:cNvPr id="26" name="Textfeld 51">
            <a:extLst>
              <a:ext uri="{FF2B5EF4-FFF2-40B4-BE49-F238E27FC236}">
                <a16:creationId xmlns:a16="http://schemas.microsoft.com/office/drawing/2014/main" id="{3C933C8C-E290-41D0-9ECD-C049D445FEA4}"/>
              </a:ext>
            </a:extLst>
          </p:cNvPr>
          <p:cNvSpPr txBox="1"/>
          <p:nvPr>
            <p:custDataLst>
              <p:tags r:id="rId6"/>
            </p:custDataLst>
          </p:nvPr>
        </p:nvSpPr>
        <p:spPr>
          <a:xfrm>
            <a:off x="6142313" y="1259039"/>
            <a:ext cx="5404031" cy="2058538"/>
          </a:xfrm>
          <a:prstGeom prst="rect">
            <a:avLst/>
          </a:prstGeom>
          <a:solidFill>
            <a:srgbClr val="B1B6BA"/>
          </a:solidFill>
          <a:ln w="38100">
            <a:noFill/>
          </a:ln>
          <a:extLst/>
        </p:spPr>
        <p:txBody>
          <a:bodyPr vert="horz" lIns="107970" tIns="107970" rIns="107970" bIns="107970" rtlCol="0">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400" dirty="0">
              <a:solidFill>
                <a:srgbClr val="FFFFFF"/>
              </a:solidFill>
            </a:endParaRPr>
          </a:p>
        </p:txBody>
      </p:sp>
      <p:sp>
        <p:nvSpPr>
          <p:cNvPr id="31" name="Textfeld 56">
            <a:extLst>
              <a:ext uri="{FF2B5EF4-FFF2-40B4-BE49-F238E27FC236}">
                <a16:creationId xmlns:a16="http://schemas.microsoft.com/office/drawing/2014/main" id="{75BD5E1A-A335-44A6-B6D2-1DE79516D72C}"/>
              </a:ext>
            </a:extLst>
          </p:cNvPr>
          <p:cNvSpPr txBox="1"/>
          <p:nvPr>
            <p:custDataLst>
              <p:tags r:id="rId7"/>
            </p:custDataLst>
          </p:nvPr>
        </p:nvSpPr>
        <p:spPr>
          <a:xfrm>
            <a:off x="8114660" y="1268975"/>
            <a:ext cx="3421747" cy="2052104"/>
          </a:xfrm>
          <a:prstGeom prst="rect">
            <a:avLst/>
          </a:prstGeom>
          <a:noFill/>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rgbClr val="565C5E"/>
                </a:solidFill>
              </a:rPr>
              <a:t>Integrated with 300+ compiler and target combinations</a:t>
            </a:r>
          </a:p>
        </p:txBody>
      </p:sp>
      <p:sp>
        <p:nvSpPr>
          <p:cNvPr id="28" name="Textfeld 66">
            <a:extLst>
              <a:ext uri="{FF2B5EF4-FFF2-40B4-BE49-F238E27FC236}">
                <a16:creationId xmlns:a16="http://schemas.microsoft.com/office/drawing/2014/main" id="{CA713482-E77B-4AAF-8467-2C684EB7F095}"/>
              </a:ext>
            </a:extLst>
          </p:cNvPr>
          <p:cNvSpPr txBox="1"/>
          <p:nvPr>
            <p:custDataLst>
              <p:tags r:id="rId8"/>
            </p:custDataLst>
          </p:nvPr>
        </p:nvSpPr>
        <p:spPr>
          <a:xfrm>
            <a:off x="6142403" y="5484762"/>
            <a:ext cx="5406483" cy="1005578"/>
          </a:xfrm>
          <a:prstGeom prst="rect">
            <a:avLst/>
          </a:prstGeom>
          <a:solidFill>
            <a:srgbClr val="DADEE1"/>
          </a:solidFill>
          <a:ln w="38100">
            <a:noFill/>
          </a:ln>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799" dirty="0">
              <a:solidFill>
                <a:srgbClr val="000000"/>
              </a:solidFill>
            </a:endParaRPr>
          </a:p>
        </p:txBody>
      </p:sp>
      <p:sp>
        <p:nvSpPr>
          <p:cNvPr id="47" name="Textfeld 44">
            <a:extLst>
              <a:ext uri="{FF2B5EF4-FFF2-40B4-BE49-F238E27FC236}">
                <a16:creationId xmlns:a16="http://schemas.microsoft.com/office/drawing/2014/main" id="{1D8C6408-EE11-44AA-AB45-F49B292F4C76}"/>
              </a:ext>
            </a:extLst>
          </p:cNvPr>
          <p:cNvSpPr txBox="1"/>
          <p:nvPr>
            <p:custDataLst>
              <p:tags r:id="rId9"/>
            </p:custDataLst>
          </p:nvPr>
        </p:nvSpPr>
        <p:spPr>
          <a:xfrm>
            <a:off x="7370325" y="5488263"/>
            <a:ext cx="4133765" cy="998757"/>
          </a:xfrm>
          <a:prstGeom prst="rect">
            <a:avLst/>
          </a:prstGeom>
          <a:noFill/>
          <a:ln w="38100">
            <a:noFill/>
          </a:ln>
          <a:extLst/>
        </p:spPr>
        <p:txBody>
          <a:bodyPr vert="horz" lIns="107970" tIns="107970" rIns="107970" bIns="107970" rtlCol="0" anchor="ctr" anchorCtr="1">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rgbClr val="565C5E"/>
                </a:solidFill>
              </a:rPr>
              <a:t>Acquired by Vector Group in 2017</a:t>
            </a:r>
          </a:p>
        </p:txBody>
      </p:sp>
      <p:pic>
        <p:nvPicPr>
          <p:cNvPr id="3" name="Picture 2">
            <a:extLst>
              <a:ext uri="{FF2B5EF4-FFF2-40B4-BE49-F238E27FC236}">
                <a16:creationId xmlns:a16="http://schemas.microsoft.com/office/drawing/2014/main" id="{927DB5A8-DEFB-4BB3-B184-9B021DDFE33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8525" y="1781509"/>
            <a:ext cx="2060090" cy="2060090"/>
          </a:xfrm>
          <a:prstGeom prst="rect">
            <a:avLst/>
          </a:prstGeom>
        </p:spPr>
      </p:pic>
      <p:sp>
        <p:nvSpPr>
          <p:cNvPr id="25" name="Textfeld 49">
            <a:extLst>
              <a:ext uri="{FF2B5EF4-FFF2-40B4-BE49-F238E27FC236}">
                <a16:creationId xmlns:a16="http://schemas.microsoft.com/office/drawing/2014/main" id="{E37680DF-3F3B-4181-98C3-928A3413510C}"/>
              </a:ext>
            </a:extLst>
          </p:cNvPr>
          <p:cNvSpPr txBox="1"/>
          <p:nvPr>
            <p:custDataLst>
              <p:tags r:id="rId10"/>
            </p:custDataLst>
          </p:nvPr>
        </p:nvSpPr>
        <p:spPr>
          <a:xfrm>
            <a:off x="2864820" y="1268976"/>
            <a:ext cx="3150268" cy="3093895"/>
          </a:xfrm>
          <a:prstGeom prst="rect">
            <a:avLst/>
          </a:prstGeom>
          <a:noFill/>
          <a:extLst/>
        </p:spPr>
        <p:txBody>
          <a:bodyPr vert="horz" lIns="107970" tIns="107970" rIns="107970" bIns="107970" rtlCol="0" anchor="ctr" anchorCtr="1">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799" dirty="0">
                <a:solidFill>
                  <a:srgbClr val="FFFFFF"/>
                </a:solidFill>
              </a:rPr>
              <a:t>First product released in 1992 for Lockheed Martin’s C-130J Super Hercules</a:t>
            </a:r>
          </a:p>
        </p:txBody>
      </p:sp>
      <p:pic>
        <p:nvPicPr>
          <p:cNvPr id="4" name="Picture 3">
            <a:extLst>
              <a:ext uri="{FF2B5EF4-FFF2-40B4-BE49-F238E27FC236}">
                <a16:creationId xmlns:a16="http://schemas.microsoft.com/office/drawing/2014/main" id="{02F33D57-6E4A-4395-BCC4-F1CF2B80ED7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374747" y="1433349"/>
            <a:ext cx="1666637" cy="1666637"/>
          </a:xfrm>
          <a:prstGeom prst="rect">
            <a:avLst/>
          </a:prstGeom>
        </p:spPr>
      </p:pic>
      <p:sp>
        <p:nvSpPr>
          <p:cNvPr id="22" name="Freeform 5">
            <a:extLst>
              <a:ext uri="{FF2B5EF4-FFF2-40B4-BE49-F238E27FC236}">
                <a16:creationId xmlns:a16="http://schemas.microsoft.com/office/drawing/2014/main" id="{023E31D3-3A7B-480D-8542-811B547D1050}"/>
              </a:ext>
            </a:extLst>
          </p:cNvPr>
          <p:cNvSpPr>
            <a:spLocks noChangeAspect="1" noEditPoints="1"/>
          </p:cNvSpPr>
          <p:nvPr/>
        </p:nvSpPr>
        <p:spPr bwMode="auto">
          <a:xfrm>
            <a:off x="6374746" y="5561138"/>
            <a:ext cx="822746" cy="822746"/>
          </a:xfrm>
          <a:custGeom>
            <a:avLst/>
            <a:gdLst>
              <a:gd name="T0" fmla="*/ 39 w 308"/>
              <a:gd name="T1" fmla="*/ 258 h 308"/>
              <a:gd name="T2" fmla="*/ 52 w 308"/>
              <a:gd name="T3" fmla="*/ 244 h 308"/>
              <a:gd name="T4" fmla="*/ 57 w 308"/>
              <a:gd name="T5" fmla="*/ 213 h 308"/>
              <a:gd name="T6" fmla="*/ 35 w 308"/>
              <a:gd name="T7" fmla="*/ 215 h 308"/>
              <a:gd name="T8" fmla="*/ 37 w 308"/>
              <a:gd name="T9" fmla="*/ 206 h 308"/>
              <a:gd name="T10" fmla="*/ 15 w 308"/>
              <a:gd name="T11" fmla="*/ 193 h 308"/>
              <a:gd name="T12" fmla="*/ 15 w 308"/>
              <a:gd name="T13" fmla="*/ 171 h 308"/>
              <a:gd name="T14" fmla="*/ 1 w 308"/>
              <a:gd name="T15" fmla="*/ 164 h 308"/>
              <a:gd name="T16" fmla="*/ 6 w 308"/>
              <a:gd name="T17" fmla="*/ 154 h 308"/>
              <a:gd name="T18" fmla="*/ 1 w 308"/>
              <a:gd name="T19" fmla="*/ 144 h 308"/>
              <a:gd name="T20" fmla="*/ 37 w 308"/>
              <a:gd name="T21" fmla="*/ 94 h 308"/>
              <a:gd name="T22" fmla="*/ 28 w 308"/>
              <a:gd name="T23" fmla="*/ 65 h 308"/>
              <a:gd name="T24" fmla="*/ 27 w 308"/>
              <a:gd name="T25" fmla="*/ 64 h 308"/>
              <a:gd name="T26" fmla="*/ 196 w 308"/>
              <a:gd name="T27" fmla="*/ 6 h 308"/>
              <a:gd name="T28" fmla="*/ 160 w 308"/>
              <a:gd name="T29" fmla="*/ 23 h 308"/>
              <a:gd name="T30" fmla="*/ 173 w 308"/>
              <a:gd name="T31" fmla="*/ 36 h 308"/>
              <a:gd name="T32" fmla="*/ 149 w 308"/>
              <a:gd name="T33" fmla="*/ 40 h 308"/>
              <a:gd name="T34" fmla="*/ 138 w 308"/>
              <a:gd name="T35" fmla="*/ 29 h 308"/>
              <a:gd name="T36" fmla="*/ 119 w 308"/>
              <a:gd name="T37" fmla="*/ 50 h 308"/>
              <a:gd name="T38" fmla="*/ 129 w 308"/>
              <a:gd name="T39" fmla="*/ 60 h 308"/>
              <a:gd name="T40" fmla="*/ 121 w 308"/>
              <a:gd name="T41" fmla="*/ 74 h 308"/>
              <a:gd name="T42" fmla="*/ 163 w 308"/>
              <a:gd name="T43" fmla="*/ 68 h 308"/>
              <a:gd name="T44" fmla="*/ 189 w 308"/>
              <a:gd name="T45" fmla="*/ 76 h 308"/>
              <a:gd name="T46" fmla="*/ 201 w 308"/>
              <a:gd name="T47" fmla="*/ 60 h 308"/>
              <a:gd name="T48" fmla="*/ 228 w 308"/>
              <a:gd name="T49" fmla="*/ 66 h 308"/>
              <a:gd name="T50" fmla="*/ 240 w 308"/>
              <a:gd name="T51" fmla="*/ 75 h 308"/>
              <a:gd name="T52" fmla="*/ 220 w 308"/>
              <a:gd name="T53" fmla="*/ 80 h 308"/>
              <a:gd name="T54" fmla="*/ 230 w 308"/>
              <a:gd name="T55" fmla="*/ 95 h 308"/>
              <a:gd name="T56" fmla="*/ 199 w 308"/>
              <a:gd name="T57" fmla="*/ 103 h 308"/>
              <a:gd name="T58" fmla="*/ 185 w 308"/>
              <a:gd name="T59" fmla="*/ 101 h 308"/>
              <a:gd name="T60" fmla="*/ 156 w 308"/>
              <a:gd name="T61" fmla="*/ 89 h 308"/>
              <a:gd name="T62" fmla="*/ 124 w 308"/>
              <a:gd name="T63" fmla="*/ 107 h 308"/>
              <a:gd name="T64" fmla="*/ 109 w 308"/>
              <a:gd name="T65" fmla="*/ 119 h 308"/>
              <a:gd name="T66" fmla="*/ 111 w 308"/>
              <a:gd name="T67" fmla="*/ 137 h 308"/>
              <a:gd name="T68" fmla="*/ 129 w 308"/>
              <a:gd name="T69" fmla="*/ 171 h 308"/>
              <a:gd name="T70" fmla="*/ 167 w 308"/>
              <a:gd name="T71" fmla="*/ 169 h 308"/>
              <a:gd name="T72" fmla="*/ 165 w 308"/>
              <a:gd name="T73" fmla="*/ 188 h 308"/>
              <a:gd name="T74" fmla="*/ 179 w 308"/>
              <a:gd name="T75" fmla="*/ 209 h 308"/>
              <a:gd name="T76" fmla="*/ 173 w 308"/>
              <a:gd name="T77" fmla="*/ 228 h 308"/>
              <a:gd name="T78" fmla="*/ 191 w 308"/>
              <a:gd name="T79" fmla="*/ 260 h 308"/>
              <a:gd name="T80" fmla="*/ 228 w 308"/>
              <a:gd name="T81" fmla="*/ 223 h 308"/>
              <a:gd name="T82" fmla="*/ 240 w 308"/>
              <a:gd name="T83" fmla="*/ 207 h 308"/>
              <a:gd name="T84" fmla="*/ 238 w 308"/>
              <a:gd name="T85" fmla="*/ 191 h 308"/>
              <a:gd name="T86" fmla="*/ 274 w 308"/>
              <a:gd name="T87" fmla="*/ 130 h 308"/>
              <a:gd name="T88" fmla="*/ 258 w 308"/>
              <a:gd name="T89" fmla="*/ 117 h 308"/>
              <a:gd name="T90" fmla="*/ 297 w 308"/>
              <a:gd name="T91" fmla="*/ 102 h 308"/>
              <a:gd name="T92" fmla="*/ 0 w 308"/>
              <a:gd name="T93" fmla="*/ 154 h 308"/>
              <a:gd name="T94" fmla="*/ 154 w 308"/>
              <a:gd name="T95" fmla="*/ 308 h 308"/>
              <a:gd name="T96" fmla="*/ 308 w 308"/>
              <a:gd name="T97" fmla="*/ 154 h 308"/>
              <a:gd name="T98" fmla="*/ 154 w 308"/>
              <a:gd name="T99" fmla="*/ 0 h 308"/>
              <a:gd name="T100" fmla="*/ 0 w 308"/>
              <a:gd name="T10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8" h="308">
                <a:moveTo>
                  <a:pt x="39" y="258"/>
                </a:moveTo>
                <a:cubicBezTo>
                  <a:pt x="52" y="244"/>
                  <a:pt x="52" y="244"/>
                  <a:pt x="52" y="244"/>
                </a:cubicBezTo>
                <a:cubicBezTo>
                  <a:pt x="57" y="213"/>
                  <a:pt x="57" y="213"/>
                  <a:pt x="57" y="213"/>
                </a:cubicBezTo>
                <a:cubicBezTo>
                  <a:pt x="35" y="215"/>
                  <a:pt x="35" y="215"/>
                  <a:pt x="35" y="215"/>
                </a:cubicBezTo>
                <a:cubicBezTo>
                  <a:pt x="37" y="206"/>
                  <a:pt x="37" y="206"/>
                  <a:pt x="37" y="206"/>
                </a:cubicBezTo>
                <a:cubicBezTo>
                  <a:pt x="15" y="193"/>
                  <a:pt x="15" y="193"/>
                  <a:pt x="15" y="193"/>
                </a:cubicBezTo>
                <a:cubicBezTo>
                  <a:pt x="15" y="171"/>
                  <a:pt x="15" y="171"/>
                  <a:pt x="15" y="171"/>
                </a:cubicBezTo>
                <a:cubicBezTo>
                  <a:pt x="1" y="164"/>
                  <a:pt x="1" y="164"/>
                  <a:pt x="1" y="164"/>
                </a:cubicBezTo>
                <a:cubicBezTo>
                  <a:pt x="1" y="162"/>
                  <a:pt x="6" y="156"/>
                  <a:pt x="6" y="154"/>
                </a:cubicBezTo>
                <a:cubicBezTo>
                  <a:pt x="6" y="151"/>
                  <a:pt x="1" y="147"/>
                  <a:pt x="1" y="144"/>
                </a:cubicBezTo>
                <a:cubicBezTo>
                  <a:pt x="37" y="94"/>
                  <a:pt x="37" y="94"/>
                  <a:pt x="37" y="94"/>
                </a:cubicBezTo>
                <a:cubicBezTo>
                  <a:pt x="28" y="65"/>
                  <a:pt x="28" y="65"/>
                  <a:pt x="28" y="65"/>
                </a:cubicBezTo>
                <a:cubicBezTo>
                  <a:pt x="27" y="64"/>
                  <a:pt x="27" y="64"/>
                  <a:pt x="27" y="64"/>
                </a:cubicBezTo>
                <a:moveTo>
                  <a:pt x="196" y="6"/>
                </a:moveTo>
                <a:cubicBezTo>
                  <a:pt x="160" y="23"/>
                  <a:pt x="160" y="23"/>
                  <a:pt x="160" y="23"/>
                </a:cubicBezTo>
                <a:cubicBezTo>
                  <a:pt x="173" y="36"/>
                  <a:pt x="173" y="36"/>
                  <a:pt x="173" y="36"/>
                </a:cubicBezTo>
                <a:cubicBezTo>
                  <a:pt x="149" y="40"/>
                  <a:pt x="149" y="40"/>
                  <a:pt x="149" y="40"/>
                </a:cubicBezTo>
                <a:cubicBezTo>
                  <a:pt x="138" y="29"/>
                  <a:pt x="138" y="29"/>
                  <a:pt x="138" y="29"/>
                </a:cubicBezTo>
                <a:cubicBezTo>
                  <a:pt x="119" y="50"/>
                  <a:pt x="119" y="50"/>
                  <a:pt x="119" y="50"/>
                </a:cubicBezTo>
                <a:cubicBezTo>
                  <a:pt x="129" y="60"/>
                  <a:pt x="129" y="60"/>
                  <a:pt x="129" y="60"/>
                </a:cubicBezTo>
                <a:cubicBezTo>
                  <a:pt x="121" y="74"/>
                  <a:pt x="121" y="74"/>
                  <a:pt x="121" y="74"/>
                </a:cubicBezTo>
                <a:cubicBezTo>
                  <a:pt x="163" y="68"/>
                  <a:pt x="163" y="68"/>
                  <a:pt x="163" y="68"/>
                </a:cubicBezTo>
                <a:cubicBezTo>
                  <a:pt x="189" y="76"/>
                  <a:pt x="189" y="76"/>
                  <a:pt x="189" y="76"/>
                </a:cubicBezTo>
                <a:cubicBezTo>
                  <a:pt x="201" y="60"/>
                  <a:pt x="201" y="60"/>
                  <a:pt x="201" y="60"/>
                </a:cubicBezTo>
                <a:cubicBezTo>
                  <a:pt x="228" y="66"/>
                  <a:pt x="228" y="66"/>
                  <a:pt x="228" y="66"/>
                </a:cubicBezTo>
                <a:cubicBezTo>
                  <a:pt x="240" y="75"/>
                  <a:pt x="240" y="75"/>
                  <a:pt x="240" y="75"/>
                </a:cubicBezTo>
                <a:cubicBezTo>
                  <a:pt x="220" y="80"/>
                  <a:pt x="220" y="80"/>
                  <a:pt x="220" y="80"/>
                </a:cubicBezTo>
                <a:cubicBezTo>
                  <a:pt x="230" y="95"/>
                  <a:pt x="230" y="95"/>
                  <a:pt x="230" y="95"/>
                </a:cubicBezTo>
                <a:cubicBezTo>
                  <a:pt x="199" y="103"/>
                  <a:pt x="199" y="103"/>
                  <a:pt x="199" y="103"/>
                </a:cubicBezTo>
                <a:cubicBezTo>
                  <a:pt x="185" y="101"/>
                  <a:pt x="185" y="101"/>
                  <a:pt x="185" y="101"/>
                </a:cubicBezTo>
                <a:cubicBezTo>
                  <a:pt x="156" y="89"/>
                  <a:pt x="156" y="89"/>
                  <a:pt x="156" y="89"/>
                </a:cubicBezTo>
                <a:cubicBezTo>
                  <a:pt x="124" y="107"/>
                  <a:pt x="124" y="107"/>
                  <a:pt x="124" y="107"/>
                </a:cubicBezTo>
                <a:cubicBezTo>
                  <a:pt x="109" y="119"/>
                  <a:pt x="109" y="119"/>
                  <a:pt x="109" y="119"/>
                </a:cubicBezTo>
                <a:cubicBezTo>
                  <a:pt x="111" y="137"/>
                  <a:pt x="111" y="137"/>
                  <a:pt x="111" y="137"/>
                </a:cubicBezTo>
                <a:cubicBezTo>
                  <a:pt x="129" y="171"/>
                  <a:pt x="129" y="171"/>
                  <a:pt x="129" y="171"/>
                </a:cubicBezTo>
                <a:cubicBezTo>
                  <a:pt x="167" y="169"/>
                  <a:pt x="167" y="169"/>
                  <a:pt x="167" y="169"/>
                </a:cubicBezTo>
                <a:cubicBezTo>
                  <a:pt x="165" y="188"/>
                  <a:pt x="165" y="188"/>
                  <a:pt x="165" y="188"/>
                </a:cubicBezTo>
                <a:cubicBezTo>
                  <a:pt x="179" y="209"/>
                  <a:pt x="179" y="209"/>
                  <a:pt x="179" y="209"/>
                </a:cubicBezTo>
                <a:cubicBezTo>
                  <a:pt x="173" y="228"/>
                  <a:pt x="173" y="228"/>
                  <a:pt x="173" y="228"/>
                </a:cubicBezTo>
                <a:cubicBezTo>
                  <a:pt x="191" y="260"/>
                  <a:pt x="191" y="260"/>
                  <a:pt x="191" y="260"/>
                </a:cubicBezTo>
                <a:cubicBezTo>
                  <a:pt x="228" y="223"/>
                  <a:pt x="228" y="223"/>
                  <a:pt x="228" y="223"/>
                </a:cubicBezTo>
                <a:cubicBezTo>
                  <a:pt x="240" y="207"/>
                  <a:pt x="240" y="207"/>
                  <a:pt x="240" y="207"/>
                </a:cubicBezTo>
                <a:cubicBezTo>
                  <a:pt x="238" y="191"/>
                  <a:pt x="238" y="191"/>
                  <a:pt x="238" y="191"/>
                </a:cubicBezTo>
                <a:cubicBezTo>
                  <a:pt x="274" y="130"/>
                  <a:pt x="274" y="130"/>
                  <a:pt x="274" y="130"/>
                </a:cubicBezTo>
                <a:cubicBezTo>
                  <a:pt x="258" y="117"/>
                  <a:pt x="258" y="117"/>
                  <a:pt x="258" y="117"/>
                </a:cubicBezTo>
                <a:cubicBezTo>
                  <a:pt x="297" y="102"/>
                  <a:pt x="297" y="102"/>
                  <a:pt x="297" y="102"/>
                </a:cubicBezTo>
                <a:moveTo>
                  <a:pt x="0" y="154"/>
                </a:moveTo>
                <a:cubicBezTo>
                  <a:pt x="0" y="239"/>
                  <a:pt x="69" y="308"/>
                  <a:pt x="154" y="308"/>
                </a:cubicBezTo>
                <a:cubicBezTo>
                  <a:pt x="239" y="308"/>
                  <a:pt x="308" y="239"/>
                  <a:pt x="308" y="154"/>
                </a:cubicBezTo>
                <a:cubicBezTo>
                  <a:pt x="308" y="69"/>
                  <a:pt x="239" y="0"/>
                  <a:pt x="154" y="0"/>
                </a:cubicBezTo>
                <a:cubicBezTo>
                  <a:pt x="69" y="0"/>
                  <a:pt x="0" y="69"/>
                  <a:pt x="0" y="154"/>
                </a:cubicBezTo>
                <a:close/>
              </a:path>
            </a:pathLst>
          </a:custGeom>
          <a:noFill/>
          <a:ln w="57150" cap="flat">
            <a:solidFill>
              <a:srgbClr val="565C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819682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50BBEF3F-24E6-41FE-B96B-5C3FC0308A3F}"/>
              </a:ext>
            </a:extLst>
          </p:cNvPr>
          <p:cNvSpPr>
            <a:spLocks noGrp="1"/>
          </p:cNvSpPr>
          <p:nvPr>
            <p:ph type="body" sz="quarter" idx="12"/>
          </p:nvPr>
        </p:nvSpPr>
        <p:spPr/>
        <p:txBody>
          <a:bodyPr/>
          <a:lstStyle/>
          <a:p>
            <a:r>
              <a:rPr lang="en-US" dirty="0"/>
              <a:t>Quiz:  Running a Test that Calls 2 Stubs.  How Many Events?</a:t>
            </a:r>
          </a:p>
        </p:txBody>
      </p:sp>
      <p:sp>
        <p:nvSpPr>
          <p:cNvPr id="4" name="Title 3"/>
          <p:cNvSpPr>
            <a:spLocks noGrp="1"/>
          </p:cNvSpPr>
          <p:nvPr>
            <p:ph type="title"/>
          </p:nvPr>
        </p:nvSpPr>
        <p:spPr/>
        <p:txBody>
          <a:bodyPr/>
          <a:lstStyle/>
          <a:p>
            <a:r>
              <a:rPr lang="en-US"/>
              <a:t>Lecture:  Creating Test Cases</a:t>
            </a:r>
            <a:endParaRPr lang="en-US" dirty="0"/>
          </a:p>
        </p:txBody>
      </p:sp>
      <p:sp>
        <p:nvSpPr>
          <p:cNvPr id="5" name="Action Button: Custom 4">
            <a:hlinkClick r:id="" action="ppaction://macro?name=Wrong" highlightClick="1"/>
          </p:cNvPr>
          <p:cNvSpPr/>
          <p:nvPr/>
        </p:nvSpPr>
        <p:spPr>
          <a:xfrm>
            <a:off x="2543176" y="1614489"/>
            <a:ext cx="723900" cy="638175"/>
          </a:xfrm>
          <a:prstGeom prst="actionButtonBlank">
            <a:avLst/>
          </a:prstGeom>
          <a:solidFill>
            <a:srgbClr val="B70032"/>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Wrong" highlightClick="1"/>
          </p:cNvPr>
          <p:cNvSpPr/>
          <p:nvPr/>
        </p:nvSpPr>
        <p:spPr>
          <a:xfrm>
            <a:off x="2543176" y="2405064"/>
            <a:ext cx="723900" cy="638175"/>
          </a:xfrm>
          <a:prstGeom prst="actionButtonBlank">
            <a:avLst/>
          </a:prstGeom>
          <a:solidFill>
            <a:srgbClr val="B70032"/>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solidFill>
            <a:srgbClr val="B70032"/>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8" name="Action Button: Custom 7">
            <a:hlinkClick r:id="" action="ppaction://macro?name=Correct" highlightClick="1"/>
          </p:cNvPr>
          <p:cNvSpPr/>
          <p:nvPr/>
        </p:nvSpPr>
        <p:spPr>
          <a:xfrm>
            <a:off x="2543176" y="4100513"/>
            <a:ext cx="723900" cy="638175"/>
          </a:xfrm>
          <a:prstGeom prst="actionButtonBlank">
            <a:avLst/>
          </a:prstGeom>
          <a:solidFill>
            <a:srgbClr val="B70032"/>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D</a:t>
            </a:r>
          </a:p>
        </p:txBody>
      </p:sp>
      <p:sp>
        <p:nvSpPr>
          <p:cNvPr id="10" name="TextBox 9"/>
          <p:cNvSpPr txBox="1"/>
          <p:nvPr/>
        </p:nvSpPr>
        <p:spPr>
          <a:xfrm>
            <a:off x="3543301" y="1659266"/>
            <a:ext cx="6115051" cy="461665"/>
          </a:xfrm>
          <a:prstGeom prst="rect">
            <a:avLst/>
          </a:prstGeom>
          <a:noFill/>
        </p:spPr>
        <p:txBody>
          <a:bodyPr wrap="square" rtlCol="0">
            <a:spAutoFit/>
          </a:bodyPr>
          <a:lstStyle/>
          <a:p>
            <a:r>
              <a:rPr lang="en-US" sz="2400" dirty="0"/>
              <a:t>2</a:t>
            </a:r>
          </a:p>
        </p:txBody>
      </p:sp>
      <p:sp>
        <p:nvSpPr>
          <p:cNvPr id="11" name="TextBox 10"/>
          <p:cNvSpPr txBox="1"/>
          <p:nvPr/>
        </p:nvSpPr>
        <p:spPr>
          <a:xfrm>
            <a:off x="3543298" y="2484766"/>
            <a:ext cx="6572252" cy="461665"/>
          </a:xfrm>
          <a:prstGeom prst="rect">
            <a:avLst/>
          </a:prstGeom>
          <a:noFill/>
        </p:spPr>
        <p:txBody>
          <a:bodyPr wrap="square" rtlCol="0">
            <a:spAutoFit/>
          </a:bodyPr>
          <a:lstStyle/>
          <a:p>
            <a:r>
              <a:rPr lang="en-US" sz="2400" dirty="0"/>
              <a:t>4</a:t>
            </a:r>
          </a:p>
        </p:txBody>
      </p:sp>
      <p:sp>
        <p:nvSpPr>
          <p:cNvPr id="12" name="TextBox 11"/>
          <p:cNvSpPr txBox="1"/>
          <p:nvPr/>
        </p:nvSpPr>
        <p:spPr>
          <a:xfrm>
            <a:off x="3543301" y="3310266"/>
            <a:ext cx="6115051" cy="461665"/>
          </a:xfrm>
          <a:prstGeom prst="rect">
            <a:avLst/>
          </a:prstGeom>
          <a:noFill/>
        </p:spPr>
        <p:txBody>
          <a:bodyPr wrap="square" rtlCol="0">
            <a:spAutoFit/>
          </a:bodyPr>
          <a:lstStyle/>
          <a:p>
            <a:r>
              <a:rPr lang="en-US" sz="2400" dirty="0"/>
              <a:t>6</a:t>
            </a:r>
          </a:p>
        </p:txBody>
      </p:sp>
      <p:sp>
        <p:nvSpPr>
          <p:cNvPr id="13" name="TextBox 12"/>
          <p:cNvSpPr txBox="1"/>
          <p:nvPr/>
        </p:nvSpPr>
        <p:spPr>
          <a:xfrm>
            <a:off x="3543301" y="4100514"/>
            <a:ext cx="6115051" cy="461665"/>
          </a:xfrm>
          <a:prstGeom prst="rect">
            <a:avLst/>
          </a:prstGeom>
          <a:noFill/>
        </p:spPr>
        <p:txBody>
          <a:bodyPr wrap="square" rtlCol="0">
            <a:spAutoFit/>
          </a:bodyPr>
          <a:lstStyle/>
          <a:p>
            <a:r>
              <a:rPr lang="en-US" sz="2400" dirty="0"/>
              <a:t>3</a:t>
            </a:r>
          </a:p>
        </p:txBody>
      </p:sp>
    </p:spTree>
    <p:extLst>
      <p:ext uri="{BB962C8B-B14F-4D97-AF65-F5344CB8AC3E}">
        <p14:creationId xmlns:p14="http://schemas.microsoft.com/office/powerpoint/2010/main" val="20688544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Test Case Fundamentals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0252B3D-4E26-4392-9D70-FC8BF2FBE1B2}"/>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D4185C5-E7CE-41BA-8C4C-CB763839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564902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GB" dirty="0"/>
              <a:t>Working with floating point values</a:t>
            </a:r>
          </a:p>
          <a:p>
            <a:pPr lvl="1"/>
            <a:r>
              <a:rPr lang="en-GB" dirty="0"/>
              <a:t>Using Special Value Tags &amp; Symbolic Constants for Test Values</a:t>
            </a:r>
          </a:p>
          <a:p>
            <a:pPr lvl="1"/>
            <a:r>
              <a:rPr lang="en-GB" dirty="0"/>
              <a:t>Copying / Duplicating Test Values</a:t>
            </a:r>
          </a:p>
          <a:p>
            <a:pPr lvl="1"/>
            <a:r>
              <a:rPr lang="en-US" dirty="0"/>
              <a:t>Verifying Expected Values</a:t>
            </a:r>
          </a:p>
          <a:p>
            <a:pPr lvl="1"/>
            <a:r>
              <a:rPr lang="en-GB" dirty="0"/>
              <a:t>Structures, Arrays, &amp; Pointers</a:t>
            </a:r>
          </a:p>
          <a:p>
            <a:pPr lvl="1"/>
            <a:r>
              <a:rPr lang="en-US" dirty="0"/>
              <a:t>Range and List Expressions</a:t>
            </a:r>
          </a:p>
          <a:p>
            <a:pPr lvl="1"/>
            <a:r>
              <a:rPr lang="en-GB" dirty="0"/>
              <a:t>Options that affect Test Cases</a:t>
            </a:r>
          </a:p>
        </p:txBody>
      </p:sp>
      <p:sp>
        <p:nvSpPr>
          <p:cNvPr id="2" name="Textplatzhalter 1">
            <a:extLst>
              <a:ext uri="{FF2B5EF4-FFF2-40B4-BE49-F238E27FC236}">
                <a16:creationId xmlns:a16="http://schemas.microsoft.com/office/drawing/2014/main" id="{9CC65204-27DA-495E-9F3C-9C5590059E7E}"/>
              </a:ext>
            </a:extLst>
          </p:cNvPr>
          <p:cNvSpPr>
            <a:spLocks noGrp="1"/>
          </p:cNvSpPr>
          <p:nvPr>
            <p:ph type="body" sz="quarter" idx="12"/>
          </p:nvPr>
        </p:nvSpPr>
        <p:spPr/>
        <p:txBody>
          <a:bodyPr/>
          <a:lstStyle/>
          <a:p>
            <a:r>
              <a:rPr lang="en-US" dirty="0"/>
              <a:t>List of Topics</a:t>
            </a:r>
          </a:p>
        </p:txBody>
      </p:sp>
      <p:sp>
        <p:nvSpPr>
          <p:cNvPr id="3" name="Title 2"/>
          <p:cNvSpPr>
            <a:spLocks noGrp="1"/>
          </p:cNvSpPr>
          <p:nvPr>
            <p:ph type="title"/>
          </p:nvPr>
        </p:nvSpPr>
        <p:spPr/>
        <p:txBody>
          <a:bodyPr/>
          <a:lstStyle/>
          <a:p>
            <a:r>
              <a:rPr lang="en-US"/>
              <a:t>Lecture:  Test Case Fundamentals</a:t>
            </a:r>
            <a:endParaRPr lang="en-US" dirty="0"/>
          </a:p>
        </p:txBody>
      </p:sp>
    </p:spTree>
    <p:extLst>
      <p:ext uri="{BB962C8B-B14F-4D97-AF65-F5344CB8AC3E}">
        <p14:creationId xmlns:p14="http://schemas.microsoft.com/office/powerpoint/2010/main" val="29827324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3" name="Rectangle 3"/>
          <p:cNvSpPr>
            <a:spLocks noGrp="1" noChangeArrowheads="1"/>
          </p:cNvSpPr>
          <p:nvPr>
            <p:ph sz="quarter" idx="13"/>
          </p:nvPr>
        </p:nvSpPr>
        <p:spPr/>
        <p:txBody>
          <a:bodyPr/>
          <a:lstStyle/>
          <a:p>
            <a:pPr lvl="1"/>
            <a:r>
              <a:rPr lang="en-US" dirty="0"/>
              <a:t>Allow values to be tied to underlying type</a:t>
            </a:r>
          </a:p>
          <a:p>
            <a:pPr lvl="1"/>
            <a:r>
              <a:rPr lang="en-US" dirty="0"/>
              <a:t>Results in closer fidelity between tests, and code</a:t>
            </a:r>
          </a:p>
          <a:p>
            <a:pPr lvl="1"/>
            <a:r>
              <a:rPr lang="en-US" dirty="0"/>
              <a:t>Example: “unsigned short Object;”</a:t>
            </a:r>
          </a:p>
          <a:p>
            <a:pPr lvl="2"/>
            <a:r>
              <a:rPr lang="en-US" dirty="0"/>
              <a:t>Can set value of 0 or 2**16-1, but what happens Object definition is changed to “signed long”</a:t>
            </a:r>
          </a:p>
          <a:p>
            <a:pPr lvl="1"/>
            <a:r>
              <a:rPr lang="en-US" dirty="0"/>
              <a:t>Accessed by right-clicking on field that accepts scalar value</a:t>
            </a:r>
          </a:p>
          <a:p>
            <a:pPr lvl="1"/>
            <a:endParaRPr lang="en-US" dirty="0"/>
          </a:p>
        </p:txBody>
      </p:sp>
      <p:sp>
        <p:nvSpPr>
          <p:cNvPr id="5" name="Textplatzhalter 4">
            <a:extLst>
              <a:ext uri="{FF2B5EF4-FFF2-40B4-BE49-F238E27FC236}">
                <a16:creationId xmlns:a16="http://schemas.microsoft.com/office/drawing/2014/main" id="{55C6F977-EC44-48E1-A867-37F9F4818C4B}"/>
              </a:ext>
            </a:extLst>
          </p:cNvPr>
          <p:cNvSpPr>
            <a:spLocks noGrp="1"/>
          </p:cNvSpPr>
          <p:nvPr>
            <p:ph type="body" sz="quarter" idx="12"/>
          </p:nvPr>
        </p:nvSpPr>
        <p:spPr/>
        <p:txBody>
          <a:bodyPr/>
          <a:lstStyle/>
          <a:p>
            <a:r>
              <a:rPr lang="en-US" dirty="0"/>
              <a:t>Special Value Tags</a:t>
            </a:r>
          </a:p>
        </p:txBody>
      </p:sp>
      <p:sp>
        <p:nvSpPr>
          <p:cNvPr id="94210" name="Rectangle 2"/>
          <p:cNvSpPr>
            <a:spLocks noGrp="1" noChangeArrowheads="1"/>
          </p:cNvSpPr>
          <p:nvPr>
            <p:ph type="title"/>
          </p:nvPr>
        </p:nvSpPr>
        <p:spPr/>
        <p:txBody>
          <a:bodyPr/>
          <a:lstStyle/>
          <a:p>
            <a:r>
              <a:rPr lang="en-US"/>
              <a:t>Lecture:  Test Case Fundamentals</a:t>
            </a:r>
            <a:endParaRPr lang="en-US" dirty="0"/>
          </a:p>
        </p:txBody>
      </p:sp>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2127" y="3339238"/>
            <a:ext cx="4086225"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60030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r>
              <a:rPr lang="en-US" dirty="0"/>
              <a:t>Supported Data Entry Formats</a:t>
            </a:r>
          </a:p>
          <a:p>
            <a:pPr lvl="1"/>
            <a:r>
              <a:rPr lang="en-US" dirty="0"/>
              <a:t>123.456</a:t>
            </a:r>
          </a:p>
          <a:p>
            <a:pPr lvl="1"/>
            <a:r>
              <a:rPr lang="en-US" dirty="0"/>
              <a:t>1.23456e2, 1.23556E+2</a:t>
            </a:r>
          </a:p>
          <a:p>
            <a:pPr>
              <a:buNone/>
            </a:pPr>
            <a:endParaRPr lang="en-GB" dirty="0"/>
          </a:p>
          <a:p>
            <a:r>
              <a:rPr lang="en-GB" dirty="0"/>
              <a:t>Controlling format in reports</a:t>
            </a:r>
          </a:p>
          <a:p>
            <a:pPr lvl="1"/>
            <a:r>
              <a:rPr lang="en-US" dirty="0"/>
              <a:t>Tools =&gt; Options =&gt; Report</a:t>
            </a:r>
          </a:p>
          <a:p>
            <a:pPr lvl="2"/>
            <a:r>
              <a:rPr lang="en-US" dirty="0"/>
              <a:t>Digits of Precision – total number of digits</a:t>
            </a:r>
          </a:p>
          <a:p>
            <a:pPr lvl="2"/>
            <a:r>
              <a:rPr lang="en-US" dirty="0"/>
              <a:t>Same as using C format string of %.Pg</a:t>
            </a:r>
          </a:p>
          <a:p>
            <a:endParaRPr lang="en-GB" dirty="0"/>
          </a:p>
          <a:p>
            <a:endParaRPr lang="en-GB" dirty="0"/>
          </a:p>
          <a:p>
            <a:endParaRPr lang="en-US" dirty="0"/>
          </a:p>
          <a:p>
            <a:endParaRPr lang="en-GB" dirty="0"/>
          </a:p>
        </p:txBody>
      </p:sp>
      <p:sp>
        <p:nvSpPr>
          <p:cNvPr id="2" name="Textplatzhalter 1">
            <a:extLst>
              <a:ext uri="{FF2B5EF4-FFF2-40B4-BE49-F238E27FC236}">
                <a16:creationId xmlns:a16="http://schemas.microsoft.com/office/drawing/2014/main" id="{76C78101-2F80-4182-9AE7-35F8E09197FB}"/>
              </a:ext>
            </a:extLst>
          </p:cNvPr>
          <p:cNvSpPr>
            <a:spLocks noGrp="1"/>
          </p:cNvSpPr>
          <p:nvPr>
            <p:ph type="body" sz="quarter" idx="12"/>
          </p:nvPr>
        </p:nvSpPr>
        <p:spPr/>
        <p:txBody>
          <a:bodyPr/>
          <a:lstStyle/>
          <a:p>
            <a:r>
              <a:rPr lang="en-US" dirty="0"/>
              <a:t>Floating Point Values</a:t>
            </a:r>
          </a:p>
        </p:txBody>
      </p:sp>
      <p:sp>
        <p:nvSpPr>
          <p:cNvPr id="3" name="Title 2"/>
          <p:cNvSpPr>
            <a:spLocks noGrp="1"/>
          </p:cNvSpPr>
          <p:nvPr>
            <p:ph type="title"/>
          </p:nvPr>
        </p:nvSpPr>
        <p:spPr/>
        <p:txBody>
          <a:bodyPr/>
          <a:lstStyle/>
          <a:p>
            <a:r>
              <a:rPr lang="en-GB"/>
              <a:t>Lecture:  Test Case Fundamentals</a:t>
            </a:r>
            <a:endParaRPr lang="en-US"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4982" y="3286125"/>
            <a:ext cx="346710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98652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4"/>
          <p:cNvSpPr>
            <a:spLocks noGrp="1" noChangeArrowheads="1"/>
          </p:cNvSpPr>
          <p:nvPr>
            <p:ph sz="quarter" idx="13"/>
          </p:nvPr>
        </p:nvSpPr>
        <p:spPr/>
        <p:txBody>
          <a:bodyPr/>
          <a:lstStyle/>
          <a:p>
            <a:r>
              <a:rPr lang="en-US" dirty="0"/>
              <a:t>Environment-wide</a:t>
            </a:r>
          </a:p>
          <a:p>
            <a:pPr lvl="2"/>
            <a:r>
              <a:rPr lang="en-US" dirty="0"/>
              <a:t>Tools =&gt; Options =&gt; Execute</a:t>
            </a:r>
          </a:p>
          <a:p>
            <a:endParaRPr lang="en-US" dirty="0"/>
          </a:p>
          <a:p>
            <a:endParaRPr lang="en-US" dirty="0"/>
          </a:p>
          <a:p>
            <a:r>
              <a:rPr lang="en-US" dirty="0"/>
              <a:t>Test Case Specific</a:t>
            </a:r>
          </a:p>
          <a:p>
            <a:pPr lvl="2"/>
            <a:r>
              <a:rPr lang="en-US" dirty="0"/>
              <a:t>Test case window – Options tab</a:t>
            </a:r>
          </a:p>
          <a:p>
            <a:endParaRPr lang="en-US" dirty="0"/>
          </a:p>
          <a:p>
            <a:endParaRPr lang="en-US" dirty="0"/>
          </a:p>
          <a:p>
            <a:r>
              <a:rPr lang="en-US" dirty="0"/>
              <a:t>Parameter Specific</a:t>
            </a:r>
          </a:p>
          <a:p>
            <a:pPr lvl="2"/>
            <a:r>
              <a:rPr lang="en-US" dirty="0"/>
              <a:t>Use “+/-&lt;number&gt;” to indicate range around expected value</a:t>
            </a:r>
          </a:p>
          <a:p>
            <a:pPr lvl="2"/>
            <a:r>
              <a:rPr lang="en-US" dirty="0"/>
              <a:t>&lt;number&gt; can be absolute, or can end with “%” to be relative</a:t>
            </a:r>
          </a:p>
          <a:p>
            <a:endParaRPr lang="en-US" dirty="0"/>
          </a:p>
        </p:txBody>
      </p:sp>
      <p:sp>
        <p:nvSpPr>
          <p:cNvPr id="5" name="Textplatzhalter 4">
            <a:extLst>
              <a:ext uri="{FF2B5EF4-FFF2-40B4-BE49-F238E27FC236}">
                <a16:creationId xmlns:a16="http://schemas.microsoft.com/office/drawing/2014/main" id="{718DFE20-A549-4AC5-9FCC-F58B6D1C5911}"/>
              </a:ext>
            </a:extLst>
          </p:cNvPr>
          <p:cNvSpPr>
            <a:spLocks noGrp="1"/>
          </p:cNvSpPr>
          <p:nvPr>
            <p:ph type="body" sz="quarter" idx="12"/>
          </p:nvPr>
        </p:nvSpPr>
        <p:spPr/>
        <p:txBody>
          <a:bodyPr/>
          <a:lstStyle/>
          <a:p>
            <a:r>
              <a:rPr lang="en-US" dirty="0"/>
              <a:t>Floating Point Tolerance</a:t>
            </a:r>
          </a:p>
        </p:txBody>
      </p:sp>
      <p:sp>
        <p:nvSpPr>
          <p:cNvPr id="82946" name="Rectangle 2"/>
          <p:cNvSpPr>
            <a:spLocks noGrp="1" noChangeArrowheads="1"/>
          </p:cNvSpPr>
          <p:nvPr>
            <p:ph type="title"/>
          </p:nvPr>
        </p:nvSpPr>
        <p:spPr/>
        <p:txBody>
          <a:bodyPr/>
          <a:lstStyle/>
          <a:p>
            <a:r>
              <a:rPr lang="en-US"/>
              <a:t>Lecture:  Test Case Fundamentals</a:t>
            </a:r>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9135" y="1521600"/>
            <a:ext cx="25622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9135" y="2892900"/>
            <a:ext cx="25622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6025" y="5254625"/>
            <a:ext cx="2895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32050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US" dirty="0"/>
              <a:t>Often, source code uses Symbolic Constants or Macros</a:t>
            </a:r>
          </a:p>
          <a:p>
            <a:pPr lvl="1">
              <a:buNone/>
            </a:pPr>
            <a:r>
              <a:rPr lang="en-US" dirty="0"/>
              <a:t>		</a:t>
            </a:r>
            <a:r>
              <a:rPr lang="en-US" dirty="0">
                <a:latin typeface="Courier"/>
              </a:rPr>
              <a:t>#define LIST_SIZE 5000</a:t>
            </a:r>
          </a:p>
          <a:p>
            <a:pPr lvl="1">
              <a:buNone/>
            </a:pPr>
            <a:r>
              <a:rPr lang="en-US" dirty="0">
                <a:latin typeface="Courier"/>
              </a:rPr>
              <a:t>		const float constOne  = 1.0;</a:t>
            </a:r>
          </a:p>
          <a:p>
            <a:pPr lvl="1"/>
            <a:r>
              <a:rPr lang="en-US" dirty="0"/>
              <a:t>VectorCAST has a “Dictionary” of these constants</a:t>
            </a:r>
          </a:p>
          <a:p>
            <a:endParaRPr lang="en-US" dirty="0"/>
          </a:p>
          <a:p>
            <a:endParaRPr lang="en-US" dirty="0"/>
          </a:p>
          <a:p>
            <a:endParaRPr lang="en-US" dirty="0"/>
          </a:p>
          <a:p>
            <a:endParaRPr lang="en-US" dirty="0"/>
          </a:p>
          <a:p>
            <a:pPr lvl="1"/>
            <a:r>
              <a:rPr lang="en-US" dirty="0"/>
              <a:t>Drag and drop tags</a:t>
            </a:r>
          </a:p>
          <a:p>
            <a:endParaRPr lang="en-US" dirty="0"/>
          </a:p>
          <a:p>
            <a:pPr lvl="1"/>
            <a:r>
              <a:rPr lang="en-US" dirty="0"/>
              <a:t>Drop Candidates =&gt;</a:t>
            </a:r>
          </a:p>
          <a:p>
            <a:pPr lvl="1"/>
            <a:endParaRPr lang="en-US" dirty="0"/>
          </a:p>
        </p:txBody>
      </p:sp>
      <p:sp>
        <p:nvSpPr>
          <p:cNvPr id="9" name="Textplatzhalter 8">
            <a:extLst>
              <a:ext uri="{FF2B5EF4-FFF2-40B4-BE49-F238E27FC236}">
                <a16:creationId xmlns:a16="http://schemas.microsoft.com/office/drawing/2014/main" id="{E882B889-8FB1-4CFD-98E7-AD53A651C242}"/>
              </a:ext>
            </a:extLst>
          </p:cNvPr>
          <p:cNvSpPr>
            <a:spLocks noGrp="1"/>
          </p:cNvSpPr>
          <p:nvPr>
            <p:ph type="body" sz="quarter" idx="12"/>
          </p:nvPr>
        </p:nvSpPr>
        <p:spPr/>
        <p:txBody>
          <a:bodyPr/>
          <a:lstStyle/>
          <a:p>
            <a:r>
              <a:rPr lang="en-US" dirty="0"/>
              <a:t>Symbolic Constants</a:t>
            </a:r>
          </a:p>
        </p:txBody>
      </p:sp>
      <p:sp>
        <p:nvSpPr>
          <p:cNvPr id="3" name="Title 2"/>
          <p:cNvSpPr>
            <a:spLocks noGrp="1"/>
          </p:cNvSpPr>
          <p:nvPr>
            <p:ph type="title"/>
          </p:nvPr>
        </p:nvSpPr>
        <p:spPr/>
        <p:txBody>
          <a:bodyPr/>
          <a:lstStyle/>
          <a:p>
            <a:r>
              <a:rPr lang="en-GB"/>
              <a:t>Lecture:  Test Case Fundamentals</a:t>
            </a:r>
            <a:endParaRPr lang="en-US" dirty="0"/>
          </a:p>
        </p:txBody>
      </p:sp>
      <p:pic>
        <p:nvPicPr>
          <p:cNvPr id="6" name="Picture 5">
            <a:extLst>
              <a:ext uri="{FF2B5EF4-FFF2-40B4-BE49-F238E27FC236}">
                <a16:creationId xmlns:a16="http://schemas.microsoft.com/office/drawing/2014/main" id="{79680AB2-8422-4416-BF3A-4D17A2A7AF65}"/>
              </a:ext>
            </a:extLst>
          </p:cNvPr>
          <p:cNvPicPr>
            <a:picLocks noChangeAspect="1"/>
          </p:cNvPicPr>
          <p:nvPr/>
        </p:nvPicPr>
        <p:blipFill>
          <a:blip r:embed="rId3"/>
          <a:stretch>
            <a:fillRect/>
          </a:stretch>
        </p:blipFill>
        <p:spPr>
          <a:xfrm>
            <a:off x="6176736" y="2233656"/>
            <a:ext cx="605063" cy="662688"/>
          </a:xfrm>
          <a:prstGeom prst="rect">
            <a:avLst/>
          </a:prstGeom>
        </p:spPr>
      </p:pic>
      <p:pic>
        <p:nvPicPr>
          <p:cNvPr id="8" name="Picture 7">
            <a:extLst>
              <a:ext uri="{FF2B5EF4-FFF2-40B4-BE49-F238E27FC236}">
                <a16:creationId xmlns:a16="http://schemas.microsoft.com/office/drawing/2014/main" id="{2E707D81-76E6-48FD-94F6-1997DF7A3BFB}"/>
              </a:ext>
            </a:extLst>
          </p:cNvPr>
          <p:cNvPicPr>
            <a:picLocks noChangeAspect="1"/>
          </p:cNvPicPr>
          <p:nvPr/>
        </p:nvPicPr>
        <p:blipFill>
          <a:blip r:embed="rId4"/>
          <a:stretch>
            <a:fillRect/>
          </a:stretch>
        </p:blipFill>
        <p:spPr>
          <a:xfrm>
            <a:off x="7069494" y="2033932"/>
            <a:ext cx="3856610" cy="1530068"/>
          </a:xfrm>
          <a:prstGeom prst="rect">
            <a:avLst/>
          </a:prstGeom>
        </p:spPr>
      </p:pic>
      <p:pic>
        <p:nvPicPr>
          <p:cNvPr id="10" name="Picture 9">
            <a:extLst>
              <a:ext uri="{FF2B5EF4-FFF2-40B4-BE49-F238E27FC236}">
                <a16:creationId xmlns:a16="http://schemas.microsoft.com/office/drawing/2014/main" id="{7868E7F3-6AA7-47CC-BA8E-F7BB77001203}"/>
              </a:ext>
            </a:extLst>
          </p:cNvPr>
          <p:cNvPicPr>
            <a:picLocks noChangeAspect="1"/>
          </p:cNvPicPr>
          <p:nvPr/>
        </p:nvPicPr>
        <p:blipFill>
          <a:blip r:embed="rId5"/>
          <a:stretch>
            <a:fillRect/>
          </a:stretch>
        </p:blipFill>
        <p:spPr>
          <a:xfrm>
            <a:off x="3766910" y="3976096"/>
            <a:ext cx="6196421" cy="2032818"/>
          </a:xfrm>
          <a:prstGeom prst="rect">
            <a:avLst/>
          </a:prstGeom>
        </p:spPr>
      </p:pic>
    </p:spTree>
    <p:extLst>
      <p:ext uri="{BB962C8B-B14F-4D97-AF65-F5344CB8AC3E}">
        <p14:creationId xmlns:p14="http://schemas.microsoft.com/office/powerpoint/2010/main" val="32086870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GB" dirty="0"/>
              <a:t>Normal Copy (ctrl-c) and Paste (ctrl-v) Shortcuts</a:t>
            </a:r>
            <a:endParaRPr lang="en-US" dirty="0"/>
          </a:p>
          <a:p>
            <a:pPr lvl="1"/>
            <a:endParaRPr lang="en-US" dirty="0"/>
          </a:p>
          <a:p>
            <a:pPr lvl="1"/>
            <a:r>
              <a:rPr lang="en-US" dirty="0"/>
              <a:t>Intelligent high-lighting of “Paste Candidates”</a:t>
            </a:r>
          </a:p>
          <a:p>
            <a:pPr lvl="1"/>
            <a:endParaRPr lang="en-US" dirty="0"/>
          </a:p>
          <a:p>
            <a:pPr lvl="1"/>
            <a:r>
              <a:rPr lang="en-US" dirty="0"/>
              <a:t>Copy structure</a:t>
            </a:r>
          </a:p>
          <a:p>
            <a:pPr lvl="1"/>
            <a:endParaRPr lang="en-US" dirty="0"/>
          </a:p>
          <a:p>
            <a:pPr lvl="1"/>
            <a:endParaRPr lang="en-US" dirty="0"/>
          </a:p>
          <a:p>
            <a:pPr lvl="1"/>
            <a:r>
              <a:rPr lang="en-US" dirty="0"/>
              <a:t>Paste structure</a:t>
            </a:r>
          </a:p>
        </p:txBody>
      </p:sp>
      <p:sp>
        <p:nvSpPr>
          <p:cNvPr id="2" name="Textplatzhalter 1">
            <a:extLst>
              <a:ext uri="{FF2B5EF4-FFF2-40B4-BE49-F238E27FC236}">
                <a16:creationId xmlns:a16="http://schemas.microsoft.com/office/drawing/2014/main" id="{9E7FD8DA-8700-42E9-8434-A2D9FAD62976}"/>
              </a:ext>
            </a:extLst>
          </p:cNvPr>
          <p:cNvSpPr>
            <a:spLocks noGrp="1"/>
          </p:cNvSpPr>
          <p:nvPr>
            <p:ph type="body" sz="quarter" idx="12"/>
          </p:nvPr>
        </p:nvSpPr>
        <p:spPr/>
        <p:txBody>
          <a:bodyPr/>
          <a:lstStyle/>
          <a:p>
            <a:r>
              <a:rPr lang="en-US" dirty="0"/>
              <a:t>Copying/Duplicating Data Values</a:t>
            </a:r>
          </a:p>
        </p:txBody>
      </p:sp>
      <p:sp>
        <p:nvSpPr>
          <p:cNvPr id="3" name="Title 2"/>
          <p:cNvSpPr>
            <a:spLocks noGrp="1"/>
          </p:cNvSpPr>
          <p:nvPr>
            <p:ph type="title"/>
          </p:nvPr>
        </p:nvSpPr>
        <p:spPr/>
        <p:txBody>
          <a:bodyPr>
            <a:normAutofit/>
          </a:bodyPr>
          <a:lstStyle/>
          <a:p>
            <a:r>
              <a:rPr lang="en-GB"/>
              <a:t>Lecture:  Test Case Fundamentals</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186116"/>
            <a:ext cx="5353050"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88052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8" name="Rectangle 9"/>
          <p:cNvSpPr>
            <a:spLocks noGrp="1" noChangeArrowheads="1"/>
          </p:cNvSpPr>
          <p:nvPr>
            <p:ph sz="quarter" idx="13"/>
          </p:nvPr>
        </p:nvSpPr>
        <p:spPr/>
        <p:txBody>
          <a:bodyPr/>
          <a:lstStyle/>
          <a:p>
            <a:r>
              <a:rPr lang="en-US" dirty="0"/>
              <a:t>Execution Report View</a:t>
            </a:r>
          </a:p>
          <a:p>
            <a:pPr lvl="1"/>
            <a:r>
              <a:rPr lang="en-US" dirty="0"/>
              <a:t>Passing Values in Green</a:t>
            </a:r>
          </a:p>
          <a:p>
            <a:pPr lvl="1"/>
            <a:r>
              <a:rPr lang="en-US" dirty="0"/>
              <a:t>Failing Values in Red</a:t>
            </a:r>
          </a:p>
          <a:p>
            <a:pPr lvl="1"/>
            <a:r>
              <a:rPr lang="en-US" dirty="0"/>
              <a:t>Use Arrow Icons for easy navigation:  </a:t>
            </a:r>
          </a:p>
          <a:p>
            <a:endParaRPr lang="en-US" dirty="0"/>
          </a:p>
          <a:p>
            <a:r>
              <a:rPr lang="en-US" dirty="0"/>
              <a:t>Environment View: Test Case Tree</a:t>
            </a:r>
          </a:p>
          <a:p>
            <a:pPr lvl="6"/>
            <a:r>
              <a:rPr lang="en-US" dirty="0"/>
              <a:t>A Black Hollow Checkmark indicates the test ran, but had no expected values</a:t>
            </a:r>
          </a:p>
          <a:p>
            <a:pPr lvl="6"/>
            <a:r>
              <a:rPr lang="en-US" dirty="0"/>
              <a:t>A Red X indicates that all expected values failed</a:t>
            </a:r>
          </a:p>
          <a:p>
            <a:pPr lvl="6"/>
            <a:r>
              <a:rPr lang="en-US" dirty="0"/>
              <a:t>A Progress Bar indicates at least one , but not all, expected values passed</a:t>
            </a:r>
          </a:p>
          <a:p>
            <a:pPr lvl="6"/>
            <a:r>
              <a:rPr lang="en-US" dirty="0"/>
              <a:t>A Green Checkmark indicates all expected values passed</a:t>
            </a:r>
          </a:p>
          <a:p>
            <a:pPr lvl="3"/>
            <a:endParaRPr lang="en-US" dirty="0"/>
          </a:p>
          <a:p>
            <a:r>
              <a:rPr lang="en-US" dirty="0"/>
              <a:t>Test Case Editor also shows expected values in Green/Red</a:t>
            </a:r>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54C5AFB4-40B6-4EC1-B51D-DED0C7A4905C}"/>
              </a:ext>
            </a:extLst>
          </p:cNvPr>
          <p:cNvSpPr>
            <a:spLocks noGrp="1"/>
          </p:cNvSpPr>
          <p:nvPr>
            <p:ph type="body" sz="quarter" idx="12"/>
          </p:nvPr>
        </p:nvSpPr>
        <p:spPr/>
        <p:txBody>
          <a:bodyPr/>
          <a:lstStyle/>
          <a:p>
            <a:r>
              <a:rPr lang="en-US" dirty="0"/>
              <a:t>Verifying Expected Values</a:t>
            </a:r>
          </a:p>
        </p:txBody>
      </p:sp>
      <p:sp>
        <p:nvSpPr>
          <p:cNvPr id="108546" name="Rectangle 7"/>
          <p:cNvSpPr>
            <a:spLocks noGrp="1" noChangeArrowheads="1"/>
          </p:cNvSpPr>
          <p:nvPr>
            <p:ph type="title"/>
          </p:nvPr>
        </p:nvSpPr>
        <p:spPr/>
        <p:txBody>
          <a:bodyPr/>
          <a:lstStyle/>
          <a:p>
            <a:r>
              <a:rPr lang="en-US"/>
              <a:t>Lecture:  Test Case Fundamentals</a:t>
            </a:r>
            <a:endParaRPr lang="en-US" dirty="0"/>
          </a:p>
        </p:txBody>
      </p:sp>
      <p:pic>
        <p:nvPicPr>
          <p:cNvPr id="61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5794" y="2293252"/>
            <a:ext cx="133350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857" y="3209781"/>
            <a:ext cx="685800" cy="1146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0708" y="5220909"/>
            <a:ext cx="6287949" cy="585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3778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normAutofit/>
          </a:bodyPr>
          <a:lstStyle/>
          <a:p>
            <a:pPr>
              <a:buNone/>
            </a:pPr>
            <a:endParaRPr lang="en-US" sz="1400" dirty="0">
              <a:latin typeface="Courier New" pitchFamily="49" charset="0"/>
              <a:cs typeface="Courier New" pitchFamily="49" charset="0"/>
            </a:endParaRPr>
          </a:p>
          <a:p>
            <a:pPr>
              <a:buNone/>
            </a:pPr>
            <a:r>
              <a:rPr lang="en-US" sz="1400" dirty="0">
                <a:latin typeface="Courier New" pitchFamily="49" charset="0"/>
                <a:cs typeface="Courier New" pitchFamily="49" charset="0"/>
              </a:rPr>
              <a:t>struct OrderType </a:t>
            </a:r>
          </a:p>
          <a:p>
            <a:pPr>
              <a:buNone/>
            </a:pPr>
            <a:r>
              <a:rPr lang="en-US" sz="1400" dirty="0">
                <a:latin typeface="Courier New" pitchFamily="49" charset="0"/>
                <a:cs typeface="Courier New" pitchFamily="49" charset="0"/>
              </a:rPr>
              <a:t>{</a:t>
            </a:r>
          </a:p>
          <a:p>
            <a:pPr>
              <a:buNone/>
            </a:pPr>
            <a:r>
              <a:rPr lang="en-US" sz="1400" dirty="0">
                <a:latin typeface="Courier New" pitchFamily="49" charset="0"/>
                <a:cs typeface="Courier New" pitchFamily="49" charset="0"/>
              </a:rPr>
              <a:t>  enum Soups     Soup;</a:t>
            </a:r>
          </a:p>
          <a:p>
            <a:pPr>
              <a:buNone/>
            </a:pPr>
            <a:r>
              <a:rPr lang="en-US" sz="1400" dirty="0">
                <a:latin typeface="Courier New" pitchFamily="49" charset="0"/>
                <a:cs typeface="Courier New" pitchFamily="49" charset="0"/>
              </a:rPr>
              <a:t>  enum Salads    Salad;</a:t>
            </a:r>
          </a:p>
          <a:p>
            <a:pPr>
              <a:buNone/>
            </a:pPr>
            <a:r>
              <a:rPr lang="en-US" sz="1400" dirty="0">
                <a:latin typeface="Courier New" pitchFamily="49" charset="0"/>
                <a:cs typeface="Courier New" pitchFamily="49" charset="0"/>
              </a:rPr>
              <a:t>  enum Entrees   Entree;</a:t>
            </a:r>
          </a:p>
          <a:p>
            <a:pPr>
              <a:buNone/>
            </a:pPr>
            <a:r>
              <a:rPr lang="en-US" sz="1400" dirty="0">
                <a:latin typeface="Courier New" pitchFamily="49" charset="0"/>
                <a:cs typeface="Courier New" pitchFamily="49" charset="0"/>
              </a:rPr>
              <a:t>  enum Desserts  Dessert;</a:t>
            </a:r>
          </a:p>
          <a:p>
            <a:pPr>
              <a:buNone/>
            </a:pPr>
            <a:r>
              <a:rPr lang="en-US" sz="1400" dirty="0">
                <a:latin typeface="Courier New" pitchFamily="49" charset="0"/>
                <a:cs typeface="Courier New" pitchFamily="49" charset="0"/>
              </a:rPr>
              <a:t>  enum Beverages Beverage;</a:t>
            </a:r>
          </a:p>
          <a:p>
            <a:pPr>
              <a:buNone/>
            </a:pPr>
            <a:r>
              <a:rPr lang="en-US" sz="1400" dirty="0">
                <a:latin typeface="Courier New" pitchFamily="49" charset="0"/>
                <a:cs typeface="Courier New" pitchFamily="49" charset="0"/>
              </a:rPr>
              <a:t>};</a:t>
            </a:r>
          </a:p>
        </p:txBody>
      </p:sp>
      <p:sp>
        <p:nvSpPr>
          <p:cNvPr id="84999" name="Rectangle 4"/>
          <p:cNvSpPr>
            <a:spLocks noGrp="1" noChangeArrowheads="1"/>
          </p:cNvSpPr>
          <p:nvPr>
            <p:ph type="body" sz="quarter" idx="12"/>
          </p:nvPr>
        </p:nvSpPr>
        <p:spPr/>
        <p:txBody>
          <a:bodyPr/>
          <a:lstStyle/>
          <a:p>
            <a:r>
              <a:rPr lang="en-US" dirty="0"/>
              <a:t>Accessing Structures</a:t>
            </a:r>
          </a:p>
        </p:txBody>
      </p:sp>
      <p:sp>
        <p:nvSpPr>
          <p:cNvPr id="84994" name="Rectangle 8"/>
          <p:cNvSpPr>
            <a:spLocks noGrp="1" noChangeArrowheads="1"/>
          </p:cNvSpPr>
          <p:nvPr>
            <p:ph type="title"/>
          </p:nvPr>
        </p:nvSpPr>
        <p:spPr/>
        <p:txBody>
          <a:bodyPr/>
          <a:lstStyle/>
          <a:p>
            <a:r>
              <a:rPr lang="en-US"/>
              <a:t>Lecture:  Test Case Fundamentals</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026" y="2495553"/>
            <a:ext cx="294322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025" y="2062169"/>
            <a:ext cx="2943225"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7113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ircular Arrow 6">
            <a:extLst>
              <a:ext uri="{FF2B5EF4-FFF2-40B4-BE49-F238E27FC236}">
                <a16:creationId xmlns:a16="http://schemas.microsoft.com/office/drawing/2014/main" id="{634ABE1E-5C12-41B5-A19A-2C793DFCB6EE}"/>
              </a:ext>
            </a:extLst>
          </p:cNvPr>
          <p:cNvSpPr/>
          <p:nvPr/>
        </p:nvSpPr>
        <p:spPr>
          <a:xfrm flipH="1">
            <a:off x="3522338" y="1331721"/>
            <a:ext cx="5153246" cy="4987015"/>
          </a:xfrm>
          <a:prstGeom prst="circularArrow">
            <a:avLst>
              <a:gd name="adj1" fmla="val 5909"/>
              <a:gd name="adj2" fmla="val 649116"/>
              <a:gd name="adj3" fmla="val 15987521"/>
              <a:gd name="adj4" fmla="val 17269864"/>
              <a:gd name="adj5" fmla="val 5757"/>
            </a:avLst>
          </a:prstGeom>
          <a:solidFill>
            <a:srgbClr val="848B8E"/>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0" name="Text Placeholder 29">
            <a:extLst>
              <a:ext uri="{FF2B5EF4-FFF2-40B4-BE49-F238E27FC236}">
                <a16:creationId xmlns:a16="http://schemas.microsoft.com/office/drawing/2014/main" id="{D061F2D4-ADD7-4738-A538-50915556ECA2}"/>
              </a:ext>
            </a:extLst>
          </p:cNvPr>
          <p:cNvSpPr>
            <a:spLocks noGrp="1"/>
          </p:cNvSpPr>
          <p:nvPr>
            <p:ph type="body" sz="quarter" idx="12"/>
          </p:nvPr>
        </p:nvSpPr>
        <p:spPr/>
        <p:txBody>
          <a:bodyPr/>
          <a:lstStyle/>
          <a:p>
            <a:r>
              <a:rPr lang="en-US" dirty="0"/>
              <a:t>Where VectorCAST Fits In Your Development Process</a:t>
            </a:r>
          </a:p>
        </p:txBody>
      </p:sp>
      <p:sp>
        <p:nvSpPr>
          <p:cNvPr id="4" name="Title 3">
            <a:extLst>
              <a:ext uri="{FF2B5EF4-FFF2-40B4-BE49-F238E27FC236}">
                <a16:creationId xmlns:a16="http://schemas.microsoft.com/office/drawing/2014/main" id="{96F1F3C5-5D3F-494B-88B4-4B365C9A98F0}"/>
              </a:ext>
            </a:extLst>
          </p:cNvPr>
          <p:cNvSpPr>
            <a:spLocks noGrp="1"/>
          </p:cNvSpPr>
          <p:nvPr>
            <p:ph type="title"/>
          </p:nvPr>
        </p:nvSpPr>
        <p:spPr/>
        <p:txBody>
          <a:bodyPr/>
          <a:lstStyle/>
          <a:p>
            <a:r>
              <a:rPr lang="en-US"/>
              <a:t>Company Overview</a:t>
            </a:r>
            <a:endParaRPr lang="en-US" dirty="0"/>
          </a:p>
        </p:txBody>
      </p:sp>
      <p:sp>
        <p:nvSpPr>
          <p:cNvPr id="5" name="Down Arrow 7">
            <a:extLst>
              <a:ext uri="{FF2B5EF4-FFF2-40B4-BE49-F238E27FC236}">
                <a16:creationId xmlns:a16="http://schemas.microsoft.com/office/drawing/2014/main" id="{0082904B-289B-4234-A4CE-BFAC8E6708DB}"/>
              </a:ext>
            </a:extLst>
          </p:cNvPr>
          <p:cNvSpPr/>
          <p:nvPr/>
        </p:nvSpPr>
        <p:spPr>
          <a:xfrm rot="11804170">
            <a:off x="7049006" y="1550000"/>
            <a:ext cx="718195" cy="3917122"/>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Down Arrow 8">
            <a:extLst>
              <a:ext uri="{FF2B5EF4-FFF2-40B4-BE49-F238E27FC236}">
                <a16:creationId xmlns:a16="http://schemas.microsoft.com/office/drawing/2014/main" id="{66F96455-08CB-4E8D-847F-124E1408E273}"/>
              </a:ext>
            </a:extLst>
          </p:cNvPr>
          <p:cNvSpPr/>
          <p:nvPr/>
        </p:nvSpPr>
        <p:spPr>
          <a:xfrm rot="20609427" flipH="1">
            <a:off x="4603124" y="1636729"/>
            <a:ext cx="718195" cy="4128638"/>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 name="Freeform 9">
            <a:extLst>
              <a:ext uri="{FF2B5EF4-FFF2-40B4-BE49-F238E27FC236}">
                <a16:creationId xmlns:a16="http://schemas.microsoft.com/office/drawing/2014/main" id="{D6C2D952-778A-4481-8391-69AE166F97B4}"/>
              </a:ext>
            </a:extLst>
          </p:cNvPr>
          <p:cNvSpPr/>
          <p:nvPr/>
        </p:nvSpPr>
        <p:spPr>
          <a:xfrm>
            <a:off x="4538610" y="5071982"/>
            <a:ext cx="3114866" cy="831169"/>
          </a:xfrm>
          <a:custGeom>
            <a:avLst/>
            <a:gdLst>
              <a:gd name="connsiteX0" fmla="*/ 0 w 3081429"/>
              <a:gd name="connsiteY0" fmla="*/ 0 h 914400"/>
              <a:gd name="connsiteX1" fmla="*/ 1538061 w 3081429"/>
              <a:gd name="connsiteY1" fmla="*/ 0 h 914400"/>
              <a:gd name="connsiteX2" fmla="*/ 1540715 w 3081429"/>
              <a:gd name="connsiteY2" fmla="*/ 9187 h 914400"/>
              <a:gd name="connsiteX3" fmla="*/ 1543368 w 3081429"/>
              <a:gd name="connsiteY3" fmla="*/ 0 h 914400"/>
              <a:gd name="connsiteX4" fmla="*/ 3081429 w 3081429"/>
              <a:gd name="connsiteY4" fmla="*/ 0 h 914400"/>
              <a:gd name="connsiteX5" fmla="*/ 2817323 w 3081429"/>
              <a:gd name="connsiteY5" fmla="*/ 914400 h 914400"/>
              <a:gd name="connsiteX6" fmla="*/ 1802167 w 3081429"/>
              <a:gd name="connsiteY6" fmla="*/ 914400 h 914400"/>
              <a:gd name="connsiteX7" fmla="*/ 1279262 w 3081429"/>
              <a:gd name="connsiteY7" fmla="*/ 914400 h 914400"/>
              <a:gd name="connsiteX8" fmla="*/ 264106 w 3081429"/>
              <a:gd name="connsiteY8"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1429" h="914400">
                <a:moveTo>
                  <a:pt x="0" y="0"/>
                </a:moveTo>
                <a:lnTo>
                  <a:pt x="1538061" y="0"/>
                </a:lnTo>
                <a:lnTo>
                  <a:pt x="1540715" y="9187"/>
                </a:lnTo>
                <a:lnTo>
                  <a:pt x="1543368" y="0"/>
                </a:lnTo>
                <a:lnTo>
                  <a:pt x="3081429" y="0"/>
                </a:lnTo>
                <a:lnTo>
                  <a:pt x="2817323" y="914400"/>
                </a:lnTo>
                <a:lnTo>
                  <a:pt x="1802167" y="914400"/>
                </a:lnTo>
                <a:lnTo>
                  <a:pt x="1279262" y="914400"/>
                </a:lnTo>
                <a:lnTo>
                  <a:pt x="264106" y="914400"/>
                </a:lnTo>
                <a:close/>
              </a:path>
            </a:pathLst>
          </a:cu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Coding</a:t>
            </a:r>
          </a:p>
        </p:txBody>
      </p:sp>
      <p:sp>
        <p:nvSpPr>
          <p:cNvPr id="8" name="Parallelogram 7">
            <a:extLst>
              <a:ext uri="{FF2B5EF4-FFF2-40B4-BE49-F238E27FC236}">
                <a16:creationId xmlns:a16="http://schemas.microsoft.com/office/drawing/2014/main" id="{9045F84E-6D5A-46D4-960C-E7BED04418DE}"/>
              </a:ext>
            </a:extLst>
          </p:cNvPr>
          <p:cNvSpPr/>
          <p:nvPr/>
        </p:nvSpPr>
        <p:spPr>
          <a:xfrm flipH="1">
            <a:off x="4020418" y="3184067"/>
            <a:ext cx="1638128" cy="831169"/>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Architecture</a:t>
            </a:r>
          </a:p>
        </p:txBody>
      </p:sp>
      <p:sp>
        <p:nvSpPr>
          <p:cNvPr id="9" name="Parallelogram 8">
            <a:extLst>
              <a:ext uri="{FF2B5EF4-FFF2-40B4-BE49-F238E27FC236}">
                <a16:creationId xmlns:a16="http://schemas.microsoft.com/office/drawing/2014/main" id="{1E47C47B-309F-4165-8D5E-3C4B12718C6F}"/>
              </a:ext>
            </a:extLst>
          </p:cNvPr>
          <p:cNvSpPr/>
          <p:nvPr/>
        </p:nvSpPr>
        <p:spPr>
          <a:xfrm flipH="1">
            <a:off x="3760691" y="2252009"/>
            <a:ext cx="1638128" cy="831169"/>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Requirements Specification</a:t>
            </a:r>
          </a:p>
        </p:txBody>
      </p:sp>
      <p:sp>
        <p:nvSpPr>
          <p:cNvPr id="10" name="Parallelogram 9">
            <a:extLst>
              <a:ext uri="{FF2B5EF4-FFF2-40B4-BE49-F238E27FC236}">
                <a16:creationId xmlns:a16="http://schemas.microsoft.com/office/drawing/2014/main" id="{10A67F09-C7D6-4DEE-8683-BFBE0CEF9D7D}"/>
              </a:ext>
            </a:extLst>
          </p:cNvPr>
          <p:cNvSpPr/>
          <p:nvPr/>
        </p:nvSpPr>
        <p:spPr>
          <a:xfrm flipH="1">
            <a:off x="4269617" y="4116124"/>
            <a:ext cx="1638128" cy="831169"/>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System</a:t>
            </a:r>
          </a:p>
          <a:p>
            <a:pPr algn="ctr"/>
            <a:r>
              <a:rPr lang="en-US" sz="1400" b="1" dirty="0">
                <a:latin typeface="Calibri Light" panose="020F0302020204030204" pitchFamily="34" charset="0"/>
              </a:rPr>
              <a:t>Design</a:t>
            </a:r>
          </a:p>
        </p:txBody>
      </p:sp>
      <p:sp>
        <p:nvSpPr>
          <p:cNvPr id="11" name="Parallelogram 10">
            <a:extLst>
              <a:ext uri="{FF2B5EF4-FFF2-40B4-BE49-F238E27FC236}">
                <a16:creationId xmlns:a16="http://schemas.microsoft.com/office/drawing/2014/main" id="{6203DCE6-A16F-4E1B-9576-1390EA3ED566}"/>
              </a:ext>
            </a:extLst>
          </p:cNvPr>
          <p:cNvSpPr/>
          <p:nvPr/>
        </p:nvSpPr>
        <p:spPr>
          <a:xfrm>
            <a:off x="6882163" y="2236399"/>
            <a:ext cx="1638128" cy="831169"/>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bg1"/>
                </a:solidFill>
                <a:latin typeface="Calibri Light" panose="020F0302020204030204" pitchFamily="34" charset="0"/>
              </a:rPr>
              <a:t>System</a:t>
            </a:r>
          </a:p>
          <a:p>
            <a:pPr algn="ctr"/>
            <a:r>
              <a:rPr lang="en-US" sz="1400" b="1" dirty="0">
                <a:solidFill>
                  <a:schemeClr val="bg1"/>
                </a:solidFill>
                <a:latin typeface="Calibri Light" panose="020F0302020204030204" pitchFamily="34" charset="0"/>
              </a:rPr>
              <a:t>Testing</a:t>
            </a:r>
          </a:p>
        </p:txBody>
      </p:sp>
      <p:sp>
        <p:nvSpPr>
          <p:cNvPr id="12" name="Parallelogram 11">
            <a:extLst>
              <a:ext uri="{FF2B5EF4-FFF2-40B4-BE49-F238E27FC236}">
                <a16:creationId xmlns:a16="http://schemas.microsoft.com/office/drawing/2014/main" id="{A4886048-8A87-4C32-9D2B-A94A617B3510}"/>
              </a:ext>
            </a:extLst>
          </p:cNvPr>
          <p:cNvSpPr/>
          <p:nvPr/>
        </p:nvSpPr>
        <p:spPr>
          <a:xfrm>
            <a:off x="6605444" y="3184067"/>
            <a:ext cx="1638128" cy="831169"/>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Integration Testing</a:t>
            </a:r>
          </a:p>
        </p:txBody>
      </p:sp>
      <p:sp>
        <p:nvSpPr>
          <p:cNvPr id="13" name="Parallelogram 12">
            <a:extLst>
              <a:ext uri="{FF2B5EF4-FFF2-40B4-BE49-F238E27FC236}">
                <a16:creationId xmlns:a16="http://schemas.microsoft.com/office/drawing/2014/main" id="{93A0E870-8ADC-4CDA-AA53-44AB8BC9D0E0}"/>
              </a:ext>
            </a:extLst>
          </p:cNvPr>
          <p:cNvSpPr/>
          <p:nvPr/>
        </p:nvSpPr>
        <p:spPr>
          <a:xfrm>
            <a:off x="6324732" y="4124315"/>
            <a:ext cx="1638128" cy="831169"/>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Unit</a:t>
            </a:r>
          </a:p>
          <a:p>
            <a:pPr algn="ctr"/>
            <a:r>
              <a:rPr lang="en-US" sz="1400" b="1" dirty="0">
                <a:latin typeface="Calibri Light" panose="020F0302020204030204" pitchFamily="34" charset="0"/>
              </a:rPr>
              <a:t>Testing</a:t>
            </a:r>
          </a:p>
        </p:txBody>
      </p:sp>
    </p:spTree>
    <p:extLst>
      <p:ext uri="{BB962C8B-B14F-4D97-AF65-F5344CB8AC3E}">
        <p14:creationId xmlns:p14="http://schemas.microsoft.com/office/powerpoint/2010/main" val="31619333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a:t>Expand Indices</a:t>
            </a:r>
          </a:p>
          <a:p>
            <a:pPr lvl="1"/>
            <a:r>
              <a:rPr lang="en-US" dirty="0"/>
              <a:t>Enter Range in Input Value Column</a:t>
            </a:r>
          </a:p>
          <a:p>
            <a:pPr lvl="1"/>
            <a:r>
              <a:rPr lang="en-US" dirty="0"/>
              <a:t>Right Click on Expand Indices</a:t>
            </a:r>
          </a:p>
          <a:p>
            <a:pPr lvl="2"/>
            <a:r>
              <a:rPr lang="en-US" dirty="0"/>
              <a:t>Expand or Collapse, or</a:t>
            </a:r>
          </a:p>
          <a:p>
            <a:pPr lvl="2"/>
            <a:r>
              <a:rPr lang="en-US" dirty="0"/>
              <a:t>Use Properties Dialog</a:t>
            </a:r>
          </a:p>
        </p:txBody>
      </p:sp>
      <p:sp>
        <p:nvSpPr>
          <p:cNvPr id="7" name="Textplatzhalter 6">
            <a:extLst>
              <a:ext uri="{FF2B5EF4-FFF2-40B4-BE49-F238E27FC236}">
                <a16:creationId xmlns:a16="http://schemas.microsoft.com/office/drawing/2014/main" id="{FC47E72B-1D8D-4BDA-ADA5-5624EDD4264A}"/>
              </a:ext>
            </a:extLst>
          </p:cNvPr>
          <p:cNvSpPr>
            <a:spLocks noGrp="1"/>
          </p:cNvSpPr>
          <p:nvPr>
            <p:ph type="body" sz="quarter" idx="12"/>
          </p:nvPr>
        </p:nvSpPr>
        <p:spPr/>
        <p:txBody>
          <a:bodyPr/>
          <a:lstStyle/>
          <a:p>
            <a:r>
              <a:rPr lang="en-US" dirty="0"/>
              <a:t>Accessing Arrays</a:t>
            </a:r>
          </a:p>
        </p:txBody>
      </p:sp>
      <p:sp>
        <p:nvSpPr>
          <p:cNvPr id="86018" name="Rectangle 2"/>
          <p:cNvSpPr>
            <a:spLocks noGrp="1" noChangeArrowheads="1"/>
          </p:cNvSpPr>
          <p:nvPr>
            <p:ph type="title"/>
          </p:nvPr>
        </p:nvSpPr>
        <p:spPr/>
        <p:txBody>
          <a:bodyPr/>
          <a:lstStyle/>
          <a:p>
            <a:r>
              <a:rPr lang="en-US"/>
              <a:t>Lecture:  Test Case Fundamentals</a:t>
            </a:r>
            <a:endParaRPr lang="en-US" dirty="0"/>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1584" y="2410823"/>
            <a:ext cx="25431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145" y="1527011"/>
            <a:ext cx="3505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8322907" y="1693442"/>
            <a:ext cx="833438" cy="2000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latin typeface="Courier New" pitchFamily="49" charset="0"/>
                <a:cs typeface="Courier New" pitchFamily="49" charset="0"/>
              </a:rPr>
              <a:t>1..3</a:t>
            </a:r>
          </a:p>
        </p:txBody>
      </p:sp>
      <p:pic>
        <p:nvPicPr>
          <p:cNvPr id="205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0850" y="3828548"/>
            <a:ext cx="60579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45864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13"/>
          <p:cNvSpPr>
            <a:spLocks noGrp="1" noChangeArrowheads="1"/>
          </p:cNvSpPr>
          <p:nvPr>
            <p:ph sz="quarter" idx="13"/>
          </p:nvPr>
        </p:nvSpPr>
        <p:spPr/>
        <p:txBody>
          <a:bodyPr/>
          <a:lstStyle/>
          <a:p>
            <a:r>
              <a:rPr lang="en-US" dirty="0"/>
              <a:t>“This” applies value to a single array element</a:t>
            </a:r>
          </a:p>
          <a:p>
            <a:r>
              <a:rPr lang="en-US" dirty="0"/>
              <a:t>“All” applies value to all defined elements</a:t>
            </a:r>
          </a:p>
          <a:p>
            <a:r>
              <a:rPr lang="en-US" dirty="0"/>
              <a:t>“Range” applies value to a sub-set of elements</a:t>
            </a:r>
          </a:p>
          <a:p>
            <a:pPr lvl="2"/>
            <a:r>
              <a:rPr lang="en-US" dirty="0"/>
              <a:t>Range Expression can be: 1..10, or 1,5,10</a:t>
            </a:r>
          </a:p>
          <a:p>
            <a:r>
              <a:rPr lang="en-US" dirty="0"/>
              <a:t>Clear all elements by deselecting Input or Expected “Checkbox”</a:t>
            </a:r>
          </a:p>
          <a:p>
            <a:pPr lvl="2"/>
            <a:r>
              <a:rPr lang="en-US" dirty="0"/>
              <a:t>Also, you can right click on the data item name in the tree, and choose “Clear”</a:t>
            </a:r>
          </a:p>
          <a:p>
            <a:pPr lvl="1"/>
            <a:endParaRPr lang="en-US" dirty="0"/>
          </a:p>
          <a:p>
            <a:endParaRPr lang="en-US" dirty="0"/>
          </a:p>
        </p:txBody>
      </p:sp>
      <p:sp>
        <p:nvSpPr>
          <p:cNvPr id="6" name="Textplatzhalter 5">
            <a:extLst>
              <a:ext uri="{FF2B5EF4-FFF2-40B4-BE49-F238E27FC236}">
                <a16:creationId xmlns:a16="http://schemas.microsoft.com/office/drawing/2014/main" id="{8F179A94-2428-408C-AADB-8155B40A6859}"/>
              </a:ext>
            </a:extLst>
          </p:cNvPr>
          <p:cNvSpPr>
            <a:spLocks noGrp="1"/>
          </p:cNvSpPr>
          <p:nvPr>
            <p:ph type="body" sz="quarter" idx="12"/>
          </p:nvPr>
        </p:nvSpPr>
        <p:spPr/>
        <p:txBody>
          <a:bodyPr/>
          <a:lstStyle/>
          <a:p>
            <a:r>
              <a:rPr lang="en-US" dirty="0"/>
              <a:t>Setting Multiple Array Elements</a:t>
            </a:r>
          </a:p>
        </p:txBody>
      </p:sp>
      <p:sp>
        <p:nvSpPr>
          <p:cNvPr id="87042" name="Rectangle 12"/>
          <p:cNvSpPr>
            <a:spLocks noGrp="1" noChangeArrowheads="1"/>
          </p:cNvSpPr>
          <p:nvPr>
            <p:ph type="title"/>
          </p:nvPr>
        </p:nvSpPr>
        <p:spPr/>
        <p:txBody>
          <a:bodyPr/>
          <a:lstStyle/>
          <a:p>
            <a:r>
              <a:rPr lang="en-GB"/>
              <a:t>Lecture:  Test Case Fundamentals</a:t>
            </a:r>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7426" y="3609025"/>
            <a:ext cx="5470608" cy="2686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4497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normAutofit/>
          </a:bodyPr>
          <a:lstStyle/>
          <a:p>
            <a:pPr marL="457200" lvl="1" indent="0">
              <a:buNone/>
            </a:pPr>
            <a:endParaRPr lang="en-US" sz="1100" dirty="0">
              <a:latin typeface="Courier New" pitchFamily="49" charset="0"/>
              <a:cs typeface="Courier New" pitchFamily="49" charset="0"/>
            </a:endParaRPr>
          </a:p>
          <a:p>
            <a:pPr marL="57150">
              <a:buNone/>
            </a:pPr>
            <a:r>
              <a:rPr lang="en-US" dirty="0">
                <a:latin typeface="Courier New" pitchFamily="49" charset="0"/>
                <a:cs typeface="Courier New" pitchFamily="49" charset="0"/>
              </a:rPr>
              <a:t>enum airportCodes { BOS, PHI, BWI, ATL, MCO, MIA, Unused };</a:t>
            </a:r>
          </a:p>
          <a:p>
            <a:pPr marL="57150">
              <a:buNone/>
            </a:pPr>
            <a:r>
              <a:rPr lang="en-US" dirty="0">
                <a:latin typeface="Courier New" pitchFamily="49" charset="0"/>
                <a:cs typeface="Courier New" pitchFamily="49" charset="0"/>
              </a:rPr>
              <a:t>unsigned airportAltimeter [Unused];</a:t>
            </a:r>
          </a:p>
          <a:p>
            <a:endParaRPr lang="en-US" dirty="0"/>
          </a:p>
        </p:txBody>
      </p:sp>
      <p:sp>
        <p:nvSpPr>
          <p:cNvPr id="4" name="Textplatzhalter 3">
            <a:extLst>
              <a:ext uri="{FF2B5EF4-FFF2-40B4-BE49-F238E27FC236}">
                <a16:creationId xmlns:a16="http://schemas.microsoft.com/office/drawing/2014/main" id="{19FB7889-074F-4381-AF9A-03F12BFA72A7}"/>
              </a:ext>
            </a:extLst>
          </p:cNvPr>
          <p:cNvSpPr>
            <a:spLocks noGrp="1"/>
          </p:cNvSpPr>
          <p:nvPr>
            <p:ph type="body" sz="quarter" idx="12"/>
          </p:nvPr>
        </p:nvSpPr>
        <p:spPr/>
        <p:txBody>
          <a:bodyPr>
            <a:noAutofit/>
          </a:bodyPr>
          <a:lstStyle/>
          <a:p>
            <a:endParaRPr lang="en-US" dirty="0"/>
          </a:p>
        </p:txBody>
      </p:sp>
      <p:sp>
        <p:nvSpPr>
          <p:cNvPr id="2" name="Title 1"/>
          <p:cNvSpPr>
            <a:spLocks noGrp="1"/>
          </p:cNvSpPr>
          <p:nvPr>
            <p:ph type="title"/>
          </p:nvPr>
        </p:nvSpPr>
        <p:spPr/>
        <p:txBody>
          <a:bodyPr/>
          <a:lstStyle/>
          <a:p>
            <a:r>
              <a:rPr lang="en-US"/>
              <a:t>Lecture:  Test Case Fundamentals</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766" y="2234639"/>
            <a:ext cx="3019425"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919135" y="2786060"/>
            <a:ext cx="871538" cy="1809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latin typeface="Courier New" pitchFamily="49" charset="0"/>
                <a:cs typeface="Courier New" pitchFamily="49" charset="0"/>
              </a:rPr>
              <a:t>BOS..MIA</a:t>
            </a:r>
          </a:p>
        </p:txBody>
      </p:sp>
      <p:sp>
        <p:nvSpPr>
          <p:cNvPr id="7" name="Rectangle 6"/>
          <p:cNvSpPr/>
          <p:nvPr/>
        </p:nvSpPr>
        <p:spPr>
          <a:xfrm>
            <a:off x="804865" y="4474042"/>
            <a:ext cx="4560092" cy="1446550"/>
          </a:xfrm>
          <a:prstGeom prst="rect">
            <a:avLst/>
          </a:prstGeom>
        </p:spPr>
        <p:txBody>
          <a:bodyPr wrap="square">
            <a:spAutoFit/>
          </a:bodyPr>
          <a:lstStyle/>
          <a:p>
            <a:r>
              <a:rPr lang="en-US" sz="1600" dirty="0">
                <a:solidFill>
                  <a:srgbClr val="000000"/>
                </a:solidFill>
                <a:latin typeface="Courier New" pitchFamily="49" charset="0"/>
                <a:cs typeface="Courier New" pitchFamily="49" charset="0"/>
              </a:rPr>
              <a:t>enum airportCodes { </a:t>
            </a:r>
          </a:p>
          <a:p>
            <a:r>
              <a:rPr lang="en-US" sz="1600" dirty="0">
                <a:solidFill>
                  <a:srgbClr val="000000"/>
                </a:solidFill>
                <a:latin typeface="Courier New" pitchFamily="49" charset="0"/>
                <a:cs typeface="Courier New" pitchFamily="49" charset="0"/>
              </a:rPr>
              <a:t>BOS=10,PHI=20,BWI=30,ATL=40,</a:t>
            </a:r>
          </a:p>
          <a:p>
            <a:r>
              <a:rPr lang="en-US" sz="1600" dirty="0">
                <a:solidFill>
                  <a:srgbClr val="000000"/>
                </a:solidFill>
                <a:latin typeface="Courier New" pitchFamily="49" charset="0"/>
                <a:cs typeface="Courier New" pitchFamily="49" charset="0"/>
              </a:rPr>
              <a:t>MCO=50,MIA=60,Unused=70};</a:t>
            </a:r>
          </a:p>
          <a:p>
            <a:r>
              <a:rPr lang="en-US" sz="1600" dirty="0">
                <a:solidFill>
                  <a:srgbClr val="000000"/>
                </a:solidFill>
                <a:latin typeface="Courier New" pitchFamily="49" charset="0"/>
                <a:cs typeface="Courier New" pitchFamily="49" charset="0"/>
              </a:rPr>
              <a:t>unsigned airportAltitude [Unused];</a:t>
            </a: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6675" y="3777600"/>
            <a:ext cx="2981325"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1926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3"/>
          <p:cNvSpPr>
            <a:spLocks noGrp="1" noChangeArrowheads="1"/>
          </p:cNvSpPr>
          <p:nvPr>
            <p:ph sz="quarter" idx="13"/>
          </p:nvPr>
        </p:nvSpPr>
        <p:spPr/>
        <p:txBody>
          <a:bodyPr/>
          <a:lstStyle/>
          <a:p>
            <a:r>
              <a:rPr lang="en-US" dirty="0"/>
              <a:t>Pointer can be null or allocated</a:t>
            </a:r>
          </a:p>
          <a:p>
            <a:r>
              <a:rPr lang="en-US" dirty="0"/>
              <a:t>You control memory allocation</a:t>
            </a:r>
          </a:p>
          <a:p>
            <a:pPr lvl="2"/>
            <a:r>
              <a:rPr lang="en-US" dirty="0"/>
              <a:t>Enter 1 for pointer to object</a:t>
            </a:r>
          </a:p>
          <a:p>
            <a:pPr lvl="2"/>
            <a:r>
              <a:rPr lang="en-US" dirty="0"/>
              <a:t>Enter &gt; 1 for array of objects</a:t>
            </a:r>
          </a:p>
          <a:p>
            <a:pPr lvl="2"/>
            <a:r>
              <a:rPr lang="en-US" dirty="0"/>
              <a:t>Enter 0 for null pointer</a:t>
            </a:r>
          </a:p>
          <a:p>
            <a:r>
              <a:rPr lang="en-US" dirty="0"/>
              <a:t>After allocation, data entry treated same as array type</a:t>
            </a:r>
          </a:p>
        </p:txBody>
      </p:sp>
      <p:sp>
        <p:nvSpPr>
          <p:cNvPr id="2" name="Textplatzhalter 1">
            <a:extLst>
              <a:ext uri="{FF2B5EF4-FFF2-40B4-BE49-F238E27FC236}">
                <a16:creationId xmlns:a16="http://schemas.microsoft.com/office/drawing/2014/main" id="{DA568502-9250-46E7-89C1-AEBAA4C2164E}"/>
              </a:ext>
            </a:extLst>
          </p:cNvPr>
          <p:cNvSpPr>
            <a:spLocks noGrp="1"/>
          </p:cNvSpPr>
          <p:nvPr>
            <p:ph type="body" sz="quarter" idx="12"/>
          </p:nvPr>
        </p:nvSpPr>
        <p:spPr/>
        <p:txBody>
          <a:bodyPr/>
          <a:lstStyle/>
          <a:p>
            <a:r>
              <a:rPr lang="en-US" dirty="0"/>
              <a:t>Pointer Types</a:t>
            </a:r>
          </a:p>
        </p:txBody>
      </p:sp>
      <p:sp>
        <p:nvSpPr>
          <p:cNvPr id="88066" name="Rectangle 2"/>
          <p:cNvSpPr>
            <a:spLocks noGrp="1" noChangeArrowheads="1"/>
          </p:cNvSpPr>
          <p:nvPr>
            <p:ph type="title"/>
          </p:nvPr>
        </p:nvSpPr>
        <p:spPr/>
        <p:txBody>
          <a:bodyPr/>
          <a:lstStyle/>
          <a:p>
            <a:r>
              <a:rPr lang="en-US"/>
              <a:t>Lecture:  Test Case Fundamentals</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2850" y="3328991"/>
            <a:ext cx="44958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20014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p:cNvSpPr>
            <a:spLocks noGrp="1"/>
          </p:cNvSpPr>
          <p:nvPr>
            <p:ph sz="quarter" idx="13"/>
          </p:nvPr>
        </p:nvSpPr>
        <p:spPr/>
        <p:txBody>
          <a:bodyPr/>
          <a:lstStyle/>
          <a:p>
            <a:pPr lvl="1"/>
            <a:r>
              <a:rPr lang="en-US" dirty="0"/>
              <a:t>Character Pointers have a special handling in VectorCAST</a:t>
            </a:r>
          </a:p>
          <a:p>
            <a:pPr lvl="2"/>
            <a:r>
              <a:rPr lang="en-US" dirty="0"/>
              <a:t>char* types can be treated as “strings” or arrays of characters</a:t>
            </a:r>
          </a:p>
          <a:p>
            <a:pPr lvl="2"/>
            <a:r>
              <a:rPr lang="en-US" dirty="0"/>
              <a:t>Right Click on a “String” type, and choose the String Display Mode</a:t>
            </a:r>
          </a:p>
          <a:p>
            <a:endParaRPr lang="en-US" dirty="0"/>
          </a:p>
          <a:p>
            <a:r>
              <a:rPr lang="en-US" dirty="0">
                <a:latin typeface="Courier"/>
              </a:rPr>
              <a:t>char* UnboundedString;</a:t>
            </a:r>
          </a:p>
          <a:p>
            <a:r>
              <a:rPr lang="en-US" dirty="0">
                <a:latin typeface="Courier"/>
              </a:rPr>
              <a:t>char  BoundedString[10];</a:t>
            </a:r>
          </a:p>
          <a:p>
            <a:endParaRPr lang="en-US" dirty="0">
              <a:latin typeface="Courier"/>
            </a:endParaRPr>
          </a:p>
          <a:p>
            <a:r>
              <a:rPr lang="en-US" dirty="0">
                <a:latin typeface="Courier"/>
              </a:rPr>
              <a:t>unsigned char* uUnboundedString;</a:t>
            </a:r>
          </a:p>
          <a:p>
            <a:r>
              <a:rPr lang="en-US" dirty="0">
                <a:latin typeface="Courier"/>
              </a:rPr>
              <a:t>unsigned char  uBoundedString[10];</a:t>
            </a:r>
          </a:p>
          <a:p>
            <a:endParaRPr lang="en-US" dirty="0"/>
          </a:p>
        </p:txBody>
      </p:sp>
      <p:sp>
        <p:nvSpPr>
          <p:cNvPr id="4" name="Textplatzhalter 3">
            <a:extLst>
              <a:ext uri="{FF2B5EF4-FFF2-40B4-BE49-F238E27FC236}">
                <a16:creationId xmlns:a16="http://schemas.microsoft.com/office/drawing/2014/main" id="{36261ABF-0FCC-4523-941C-FD1CFD44B7D9}"/>
              </a:ext>
            </a:extLst>
          </p:cNvPr>
          <p:cNvSpPr>
            <a:spLocks noGrp="1"/>
          </p:cNvSpPr>
          <p:nvPr>
            <p:ph type="body" sz="quarter" idx="12"/>
          </p:nvPr>
        </p:nvSpPr>
        <p:spPr/>
        <p:txBody>
          <a:bodyPr/>
          <a:lstStyle/>
          <a:p>
            <a:r>
              <a:rPr lang="en-US" dirty="0"/>
              <a:t>Character Pointers</a:t>
            </a:r>
          </a:p>
        </p:txBody>
      </p:sp>
      <p:sp>
        <p:nvSpPr>
          <p:cNvPr id="88066" name="Rectangle 2"/>
          <p:cNvSpPr>
            <a:spLocks noGrp="1" noChangeArrowheads="1"/>
          </p:cNvSpPr>
          <p:nvPr>
            <p:ph type="title"/>
          </p:nvPr>
        </p:nvSpPr>
        <p:spPr/>
        <p:txBody>
          <a:bodyPr/>
          <a:lstStyle/>
          <a:p>
            <a:r>
              <a:rPr lang="en-GB"/>
              <a:t>Lecture:  Test Case Fundamentals</a:t>
            </a:r>
            <a:endParaRPr lang="en-GB"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6974" y="3188245"/>
            <a:ext cx="3981450" cy="1824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0363" y="2559595"/>
            <a:ext cx="311467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68895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Rectangle 3"/>
          <p:cNvSpPr>
            <a:spLocks noGrp="1" noChangeArrowheads="1"/>
          </p:cNvSpPr>
          <p:nvPr>
            <p:ph sz="quarter" idx="13"/>
          </p:nvPr>
        </p:nvSpPr>
        <p:spPr/>
        <p:txBody>
          <a:bodyPr/>
          <a:lstStyle/>
          <a:p>
            <a:r>
              <a:rPr lang="en-US" sz="1400" dirty="0"/>
              <a:t>Allow multiple values for parameters</a:t>
            </a:r>
          </a:p>
          <a:p>
            <a:pPr lvl="2"/>
            <a:r>
              <a:rPr lang="en-US" sz="1400" dirty="0"/>
              <a:t>Range of Values:  FIRST..LAST/DELTA (e.g. 1..5/2)</a:t>
            </a:r>
          </a:p>
          <a:p>
            <a:pPr lvl="2"/>
            <a:r>
              <a:rPr lang="en-US" sz="1400" dirty="0"/>
              <a:t>Comma Separated List:  e.g.:  RED, WHITE, BLUE</a:t>
            </a:r>
          </a:p>
          <a:p>
            <a:r>
              <a:rPr lang="en-US" sz="1400" dirty="0"/>
              <a:t>Parameters are varied in parallel by default</a:t>
            </a:r>
          </a:p>
          <a:p>
            <a:pPr lvl="2"/>
            <a:r>
              <a:rPr lang="en-US" sz="1400" dirty="0"/>
              <a:t>Tools =&gt; Options =&gt; Execute =&gt; Combination testing</a:t>
            </a:r>
          </a:p>
          <a:p>
            <a:pPr lvl="2"/>
            <a:r>
              <a:rPr lang="en-US" sz="1400" dirty="0"/>
              <a:t>Test Case Options </a:t>
            </a:r>
          </a:p>
          <a:p>
            <a:r>
              <a:rPr lang="en-US" sz="1400" dirty="0"/>
              <a:t>Input Values</a:t>
            </a:r>
          </a:p>
          <a:p>
            <a:pPr lvl="2"/>
            <a:r>
              <a:rPr lang="en-US" sz="1400" dirty="0"/>
              <a:t>UUT parameters are incremented through entire range/list</a:t>
            </a:r>
          </a:p>
          <a:p>
            <a:pPr lvl="2"/>
            <a:r>
              <a:rPr lang="en-US" sz="1400" dirty="0"/>
              <a:t>Stub parameters are incremented on an as-needed basis</a:t>
            </a:r>
          </a:p>
          <a:p>
            <a:pPr lvl="3"/>
            <a:r>
              <a:rPr lang="en-US" sz="1200" dirty="0"/>
              <a:t>Extra values are ignored</a:t>
            </a:r>
          </a:p>
          <a:p>
            <a:pPr lvl="3"/>
            <a:r>
              <a:rPr lang="en-US" sz="1200" dirty="0"/>
              <a:t>If not enough values specified, last value specified is used</a:t>
            </a:r>
          </a:p>
          <a:p>
            <a:r>
              <a:rPr lang="en-US" sz="1400" dirty="0"/>
              <a:t>Expected Values</a:t>
            </a:r>
          </a:p>
          <a:p>
            <a:pPr lvl="2"/>
            <a:r>
              <a:rPr lang="en-US" sz="1400" dirty="0"/>
              <a:t>Range – value(s) must be in specified range</a:t>
            </a:r>
          </a:p>
          <a:p>
            <a:pPr lvl="2"/>
            <a:r>
              <a:rPr lang="en-US" sz="1400" dirty="0"/>
              <a:t>List – value(s) must be in specified order</a:t>
            </a:r>
          </a:p>
          <a:p>
            <a:pPr lvl="3"/>
            <a:r>
              <a:rPr lang="en-US" sz="1200" dirty="0"/>
              <a:t>More output values than specified in list – last value in list is value to compare</a:t>
            </a:r>
          </a:p>
          <a:p>
            <a:pPr lvl="3"/>
            <a:r>
              <a:rPr lang="en-US" sz="1200" dirty="0"/>
              <a:t>Less output values than specified in list – failure due to Unused Expected Results</a:t>
            </a:r>
          </a:p>
        </p:txBody>
      </p:sp>
      <p:sp>
        <p:nvSpPr>
          <p:cNvPr id="2" name="Textplatzhalter 1">
            <a:extLst>
              <a:ext uri="{FF2B5EF4-FFF2-40B4-BE49-F238E27FC236}">
                <a16:creationId xmlns:a16="http://schemas.microsoft.com/office/drawing/2014/main" id="{A83DE20C-6803-4A70-B9DF-7B4A83CF4077}"/>
              </a:ext>
            </a:extLst>
          </p:cNvPr>
          <p:cNvSpPr>
            <a:spLocks noGrp="1"/>
          </p:cNvSpPr>
          <p:nvPr>
            <p:ph type="body" sz="quarter" idx="12"/>
          </p:nvPr>
        </p:nvSpPr>
        <p:spPr/>
        <p:txBody>
          <a:bodyPr/>
          <a:lstStyle/>
          <a:p>
            <a:r>
              <a:rPr lang="en-US" dirty="0"/>
              <a:t>Range and List Expressions</a:t>
            </a:r>
          </a:p>
        </p:txBody>
      </p:sp>
      <p:sp>
        <p:nvSpPr>
          <p:cNvPr id="91138" name="Rectangle 2"/>
          <p:cNvSpPr>
            <a:spLocks noGrp="1" noChangeArrowheads="1"/>
          </p:cNvSpPr>
          <p:nvPr>
            <p:ph type="title"/>
          </p:nvPr>
        </p:nvSpPr>
        <p:spPr/>
        <p:txBody>
          <a:bodyPr/>
          <a:lstStyle/>
          <a:p>
            <a:r>
              <a:rPr lang="en-US"/>
              <a:t>Lecture:  Test Case Fundamentals</a:t>
            </a:r>
            <a:endParaRPr lang="en-US" dirty="0"/>
          </a:p>
        </p:txBody>
      </p:sp>
    </p:spTree>
    <p:extLst>
      <p:ext uri="{BB962C8B-B14F-4D97-AF65-F5344CB8AC3E}">
        <p14:creationId xmlns:p14="http://schemas.microsoft.com/office/powerpoint/2010/main" val="36994894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605C320-E515-45D0-A484-D5B3A0BFFA0A}"/>
              </a:ext>
            </a:extLst>
          </p:cNvPr>
          <p:cNvSpPr>
            <a:spLocks noGrp="1"/>
          </p:cNvSpPr>
          <p:nvPr>
            <p:ph type="body" sz="quarter" idx="12"/>
          </p:nvPr>
        </p:nvSpPr>
        <p:spPr/>
        <p:txBody>
          <a:bodyPr/>
          <a:lstStyle/>
          <a:p>
            <a:r>
              <a:rPr lang="en-US" dirty="0"/>
              <a:t>Range and List Property Windows</a:t>
            </a:r>
          </a:p>
        </p:txBody>
      </p:sp>
      <p:sp>
        <p:nvSpPr>
          <p:cNvPr id="2" name="Title 1"/>
          <p:cNvSpPr>
            <a:spLocks noGrp="1"/>
          </p:cNvSpPr>
          <p:nvPr>
            <p:ph type="title"/>
          </p:nvPr>
        </p:nvSpPr>
        <p:spPr/>
        <p:txBody>
          <a:bodyPr/>
          <a:lstStyle/>
          <a:p>
            <a:r>
              <a:rPr lang="en-US"/>
              <a:t>Lecture:  Test Case Fundamentals</a:t>
            </a:r>
            <a:endParaRPr lang="en-US" dirty="0"/>
          </a:p>
        </p:txBody>
      </p:sp>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397900"/>
            <a:ext cx="3895725" cy="3034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0415" y="2442420"/>
            <a:ext cx="3838575" cy="299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BDAA05C0-B269-4DC3-8535-D88F5B3C8BE8}"/>
              </a:ext>
            </a:extLst>
          </p:cNvPr>
          <p:cNvSpPr txBox="1"/>
          <p:nvPr/>
        </p:nvSpPr>
        <p:spPr>
          <a:xfrm>
            <a:off x="990600" y="1657350"/>
            <a:ext cx="914400" cy="914400"/>
          </a:xfrm>
          <a:prstGeom prst="rect">
            <a:avLst/>
          </a:prstGeom>
          <a:noFill/>
        </p:spPr>
        <p:txBody>
          <a:bodyPr wrap="none" lIns="0" tIns="0" rIns="0" bIns="0" rtlCol="0">
            <a:noAutofit/>
          </a:bodyPr>
          <a:lstStyle/>
          <a:p>
            <a:pPr algn="l"/>
            <a:r>
              <a:rPr lang="en-US" sz="1600" dirty="0"/>
              <a:t>RightMouse-&gt;Properties on any Scalar Parameter:</a:t>
            </a:r>
          </a:p>
          <a:p>
            <a:pPr algn="l"/>
            <a:endParaRPr lang="en-US" sz="1600" dirty="0"/>
          </a:p>
        </p:txBody>
      </p:sp>
    </p:spTree>
    <p:extLst>
      <p:ext uri="{BB962C8B-B14F-4D97-AF65-F5344CB8AC3E}">
        <p14:creationId xmlns:p14="http://schemas.microsoft.com/office/powerpoint/2010/main" val="28130804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a:t>All of these options can be set “Globally” in Tool –&gt; Options</a:t>
            </a:r>
          </a:p>
        </p:txBody>
      </p:sp>
      <p:sp>
        <p:nvSpPr>
          <p:cNvPr id="4" name="Textplatzhalter 3">
            <a:extLst>
              <a:ext uri="{FF2B5EF4-FFF2-40B4-BE49-F238E27FC236}">
                <a16:creationId xmlns:a16="http://schemas.microsoft.com/office/drawing/2014/main" id="{2120780F-6A4C-42CA-9C65-9AB23EFC3B20}"/>
              </a:ext>
            </a:extLst>
          </p:cNvPr>
          <p:cNvSpPr>
            <a:spLocks noGrp="1"/>
          </p:cNvSpPr>
          <p:nvPr>
            <p:ph type="body" sz="quarter" idx="12"/>
          </p:nvPr>
        </p:nvSpPr>
        <p:spPr/>
        <p:txBody>
          <a:bodyPr/>
          <a:lstStyle/>
          <a:p>
            <a:r>
              <a:rPr lang="en-US" dirty="0"/>
              <a:t>Common Test Case Options</a:t>
            </a:r>
          </a:p>
        </p:txBody>
      </p:sp>
      <p:sp>
        <p:nvSpPr>
          <p:cNvPr id="3" name="Title 2"/>
          <p:cNvSpPr>
            <a:spLocks noGrp="1"/>
          </p:cNvSpPr>
          <p:nvPr>
            <p:ph type="title"/>
          </p:nvPr>
        </p:nvSpPr>
        <p:spPr/>
        <p:txBody>
          <a:bodyPr/>
          <a:lstStyle/>
          <a:p>
            <a:r>
              <a:rPr lang="en-GB"/>
              <a:t>Lecture:  Test Case Fundamentals</a:t>
            </a:r>
            <a:endParaRPr lang="en-US" dirty="0"/>
          </a:p>
        </p:txBody>
      </p:sp>
      <p:pic>
        <p:nvPicPr>
          <p:cNvPr id="6" name="Picture 5">
            <a:extLst>
              <a:ext uri="{FF2B5EF4-FFF2-40B4-BE49-F238E27FC236}">
                <a16:creationId xmlns:a16="http://schemas.microsoft.com/office/drawing/2014/main" id="{BD93861B-13AC-45A7-8D09-4954CE60F91D}"/>
              </a:ext>
            </a:extLst>
          </p:cNvPr>
          <p:cNvPicPr>
            <a:picLocks noChangeAspect="1"/>
          </p:cNvPicPr>
          <p:nvPr/>
        </p:nvPicPr>
        <p:blipFill>
          <a:blip r:embed="rId3"/>
          <a:stretch>
            <a:fillRect/>
          </a:stretch>
        </p:blipFill>
        <p:spPr>
          <a:xfrm>
            <a:off x="1217936" y="2019397"/>
            <a:ext cx="9486912" cy="4082824"/>
          </a:xfrm>
          <a:prstGeom prst="rect">
            <a:avLst/>
          </a:prstGeom>
        </p:spPr>
      </p:pic>
    </p:spTree>
    <p:extLst>
      <p:ext uri="{BB962C8B-B14F-4D97-AF65-F5344CB8AC3E}">
        <p14:creationId xmlns:p14="http://schemas.microsoft.com/office/powerpoint/2010/main" val="20472381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normAutofit/>
          </a:bodyPr>
          <a:lstStyle/>
          <a:p>
            <a:pPr>
              <a:lnSpc>
                <a:spcPct val="120000"/>
              </a:lnSpc>
            </a:pPr>
            <a:r>
              <a:rPr lang="en-US" dirty="0"/>
              <a:t>Sometimes you want to monitor globals as they change</a:t>
            </a:r>
          </a:p>
          <a:p>
            <a:pPr lvl="2">
              <a:lnSpc>
                <a:spcPct val="120000"/>
              </a:lnSpc>
            </a:pPr>
            <a:r>
              <a:rPr lang="en-US" dirty="0"/>
              <a:t>Global values can be shown at each event</a:t>
            </a:r>
          </a:p>
          <a:p>
            <a:pPr>
              <a:lnSpc>
                <a:spcPct val="120000"/>
              </a:lnSpc>
            </a:pPr>
            <a:endParaRPr lang="en-US" dirty="0"/>
          </a:p>
          <a:p>
            <a:pPr>
              <a:lnSpc>
                <a:spcPct val="120000"/>
              </a:lnSpc>
            </a:pPr>
            <a:r>
              <a:rPr lang="en-US" dirty="0"/>
              <a:t>Sometimes you only want to confirm final value</a:t>
            </a:r>
          </a:p>
          <a:p>
            <a:pPr>
              <a:lnSpc>
                <a:spcPct val="120000"/>
              </a:lnSpc>
            </a:pPr>
            <a:endParaRPr lang="en-US" dirty="0"/>
          </a:p>
          <a:p>
            <a:pPr>
              <a:lnSpc>
                <a:spcPct val="120000"/>
              </a:lnSpc>
            </a:pPr>
            <a:r>
              <a:rPr lang="en-US" dirty="0"/>
              <a:t>“Display Global Data after” controls when global data is checked &amp; displayed</a:t>
            </a:r>
          </a:p>
          <a:p>
            <a:pPr lvl="2">
              <a:lnSpc>
                <a:spcPct val="120000"/>
              </a:lnSpc>
            </a:pPr>
            <a:r>
              <a:rPr lang="en-US" dirty="0"/>
              <a:t>Each Event – at the end of each event</a:t>
            </a:r>
          </a:p>
          <a:p>
            <a:pPr lvl="2">
              <a:lnSpc>
                <a:spcPct val="120000"/>
              </a:lnSpc>
            </a:pPr>
            <a:r>
              <a:rPr lang="en-US" dirty="0"/>
              <a:t>Each Range Iteration - at end of each “vary” loop</a:t>
            </a:r>
          </a:p>
          <a:p>
            <a:pPr lvl="2">
              <a:lnSpc>
                <a:spcPct val="120000"/>
              </a:lnSpc>
            </a:pPr>
            <a:r>
              <a:rPr lang="en-US" dirty="0"/>
              <a:t>Each Slot Iteration - at end of each compound slot iteration</a:t>
            </a:r>
          </a:p>
          <a:p>
            <a:pPr lvl="2">
              <a:lnSpc>
                <a:spcPct val="120000"/>
              </a:lnSpc>
            </a:pPr>
            <a:r>
              <a:rPr lang="en-US" dirty="0"/>
              <a:t>Each Test Case (default) - at end of simple test case</a:t>
            </a:r>
          </a:p>
        </p:txBody>
      </p:sp>
      <p:sp>
        <p:nvSpPr>
          <p:cNvPr id="2" name="Textplatzhalter 1">
            <a:extLst>
              <a:ext uri="{FF2B5EF4-FFF2-40B4-BE49-F238E27FC236}">
                <a16:creationId xmlns:a16="http://schemas.microsoft.com/office/drawing/2014/main" id="{C80D4519-BDC9-4B01-89DF-C02043FEC792}"/>
              </a:ext>
            </a:extLst>
          </p:cNvPr>
          <p:cNvSpPr>
            <a:spLocks noGrp="1"/>
          </p:cNvSpPr>
          <p:nvPr>
            <p:ph type="body" sz="quarter" idx="12"/>
          </p:nvPr>
        </p:nvSpPr>
        <p:spPr/>
        <p:txBody>
          <a:bodyPr/>
          <a:lstStyle/>
          <a:p>
            <a:r>
              <a:rPr lang="en-US" dirty="0"/>
              <a:t>Displaying/Accessing Global Data</a:t>
            </a:r>
          </a:p>
        </p:txBody>
      </p:sp>
      <p:sp>
        <p:nvSpPr>
          <p:cNvPr id="146434" name="Rectangle 2052"/>
          <p:cNvSpPr>
            <a:spLocks noGrp="1" noChangeArrowheads="1"/>
          </p:cNvSpPr>
          <p:nvPr>
            <p:ph type="title"/>
          </p:nvPr>
        </p:nvSpPr>
        <p:spPr/>
        <p:txBody>
          <a:bodyPr/>
          <a:lstStyle/>
          <a:p>
            <a:r>
              <a:rPr lang="en-US"/>
              <a:t>Lecture:  Test Case Fundamentals</a:t>
            </a:r>
            <a:endParaRPr lang="en-US" dirty="0"/>
          </a:p>
        </p:txBody>
      </p:sp>
    </p:spTree>
    <p:extLst>
      <p:ext uri="{BB962C8B-B14F-4D97-AF65-F5344CB8AC3E}">
        <p14:creationId xmlns:p14="http://schemas.microsoft.com/office/powerpoint/2010/main" val="22693072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solidFill>
                  <a:srgbClr val="B70032"/>
                </a:solidFill>
                <a:hlinkClick r:id="" action="ppaction://customshow?id=26&amp;return=true">
                  <a:extLst>
                    <a:ext uri="{A12FA001-AC4F-418D-AE19-62706E023703}">
                      <ahyp:hlinkClr xmlns:ahyp="http://schemas.microsoft.com/office/drawing/2018/hyperlinkcolor" val="tx"/>
                    </a:ext>
                  </a:extLst>
                </a:hlinkClick>
              </a:rPr>
              <a:t>Link to Lab:  Test Case Fundamentals`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C87BBF48-D54A-40EE-8E30-B5486A75745D}"/>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D6D93815-2950-43A7-90AA-DAC9348ED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148271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3FD0920-EA47-4A7B-BD4B-6BA7CB9E0385}"/>
              </a:ext>
            </a:extLst>
          </p:cNvPr>
          <p:cNvSpPr>
            <a:spLocks noGrp="1"/>
          </p:cNvSpPr>
          <p:nvPr>
            <p:ph type="body" sz="quarter" idx="12"/>
          </p:nvPr>
        </p:nvSpPr>
        <p:spPr/>
        <p:txBody>
          <a:bodyPr/>
          <a:lstStyle/>
          <a:p>
            <a:r>
              <a:rPr lang="en-US" dirty="0"/>
              <a:t>How VectorCAST Helps Your Project</a:t>
            </a:r>
          </a:p>
        </p:txBody>
      </p:sp>
      <p:sp>
        <p:nvSpPr>
          <p:cNvPr id="4" name="Title 3">
            <a:extLst>
              <a:ext uri="{FF2B5EF4-FFF2-40B4-BE49-F238E27FC236}">
                <a16:creationId xmlns:a16="http://schemas.microsoft.com/office/drawing/2014/main" id="{96F1F3C5-5D3F-494B-88B4-4B365C9A98F0}"/>
              </a:ext>
            </a:extLst>
          </p:cNvPr>
          <p:cNvSpPr>
            <a:spLocks noGrp="1"/>
          </p:cNvSpPr>
          <p:nvPr>
            <p:ph type="title"/>
          </p:nvPr>
        </p:nvSpPr>
        <p:spPr/>
        <p:txBody>
          <a:bodyPr/>
          <a:lstStyle/>
          <a:p>
            <a:r>
              <a:rPr lang="en-US"/>
              <a:t>Company Overview</a:t>
            </a:r>
            <a:endParaRPr lang="en-US" dirty="0"/>
          </a:p>
        </p:txBody>
      </p:sp>
      <p:grpSp>
        <p:nvGrpSpPr>
          <p:cNvPr id="2" name="Group 1">
            <a:extLst>
              <a:ext uri="{FF2B5EF4-FFF2-40B4-BE49-F238E27FC236}">
                <a16:creationId xmlns:a16="http://schemas.microsoft.com/office/drawing/2014/main" id="{2989F224-6542-4EB9-8019-D557F0EEF097}"/>
              </a:ext>
            </a:extLst>
          </p:cNvPr>
          <p:cNvGrpSpPr/>
          <p:nvPr/>
        </p:nvGrpSpPr>
        <p:grpSpPr>
          <a:xfrm>
            <a:off x="1982146" y="1985915"/>
            <a:ext cx="8231012" cy="3644201"/>
            <a:chOff x="1982788" y="1299739"/>
            <a:chExt cx="8233155" cy="3645150"/>
          </a:xfrm>
        </p:grpSpPr>
        <p:sp>
          <p:nvSpPr>
            <p:cNvPr id="7" name="Rectangle 6">
              <a:extLst>
                <a:ext uri="{FF2B5EF4-FFF2-40B4-BE49-F238E27FC236}">
                  <a16:creationId xmlns:a16="http://schemas.microsoft.com/office/drawing/2014/main" id="{D5B0F47E-01D6-46D5-98C1-2990753F1A91}"/>
                </a:ext>
              </a:extLst>
            </p:cNvPr>
            <p:cNvSpPr/>
            <p:nvPr/>
          </p:nvSpPr>
          <p:spPr>
            <a:xfrm>
              <a:off x="1982788" y="1299739"/>
              <a:ext cx="27432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ALM</a:t>
              </a:r>
            </a:p>
            <a:p>
              <a:pPr algn="ctr">
                <a:spcBef>
                  <a:spcPts val="0"/>
                </a:spcBef>
              </a:pPr>
              <a:r>
                <a:rPr lang="en-US" sz="1400" dirty="0"/>
                <a:t>Requirements Gateway</a:t>
              </a:r>
            </a:p>
          </p:txBody>
        </p:sp>
        <p:sp>
          <p:nvSpPr>
            <p:cNvPr id="8" name="Rectangle 7">
              <a:hlinkClick r:id="rId3" action="ppaction://hlinkpres?slideindex=1&amp;slidetitle="/>
              <a:extLst>
                <a:ext uri="{FF2B5EF4-FFF2-40B4-BE49-F238E27FC236}">
                  <a16:creationId xmlns:a16="http://schemas.microsoft.com/office/drawing/2014/main" id="{DD37C6A7-07C5-4C11-AAF3-0A18BF900BC3}"/>
                </a:ext>
              </a:extLst>
            </p:cNvPr>
            <p:cNvSpPr/>
            <p:nvPr/>
          </p:nvSpPr>
          <p:spPr>
            <a:xfrm>
              <a:off x="1982788" y="2214139"/>
              <a:ext cx="13716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Parallel</a:t>
              </a:r>
            </a:p>
            <a:p>
              <a:pPr algn="ctr">
                <a:spcBef>
                  <a:spcPts val="0"/>
                </a:spcBef>
              </a:pPr>
              <a:r>
                <a:rPr lang="en-US" sz="1400" dirty="0"/>
                <a:t>Testing</a:t>
              </a:r>
            </a:p>
          </p:txBody>
        </p:sp>
        <p:sp>
          <p:nvSpPr>
            <p:cNvPr id="9" name="Rectangle 8">
              <a:extLst>
                <a:ext uri="{FF2B5EF4-FFF2-40B4-BE49-F238E27FC236}">
                  <a16:creationId xmlns:a16="http://schemas.microsoft.com/office/drawing/2014/main" id="{2BEFC31E-4E94-4FF8-A61F-2E25B5626CB0}"/>
                </a:ext>
              </a:extLst>
            </p:cNvPr>
            <p:cNvSpPr/>
            <p:nvPr/>
          </p:nvSpPr>
          <p:spPr>
            <a:xfrm>
              <a:off x="4729543" y="1299739"/>
              <a:ext cx="27432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Analysis</a:t>
              </a:r>
            </a:p>
            <a:p>
              <a:pPr algn="ctr">
                <a:spcBef>
                  <a:spcPts val="0"/>
                </a:spcBef>
              </a:pPr>
              <a:r>
                <a:rPr lang="en-US" sz="1400" dirty="0"/>
                <a:t>Metrics Reporting</a:t>
              </a:r>
            </a:p>
          </p:txBody>
        </p:sp>
        <p:sp>
          <p:nvSpPr>
            <p:cNvPr id="10" name="Rectangle 9">
              <a:extLst>
                <a:ext uri="{FF2B5EF4-FFF2-40B4-BE49-F238E27FC236}">
                  <a16:creationId xmlns:a16="http://schemas.microsoft.com/office/drawing/2014/main" id="{19E0A0F4-3D7E-447F-A290-CD6BE567E474}"/>
                </a:ext>
              </a:extLst>
            </p:cNvPr>
            <p:cNvSpPr/>
            <p:nvPr/>
          </p:nvSpPr>
          <p:spPr>
            <a:xfrm>
              <a:off x="1982788" y="3116089"/>
              <a:ext cx="1371600" cy="18288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Static</a:t>
              </a:r>
            </a:p>
            <a:p>
              <a:pPr algn="ctr">
                <a:spcBef>
                  <a:spcPts val="0"/>
                </a:spcBef>
              </a:pPr>
              <a:r>
                <a:rPr lang="en-US" sz="1400" dirty="0"/>
                <a:t>Analysis</a:t>
              </a:r>
            </a:p>
          </p:txBody>
        </p:sp>
        <p:sp>
          <p:nvSpPr>
            <p:cNvPr id="11" name="Rectangle 10">
              <a:extLst>
                <a:ext uri="{FF2B5EF4-FFF2-40B4-BE49-F238E27FC236}">
                  <a16:creationId xmlns:a16="http://schemas.microsoft.com/office/drawing/2014/main" id="{1CF026B3-8F19-483D-976C-08C106CF01D0}"/>
                </a:ext>
              </a:extLst>
            </p:cNvPr>
            <p:cNvSpPr/>
            <p:nvPr/>
          </p:nvSpPr>
          <p:spPr>
            <a:xfrm>
              <a:off x="7472743" y="1299739"/>
              <a:ext cx="27432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Model-Based</a:t>
              </a:r>
            </a:p>
            <a:p>
              <a:pPr algn="ctr">
                <a:spcBef>
                  <a:spcPts val="0"/>
                </a:spcBef>
              </a:pPr>
              <a:r>
                <a:rPr lang="en-US" sz="1400" dirty="0"/>
                <a:t>Development</a:t>
              </a:r>
            </a:p>
          </p:txBody>
        </p:sp>
        <p:sp>
          <p:nvSpPr>
            <p:cNvPr id="12" name="Rectangle 11">
              <a:extLst>
                <a:ext uri="{FF2B5EF4-FFF2-40B4-BE49-F238E27FC236}">
                  <a16:creationId xmlns:a16="http://schemas.microsoft.com/office/drawing/2014/main" id="{8F34966C-14B5-406B-8A97-F2055E54056A}"/>
                </a:ext>
              </a:extLst>
            </p:cNvPr>
            <p:cNvSpPr/>
            <p:nvPr/>
          </p:nvSpPr>
          <p:spPr>
            <a:xfrm>
              <a:off x="8840788" y="2214139"/>
              <a:ext cx="13716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Continuous</a:t>
              </a:r>
            </a:p>
            <a:p>
              <a:pPr algn="ctr">
                <a:spcBef>
                  <a:spcPts val="0"/>
                </a:spcBef>
              </a:pPr>
              <a:r>
                <a:rPr lang="en-US" sz="1400" dirty="0"/>
                <a:t>Integration</a:t>
              </a:r>
            </a:p>
          </p:txBody>
        </p:sp>
        <p:sp>
          <p:nvSpPr>
            <p:cNvPr id="13" name="Rectangle 12">
              <a:extLst>
                <a:ext uri="{FF2B5EF4-FFF2-40B4-BE49-F238E27FC236}">
                  <a16:creationId xmlns:a16="http://schemas.microsoft.com/office/drawing/2014/main" id="{FC5DC75D-7FC7-4615-99AB-8DDAB767F81E}"/>
                </a:ext>
              </a:extLst>
            </p:cNvPr>
            <p:cNvSpPr/>
            <p:nvPr/>
          </p:nvSpPr>
          <p:spPr>
            <a:xfrm>
              <a:off x="3346451" y="4018039"/>
              <a:ext cx="347472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Compiler, Debugger,</a:t>
              </a:r>
            </a:p>
            <a:p>
              <a:pPr algn="ctr">
                <a:spcBef>
                  <a:spcPts val="0"/>
                </a:spcBef>
              </a:pPr>
              <a:r>
                <a:rPr lang="en-US" sz="1400" dirty="0"/>
                <a:t>RTOS, Simulator</a:t>
              </a:r>
            </a:p>
          </p:txBody>
        </p:sp>
        <p:sp>
          <p:nvSpPr>
            <p:cNvPr id="14" name="Rectangle 13">
              <a:extLst>
                <a:ext uri="{FF2B5EF4-FFF2-40B4-BE49-F238E27FC236}">
                  <a16:creationId xmlns:a16="http://schemas.microsoft.com/office/drawing/2014/main" id="{565E9161-413F-4686-B563-4B5C2D986259}"/>
                </a:ext>
              </a:extLst>
            </p:cNvPr>
            <p:cNvSpPr/>
            <p:nvPr/>
          </p:nvSpPr>
          <p:spPr>
            <a:xfrm>
              <a:off x="6821171" y="4018039"/>
              <a:ext cx="338328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Technical Debt</a:t>
              </a:r>
            </a:p>
            <a:p>
              <a:pPr algn="ctr">
                <a:spcBef>
                  <a:spcPts val="0"/>
                </a:spcBef>
              </a:pPr>
              <a:r>
                <a:rPr lang="en-US" sz="1400" dirty="0"/>
                <a:t>Legacy Testing</a:t>
              </a:r>
            </a:p>
          </p:txBody>
        </p:sp>
        <p:sp>
          <p:nvSpPr>
            <p:cNvPr id="15" name="Rectangle 14">
              <a:extLst>
                <a:ext uri="{FF2B5EF4-FFF2-40B4-BE49-F238E27FC236}">
                  <a16:creationId xmlns:a16="http://schemas.microsoft.com/office/drawing/2014/main" id="{1D2EC3B3-9973-4DD2-B8D6-DAAC6BFB34D2}"/>
                </a:ext>
              </a:extLst>
            </p:cNvPr>
            <p:cNvSpPr/>
            <p:nvPr/>
          </p:nvSpPr>
          <p:spPr>
            <a:xfrm>
              <a:off x="7926388" y="3116089"/>
              <a:ext cx="22860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Unit Test</a:t>
              </a:r>
            </a:p>
          </p:txBody>
        </p:sp>
        <p:sp>
          <p:nvSpPr>
            <p:cNvPr id="16" name="Rectangle 15">
              <a:extLst>
                <a:ext uri="{FF2B5EF4-FFF2-40B4-BE49-F238E27FC236}">
                  <a16:creationId xmlns:a16="http://schemas.microsoft.com/office/drawing/2014/main" id="{44DC6834-45D1-4589-B34D-6156DEFA310E}"/>
                </a:ext>
              </a:extLst>
            </p:cNvPr>
            <p:cNvSpPr/>
            <p:nvPr/>
          </p:nvSpPr>
          <p:spPr>
            <a:xfrm>
              <a:off x="5643754" y="3116089"/>
              <a:ext cx="22860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Code Coverage</a:t>
              </a:r>
            </a:p>
          </p:txBody>
        </p:sp>
        <p:sp>
          <p:nvSpPr>
            <p:cNvPr id="17" name="Rectangle 16">
              <a:extLst>
                <a:ext uri="{FF2B5EF4-FFF2-40B4-BE49-F238E27FC236}">
                  <a16:creationId xmlns:a16="http://schemas.microsoft.com/office/drawing/2014/main" id="{E0872A49-7A13-4241-80C5-B0CE8539A356}"/>
                </a:ext>
              </a:extLst>
            </p:cNvPr>
            <p:cNvSpPr/>
            <p:nvPr/>
          </p:nvSpPr>
          <p:spPr>
            <a:xfrm>
              <a:off x="3344863" y="3116089"/>
              <a:ext cx="22860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System Test</a:t>
              </a:r>
            </a:p>
          </p:txBody>
        </p:sp>
      </p:grpSp>
      <p:sp>
        <p:nvSpPr>
          <p:cNvPr id="19" name="Rectangle 18">
            <a:extLst>
              <a:ext uri="{FF2B5EF4-FFF2-40B4-BE49-F238E27FC236}">
                <a16:creationId xmlns:a16="http://schemas.microsoft.com/office/drawing/2014/main" id="{E4DAC7BF-836D-4E3B-BBBC-134192CA048C}"/>
              </a:ext>
            </a:extLst>
          </p:cNvPr>
          <p:cNvSpPr/>
          <p:nvPr/>
        </p:nvSpPr>
        <p:spPr>
          <a:xfrm>
            <a:off x="1982145" y="1985914"/>
            <a:ext cx="8231013" cy="3644202"/>
          </a:xfrm>
          <a:prstGeom prst="rect">
            <a:avLst/>
          </a:prstGeom>
          <a:no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endParaRPr lang="en-US" sz="1400" dirty="0"/>
          </a:p>
        </p:txBody>
      </p:sp>
      <p:sp>
        <p:nvSpPr>
          <p:cNvPr id="20" name="TextBox 19">
            <a:extLst>
              <a:ext uri="{FF2B5EF4-FFF2-40B4-BE49-F238E27FC236}">
                <a16:creationId xmlns:a16="http://schemas.microsoft.com/office/drawing/2014/main" id="{2EE29ABE-0FFF-497E-A63C-B193A4E11A43}"/>
              </a:ext>
            </a:extLst>
          </p:cNvPr>
          <p:cNvSpPr txBox="1"/>
          <p:nvPr/>
        </p:nvSpPr>
        <p:spPr>
          <a:xfrm>
            <a:off x="3344736" y="2988766"/>
            <a:ext cx="5486400" cy="799536"/>
          </a:xfrm>
          <a:prstGeom prst="rect">
            <a:avLst/>
          </a:prstGeom>
          <a:noFill/>
        </p:spPr>
        <p:txBody>
          <a:bodyPr wrap="square" lIns="0" tIns="0" rIns="0" bIns="0" rtlCol="0">
            <a:noAutofit/>
          </a:bodyPr>
          <a:lstStyle/>
          <a:p>
            <a:pPr algn="ctr"/>
            <a:r>
              <a:rPr lang="en-US" sz="4800" b="1" dirty="0" err="1">
                <a:latin typeface="Mark Pro for Vector" panose="020B0504020201010104" pitchFamily="34" charset="0"/>
              </a:rPr>
              <a:t>VectorCAST</a:t>
            </a:r>
            <a:endParaRPr lang="en-US" sz="4800" b="1" dirty="0">
              <a:latin typeface="Mark Pro for Vector" panose="020B0504020201010104" pitchFamily="34" charset="0"/>
            </a:endParaRPr>
          </a:p>
        </p:txBody>
      </p:sp>
    </p:spTree>
    <p:extLst>
      <p:ext uri="{BB962C8B-B14F-4D97-AF65-F5344CB8AC3E}">
        <p14:creationId xmlns:p14="http://schemas.microsoft.com/office/powerpoint/2010/main" val="465379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D529A964-7943-4241-B21A-1BC68B95C7F6}"/>
              </a:ext>
            </a:extLst>
          </p:cNvPr>
          <p:cNvSpPr>
            <a:spLocks noGrp="1"/>
          </p:cNvSpPr>
          <p:nvPr>
            <p:ph type="body" sz="quarter" idx="12"/>
          </p:nvPr>
        </p:nvSpPr>
        <p:spPr/>
        <p:txBody>
          <a:bodyPr/>
          <a:lstStyle/>
          <a:p>
            <a:r>
              <a:rPr lang="en-US" dirty="0"/>
              <a:t>Quiz:  Floating Point Tolerance can be specified at the:</a:t>
            </a:r>
          </a:p>
        </p:txBody>
      </p:sp>
      <p:sp>
        <p:nvSpPr>
          <p:cNvPr id="4" name="Title 3"/>
          <p:cNvSpPr>
            <a:spLocks noGrp="1"/>
          </p:cNvSpPr>
          <p:nvPr>
            <p:ph type="title"/>
          </p:nvPr>
        </p:nvSpPr>
        <p:spPr/>
        <p:txBody>
          <a:bodyPr/>
          <a:lstStyle/>
          <a:p>
            <a:r>
              <a:rPr lang="en-US"/>
              <a:t>Lecture:  Test Case Fundamentals</a:t>
            </a:r>
            <a:endParaRPr lang="en-US" dirty="0"/>
          </a:p>
        </p:txBody>
      </p:sp>
      <p:sp>
        <p:nvSpPr>
          <p:cNvPr id="5" name="Action Button: Custom 4">
            <a:hlinkClick r:id="" action="ppaction://macro?name=Wrong" highlightClick="1"/>
          </p:cNvPr>
          <p:cNvSpPr/>
          <p:nvPr/>
        </p:nvSpPr>
        <p:spPr>
          <a:xfrm>
            <a:off x="2543176" y="16144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Wrong" highlightClick="1"/>
          </p:cNvPr>
          <p:cNvSpPr/>
          <p:nvPr/>
        </p:nvSpPr>
        <p:spPr>
          <a:xfrm>
            <a:off x="2543176" y="2405064"/>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8" name="Action Button: Custom 7">
            <a:hlinkClick r:id="" action="ppaction://macro?name=Correct" highlightClick="1"/>
          </p:cNvPr>
          <p:cNvSpPr/>
          <p:nvPr/>
        </p:nvSpPr>
        <p:spPr>
          <a:xfrm>
            <a:off x="2543176" y="4100513"/>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D</a:t>
            </a:r>
          </a:p>
        </p:txBody>
      </p:sp>
      <p:sp>
        <p:nvSpPr>
          <p:cNvPr id="10" name="TextBox 9"/>
          <p:cNvSpPr txBox="1"/>
          <p:nvPr/>
        </p:nvSpPr>
        <p:spPr>
          <a:xfrm>
            <a:off x="3543298" y="1659266"/>
            <a:ext cx="6896102" cy="461665"/>
          </a:xfrm>
          <a:prstGeom prst="rect">
            <a:avLst/>
          </a:prstGeom>
          <a:noFill/>
        </p:spPr>
        <p:txBody>
          <a:bodyPr wrap="square" rtlCol="0">
            <a:spAutoFit/>
          </a:bodyPr>
          <a:lstStyle/>
          <a:p>
            <a:r>
              <a:rPr lang="en-US" sz="2400" dirty="0"/>
              <a:t>Environment Level</a:t>
            </a:r>
          </a:p>
        </p:txBody>
      </p:sp>
      <p:sp>
        <p:nvSpPr>
          <p:cNvPr id="11" name="TextBox 10"/>
          <p:cNvSpPr txBox="1"/>
          <p:nvPr/>
        </p:nvSpPr>
        <p:spPr>
          <a:xfrm>
            <a:off x="3543301" y="2484766"/>
            <a:ext cx="6115051" cy="461665"/>
          </a:xfrm>
          <a:prstGeom prst="rect">
            <a:avLst/>
          </a:prstGeom>
          <a:noFill/>
        </p:spPr>
        <p:txBody>
          <a:bodyPr wrap="square" rtlCol="0">
            <a:spAutoFit/>
          </a:bodyPr>
          <a:lstStyle/>
          <a:p>
            <a:r>
              <a:rPr lang="en-US" sz="2400" dirty="0"/>
              <a:t>Test Case Level</a:t>
            </a:r>
          </a:p>
        </p:txBody>
      </p:sp>
      <p:sp>
        <p:nvSpPr>
          <p:cNvPr id="12" name="TextBox 11"/>
          <p:cNvSpPr txBox="1"/>
          <p:nvPr/>
        </p:nvSpPr>
        <p:spPr>
          <a:xfrm>
            <a:off x="3543301" y="3310266"/>
            <a:ext cx="6115051" cy="461665"/>
          </a:xfrm>
          <a:prstGeom prst="rect">
            <a:avLst/>
          </a:prstGeom>
          <a:noFill/>
        </p:spPr>
        <p:txBody>
          <a:bodyPr wrap="square" rtlCol="0">
            <a:spAutoFit/>
          </a:bodyPr>
          <a:lstStyle/>
          <a:p>
            <a:r>
              <a:rPr lang="en-US" sz="2400" dirty="0"/>
              <a:t>Parameter Level</a:t>
            </a:r>
          </a:p>
        </p:txBody>
      </p:sp>
      <p:sp>
        <p:nvSpPr>
          <p:cNvPr id="13" name="TextBox 12"/>
          <p:cNvSpPr txBox="1"/>
          <p:nvPr/>
        </p:nvSpPr>
        <p:spPr>
          <a:xfrm>
            <a:off x="3543301" y="4100514"/>
            <a:ext cx="6115051" cy="461665"/>
          </a:xfrm>
          <a:prstGeom prst="rect">
            <a:avLst/>
          </a:prstGeom>
          <a:noFill/>
        </p:spPr>
        <p:txBody>
          <a:bodyPr wrap="square" rtlCol="0">
            <a:spAutoFit/>
          </a:bodyPr>
          <a:lstStyle/>
          <a:p>
            <a:r>
              <a:rPr lang="en-US" sz="2400" dirty="0"/>
              <a:t>All of the above</a:t>
            </a:r>
          </a:p>
        </p:txBody>
      </p:sp>
    </p:spTree>
    <p:extLst>
      <p:ext uri="{BB962C8B-B14F-4D97-AF65-F5344CB8AC3E}">
        <p14:creationId xmlns:p14="http://schemas.microsoft.com/office/powerpoint/2010/main" val="15767770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06D9282-C61E-4B5F-8588-988A30A2F53D}"/>
              </a:ext>
            </a:extLst>
          </p:cNvPr>
          <p:cNvSpPr>
            <a:spLocks noGrp="1"/>
          </p:cNvSpPr>
          <p:nvPr>
            <p:ph type="body" sz="quarter" idx="12"/>
          </p:nvPr>
        </p:nvSpPr>
        <p:spPr/>
        <p:txBody>
          <a:bodyPr/>
          <a:lstStyle/>
          <a:p>
            <a:r>
              <a:rPr lang="en-US" dirty="0"/>
              <a:t>Quiz:  Which Range specification is syntactically incorrect?</a:t>
            </a:r>
          </a:p>
        </p:txBody>
      </p:sp>
      <p:sp>
        <p:nvSpPr>
          <p:cNvPr id="4" name="Title 3"/>
          <p:cNvSpPr>
            <a:spLocks noGrp="1"/>
          </p:cNvSpPr>
          <p:nvPr>
            <p:ph type="title"/>
          </p:nvPr>
        </p:nvSpPr>
        <p:spPr/>
        <p:txBody>
          <a:bodyPr>
            <a:normAutofit/>
          </a:bodyPr>
          <a:lstStyle/>
          <a:p>
            <a:r>
              <a:rPr lang="en-US"/>
              <a:t>Lecture:  Test Case Fundamentals</a:t>
            </a:r>
            <a:endParaRPr lang="en-US" dirty="0"/>
          </a:p>
        </p:txBody>
      </p:sp>
      <p:sp>
        <p:nvSpPr>
          <p:cNvPr id="5" name="Action Button: Custom 4">
            <a:hlinkClick r:id="" action="ppaction://macro?name=Wrong" highlightClick="1"/>
          </p:cNvPr>
          <p:cNvSpPr/>
          <p:nvPr/>
        </p:nvSpPr>
        <p:spPr>
          <a:xfrm>
            <a:off x="2543176" y="1614489"/>
            <a:ext cx="723900" cy="638175"/>
          </a:xfrm>
          <a:prstGeom prst="actionButtonBlank">
            <a:avLst/>
          </a:prstGeom>
          <a:gradFill>
            <a:gsLst>
              <a:gs pos="100000">
                <a:srgbClr val="B70032"/>
              </a:gs>
              <a:gs pos="100000">
                <a:srgbClr val="C00000"/>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Correct" highlightClick="1"/>
          </p:cNvPr>
          <p:cNvSpPr/>
          <p:nvPr/>
        </p:nvSpPr>
        <p:spPr>
          <a:xfrm>
            <a:off x="2543176" y="2405064"/>
            <a:ext cx="723900" cy="638175"/>
          </a:xfrm>
          <a:prstGeom prst="actionButtonBlank">
            <a:avLst/>
          </a:prstGeom>
          <a:gradFill>
            <a:gsLst>
              <a:gs pos="100000">
                <a:srgbClr val="B70032"/>
              </a:gs>
              <a:gs pos="100000">
                <a:srgbClr val="C00000"/>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gradFill>
            <a:gsLst>
              <a:gs pos="100000">
                <a:srgbClr val="B70032"/>
              </a:gs>
              <a:gs pos="100000">
                <a:srgbClr val="C00000"/>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8" name="Action Button: Custom 7">
            <a:hlinkClick r:id="" action="ppaction://macro?name=Wrong" highlightClick="1"/>
          </p:cNvPr>
          <p:cNvSpPr/>
          <p:nvPr/>
        </p:nvSpPr>
        <p:spPr>
          <a:xfrm>
            <a:off x="2543176" y="4100513"/>
            <a:ext cx="723900" cy="638175"/>
          </a:xfrm>
          <a:prstGeom prst="actionButtonBlank">
            <a:avLst/>
          </a:prstGeom>
          <a:gradFill>
            <a:gsLst>
              <a:gs pos="100000">
                <a:srgbClr val="B70032"/>
              </a:gs>
              <a:gs pos="100000">
                <a:srgbClr val="C00000"/>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D</a:t>
            </a:r>
          </a:p>
        </p:txBody>
      </p:sp>
      <p:sp>
        <p:nvSpPr>
          <p:cNvPr id="10" name="TextBox 9"/>
          <p:cNvSpPr txBox="1"/>
          <p:nvPr/>
        </p:nvSpPr>
        <p:spPr>
          <a:xfrm>
            <a:off x="3543301" y="1659266"/>
            <a:ext cx="6115051" cy="461665"/>
          </a:xfrm>
          <a:prstGeom prst="rect">
            <a:avLst/>
          </a:prstGeom>
          <a:noFill/>
        </p:spPr>
        <p:txBody>
          <a:bodyPr wrap="square" rtlCol="0">
            <a:spAutoFit/>
          </a:bodyPr>
          <a:lstStyle/>
          <a:p>
            <a:r>
              <a:rPr lang="en-US" sz="2400" dirty="0"/>
              <a:t>1..10/1</a:t>
            </a:r>
          </a:p>
        </p:txBody>
      </p:sp>
      <p:sp>
        <p:nvSpPr>
          <p:cNvPr id="11" name="TextBox 10"/>
          <p:cNvSpPr txBox="1"/>
          <p:nvPr/>
        </p:nvSpPr>
        <p:spPr>
          <a:xfrm>
            <a:off x="3543301" y="2484766"/>
            <a:ext cx="6115051" cy="461665"/>
          </a:xfrm>
          <a:prstGeom prst="rect">
            <a:avLst/>
          </a:prstGeom>
          <a:noFill/>
        </p:spPr>
        <p:txBody>
          <a:bodyPr wrap="square" rtlCol="0">
            <a:spAutoFit/>
          </a:bodyPr>
          <a:lstStyle/>
          <a:p>
            <a:r>
              <a:rPr lang="en-US" sz="2400" dirty="0"/>
              <a:t>10..1/-1</a:t>
            </a:r>
          </a:p>
        </p:txBody>
      </p:sp>
      <p:sp>
        <p:nvSpPr>
          <p:cNvPr id="12" name="TextBox 11"/>
          <p:cNvSpPr txBox="1"/>
          <p:nvPr/>
        </p:nvSpPr>
        <p:spPr>
          <a:xfrm>
            <a:off x="3543301" y="3310266"/>
            <a:ext cx="6115051" cy="461665"/>
          </a:xfrm>
          <a:prstGeom prst="rect">
            <a:avLst/>
          </a:prstGeom>
          <a:noFill/>
        </p:spPr>
        <p:txBody>
          <a:bodyPr wrap="square" rtlCol="0">
            <a:spAutoFit/>
          </a:bodyPr>
          <a:lstStyle/>
          <a:p>
            <a:r>
              <a:rPr lang="en-US" sz="2400" dirty="0"/>
              <a:t>10..1/1</a:t>
            </a:r>
          </a:p>
        </p:txBody>
      </p:sp>
      <p:sp>
        <p:nvSpPr>
          <p:cNvPr id="13" name="TextBox 12"/>
          <p:cNvSpPr txBox="1"/>
          <p:nvPr/>
        </p:nvSpPr>
        <p:spPr>
          <a:xfrm>
            <a:off x="3543301" y="4100514"/>
            <a:ext cx="6115051" cy="461665"/>
          </a:xfrm>
          <a:prstGeom prst="rect">
            <a:avLst/>
          </a:prstGeom>
          <a:noFill/>
        </p:spPr>
        <p:txBody>
          <a:bodyPr wrap="square" rtlCol="0">
            <a:spAutoFit/>
          </a:bodyPr>
          <a:lstStyle/>
          <a:p>
            <a:r>
              <a:rPr lang="en-US" sz="2400" dirty="0"/>
              <a:t>1..10/3</a:t>
            </a:r>
          </a:p>
        </p:txBody>
      </p:sp>
    </p:spTree>
    <p:extLst>
      <p:ext uri="{BB962C8B-B14F-4D97-AF65-F5344CB8AC3E}">
        <p14:creationId xmlns:p14="http://schemas.microsoft.com/office/powerpoint/2010/main" val="24760548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807005E0-3315-40B4-BA70-D963ED6A9646}"/>
              </a:ext>
            </a:extLst>
          </p:cNvPr>
          <p:cNvSpPr>
            <a:spLocks noGrp="1"/>
          </p:cNvSpPr>
          <p:nvPr>
            <p:ph type="body" sz="quarter" idx="12"/>
          </p:nvPr>
        </p:nvSpPr>
        <p:spPr/>
        <p:txBody>
          <a:bodyPr/>
          <a:lstStyle/>
          <a:p>
            <a:r>
              <a:rPr lang="en-US" dirty="0"/>
              <a:t>How does VectorCAST treat “char *” data items?</a:t>
            </a:r>
          </a:p>
        </p:txBody>
      </p:sp>
      <p:sp>
        <p:nvSpPr>
          <p:cNvPr id="4" name="Title 3"/>
          <p:cNvSpPr>
            <a:spLocks noGrp="1"/>
          </p:cNvSpPr>
          <p:nvPr>
            <p:ph type="title"/>
          </p:nvPr>
        </p:nvSpPr>
        <p:spPr/>
        <p:txBody>
          <a:bodyPr/>
          <a:lstStyle/>
          <a:p>
            <a:r>
              <a:rPr lang="en-US"/>
              <a:t>Lecture:  Test Case Fundamentals</a:t>
            </a:r>
            <a:endParaRPr lang="en-US" dirty="0"/>
          </a:p>
        </p:txBody>
      </p:sp>
      <p:sp>
        <p:nvSpPr>
          <p:cNvPr id="5" name="Action Button: Custom 4">
            <a:hlinkClick r:id="" action="ppaction://macro?name=Wrong" highlightClick="1"/>
          </p:cNvPr>
          <p:cNvSpPr/>
          <p:nvPr/>
        </p:nvSpPr>
        <p:spPr>
          <a:xfrm>
            <a:off x="2543176" y="1614489"/>
            <a:ext cx="723900" cy="638175"/>
          </a:xfrm>
          <a:prstGeom prst="actionButtonBlank">
            <a:avLst/>
          </a:prstGeom>
          <a:gradFill>
            <a:gsLst>
              <a:gs pos="0">
                <a:srgbClr val="B70032"/>
              </a:gs>
              <a:gs pos="0">
                <a:srgbClr val="C00000"/>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Wrong" highlightClick="1"/>
          </p:cNvPr>
          <p:cNvSpPr/>
          <p:nvPr/>
        </p:nvSpPr>
        <p:spPr>
          <a:xfrm>
            <a:off x="2543176" y="2405064"/>
            <a:ext cx="723900" cy="638175"/>
          </a:xfrm>
          <a:prstGeom prst="actionButtonBlank">
            <a:avLst/>
          </a:prstGeom>
          <a:gradFill>
            <a:gsLst>
              <a:gs pos="0">
                <a:srgbClr val="B70032"/>
              </a:gs>
              <a:gs pos="0">
                <a:srgbClr val="C00000"/>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gradFill>
            <a:gsLst>
              <a:gs pos="0">
                <a:srgbClr val="B70032"/>
              </a:gs>
              <a:gs pos="0">
                <a:srgbClr val="C00000"/>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8" name="Action Button: Custom 7">
            <a:hlinkClick r:id="" action="ppaction://macro?name=Correct" highlightClick="1"/>
          </p:cNvPr>
          <p:cNvSpPr/>
          <p:nvPr/>
        </p:nvSpPr>
        <p:spPr>
          <a:xfrm>
            <a:off x="2543176" y="4100513"/>
            <a:ext cx="723900" cy="638175"/>
          </a:xfrm>
          <a:prstGeom prst="actionButtonBlank">
            <a:avLst/>
          </a:prstGeom>
          <a:gradFill>
            <a:gsLst>
              <a:gs pos="0">
                <a:srgbClr val="B70032"/>
              </a:gs>
              <a:gs pos="0">
                <a:srgbClr val="C00000"/>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D</a:t>
            </a:r>
          </a:p>
        </p:txBody>
      </p:sp>
      <p:sp>
        <p:nvSpPr>
          <p:cNvPr id="10" name="TextBox 9"/>
          <p:cNvSpPr txBox="1"/>
          <p:nvPr/>
        </p:nvSpPr>
        <p:spPr>
          <a:xfrm>
            <a:off x="3543301" y="1659266"/>
            <a:ext cx="6115051" cy="461665"/>
          </a:xfrm>
          <a:prstGeom prst="rect">
            <a:avLst/>
          </a:prstGeom>
          <a:noFill/>
        </p:spPr>
        <p:txBody>
          <a:bodyPr wrap="square" rtlCol="0">
            <a:spAutoFit/>
          </a:bodyPr>
          <a:lstStyle/>
          <a:p>
            <a:r>
              <a:rPr lang="en-US" sz="2400" dirty="0"/>
              <a:t>Untyped Pointer, same as void*</a:t>
            </a:r>
          </a:p>
        </p:txBody>
      </p:sp>
      <p:sp>
        <p:nvSpPr>
          <p:cNvPr id="11" name="TextBox 10"/>
          <p:cNvSpPr txBox="1"/>
          <p:nvPr/>
        </p:nvSpPr>
        <p:spPr>
          <a:xfrm>
            <a:off x="3543298" y="2484766"/>
            <a:ext cx="6572252" cy="461665"/>
          </a:xfrm>
          <a:prstGeom prst="rect">
            <a:avLst/>
          </a:prstGeom>
          <a:noFill/>
        </p:spPr>
        <p:txBody>
          <a:bodyPr wrap="square" rtlCol="0">
            <a:spAutoFit/>
          </a:bodyPr>
          <a:lstStyle/>
          <a:p>
            <a:r>
              <a:rPr lang="en-US" sz="2400" dirty="0"/>
              <a:t>Integer Pointer</a:t>
            </a:r>
          </a:p>
        </p:txBody>
      </p:sp>
      <p:sp>
        <p:nvSpPr>
          <p:cNvPr id="12" name="TextBox 11"/>
          <p:cNvSpPr txBox="1"/>
          <p:nvPr/>
        </p:nvSpPr>
        <p:spPr>
          <a:xfrm>
            <a:off x="3543301" y="3310266"/>
            <a:ext cx="6115051" cy="461665"/>
          </a:xfrm>
          <a:prstGeom prst="rect">
            <a:avLst/>
          </a:prstGeom>
          <a:noFill/>
        </p:spPr>
        <p:txBody>
          <a:bodyPr wrap="square" rtlCol="0">
            <a:spAutoFit/>
          </a:bodyPr>
          <a:lstStyle/>
          <a:p>
            <a:r>
              <a:rPr lang="en-US" sz="2400" dirty="0"/>
              <a:t>Array of characters</a:t>
            </a:r>
          </a:p>
        </p:txBody>
      </p:sp>
      <p:sp>
        <p:nvSpPr>
          <p:cNvPr id="13" name="TextBox 12"/>
          <p:cNvSpPr txBox="1"/>
          <p:nvPr/>
        </p:nvSpPr>
        <p:spPr>
          <a:xfrm>
            <a:off x="3543301" y="4100514"/>
            <a:ext cx="6115051" cy="461665"/>
          </a:xfrm>
          <a:prstGeom prst="rect">
            <a:avLst/>
          </a:prstGeom>
          <a:noFill/>
        </p:spPr>
        <p:txBody>
          <a:bodyPr wrap="square" rtlCol="0">
            <a:spAutoFit/>
          </a:bodyPr>
          <a:lstStyle/>
          <a:p>
            <a:r>
              <a:rPr lang="en-US" sz="2400" dirty="0"/>
              <a:t>“String” </a:t>
            </a:r>
          </a:p>
        </p:txBody>
      </p:sp>
    </p:spTree>
    <p:extLst>
      <p:ext uri="{BB962C8B-B14F-4D97-AF65-F5344CB8AC3E}">
        <p14:creationId xmlns:p14="http://schemas.microsoft.com/office/powerpoint/2010/main" val="8533903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C5F64C0D-F3C2-4698-B3EC-809934A81667}"/>
              </a:ext>
            </a:extLst>
          </p:cNvPr>
          <p:cNvSpPr>
            <a:spLocks noGrp="1"/>
          </p:cNvSpPr>
          <p:nvPr>
            <p:ph type="body" sz="quarter" idx="12"/>
          </p:nvPr>
        </p:nvSpPr>
        <p:spPr/>
        <p:txBody>
          <a:bodyPr/>
          <a:lstStyle/>
          <a:p>
            <a:r>
              <a:rPr lang="en-US" dirty="0"/>
              <a:t>Quiz:  Which of the following is invalid?</a:t>
            </a:r>
          </a:p>
        </p:txBody>
      </p:sp>
      <p:sp>
        <p:nvSpPr>
          <p:cNvPr id="4" name="Title 3"/>
          <p:cNvSpPr>
            <a:spLocks noGrp="1"/>
          </p:cNvSpPr>
          <p:nvPr>
            <p:ph type="title"/>
          </p:nvPr>
        </p:nvSpPr>
        <p:spPr/>
        <p:txBody>
          <a:bodyPr/>
          <a:lstStyle/>
          <a:p>
            <a:r>
              <a:rPr lang="en-US"/>
              <a:t>Lecture:  Test Case Fundamentals</a:t>
            </a:r>
            <a:endParaRPr lang="en-US" dirty="0"/>
          </a:p>
        </p:txBody>
      </p:sp>
      <p:sp>
        <p:nvSpPr>
          <p:cNvPr id="5" name="Action Button: Custom 4">
            <a:hlinkClick r:id="" action="ppaction://macro?name=Wrong" highlightClick="1"/>
          </p:cNvPr>
          <p:cNvSpPr/>
          <p:nvPr/>
        </p:nvSpPr>
        <p:spPr>
          <a:xfrm>
            <a:off x="2543176" y="16144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Correct" highlightClick="1"/>
          </p:cNvPr>
          <p:cNvSpPr/>
          <p:nvPr/>
        </p:nvSpPr>
        <p:spPr>
          <a:xfrm>
            <a:off x="2543176" y="2405064"/>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8" name="Action Button: Custom 7">
            <a:hlinkClick r:id="" action="ppaction://macro?name=Wrong" highlightClick="1"/>
          </p:cNvPr>
          <p:cNvSpPr/>
          <p:nvPr/>
        </p:nvSpPr>
        <p:spPr>
          <a:xfrm>
            <a:off x="2543176" y="4100513"/>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D</a:t>
            </a:r>
          </a:p>
        </p:txBody>
      </p:sp>
      <p:sp>
        <p:nvSpPr>
          <p:cNvPr id="10" name="TextBox 9"/>
          <p:cNvSpPr txBox="1"/>
          <p:nvPr/>
        </p:nvSpPr>
        <p:spPr>
          <a:xfrm>
            <a:off x="3543301" y="1659266"/>
            <a:ext cx="6115051" cy="461665"/>
          </a:xfrm>
          <a:prstGeom prst="rect">
            <a:avLst/>
          </a:prstGeom>
          <a:noFill/>
        </p:spPr>
        <p:txBody>
          <a:bodyPr wrap="square" rtlCol="0">
            <a:spAutoFit/>
          </a:bodyPr>
          <a:lstStyle/>
          <a:p>
            <a:r>
              <a:rPr lang="en-US" sz="2400" dirty="0"/>
              <a:t>1,2,3,4</a:t>
            </a:r>
          </a:p>
        </p:txBody>
      </p:sp>
      <p:sp>
        <p:nvSpPr>
          <p:cNvPr id="11" name="TextBox 10"/>
          <p:cNvSpPr txBox="1"/>
          <p:nvPr/>
        </p:nvSpPr>
        <p:spPr>
          <a:xfrm>
            <a:off x="3543301" y="2484766"/>
            <a:ext cx="6115051" cy="461665"/>
          </a:xfrm>
          <a:prstGeom prst="rect">
            <a:avLst/>
          </a:prstGeom>
          <a:noFill/>
        </p:spPr>
        <p:txBody>
          <a:bodyPr wrap="square" rtlCol="0">
            <a:spAutoFit/>
          </a:bodyPr>
          <a:lstStyle/>
          <a:p>
            <a:r>
              <a:rPr lang="en-US" sz="2400" dirty="0"/>
              <a:t>1:10/1</a:t>
            </a:r>
          </a:p>
        </p:txBody>
      </p:sp>
      <p:sp>
        <p:nvSpPr>
          <p:cNvPr id="12" name="TextBox 11"/>
          <p:cNvSpPr txBox="1"/>
          <p:nvPr/>
        </p:nvSpPr>
        <p:spPr>
          <a:xfrm>
            <a:off x="3543300" y="3310266"/>
            <a:ext cx="6115051" cy="461665"/>
          </a:xfrm>
          <a:prstGeom prst="rect">
            <a:avLst/>
          </a:prstGeom>
          <a:noFill/>
        </p:spPr>
        <p:txBody>
          <a:bodyPr wrap="square" rtlCol="0">
            <a:spAutoFit/>
          </a:bodyPr>
          <a:lstStyle/>
          <a:p>
            <a:r>
              <a:rPr lang="en-US" sz="2400" dirty="0"/>
              <a:t>1..10/20</a:t>
            </a:r>
          </a:p>
        </p:txBody>
      </p:sp>
      <p:sp>
        <p:nvSpPr>
          <p:cNvPr id="13" name="TextBox 12"/>
          <p:cNvSpPr txBox="1"/>
          <p:nvPr/>
        </p:nvSpPr>
        <p:spPr>
          <a:xfrm>
            <a:off x="3543301" y="4157990"/>
            <a:ext cx="6115051" cy="461665"/>
          </a:xfrm>
          <a:prstGeom prst="rect">
            <a:avLst/>
          </a:prstGeom>
          <a:noFill/>
        </p:spPr>
        <p:txBody>
          <a:bodyPr wrap="square" rtlCol="0">
            <a:spAutoFit/>
          </a:bodyPr>
          <a:lstStyle/>
          <a:p>
            <a:r>
              <a:rPr lang="en-US" sz="2400" dirty="0"/>
              <a:t>(3)2,7,(5)1,9</a:t>
            </a:r>
          </a:p>
        </p:txBody>
      </p:sp>
    </p:spTree>
    <p:extLst>
      <p:ext uri="{BB962C8B-B14F-4D97-AF65-F5344CB8AC3E}">
        <p14:creationId xmlns:p14="http://schemas.microsoft.com/office/powerpoint/2010/main" val="10190161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Compound Test Cases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624E2E90-1F1F-4F09-A2FE-B197065F1584}"/>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DF5303F9-DA29-474F-A5A4-EB9AF7120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6390584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US" dirty="0"/>
              <a:t>What is a Compound Test?</a:t>
            </a:r>
          </a:p>
          <a:p>
            <a:pPr lvl="1"/>
            <a:endParaRPr lang="en-US" dirty="0"/>
          </a:p>
          <a:p>
            <a:pPr lvl="1"/>
            <a:r>
              <a:rPr lang="en-US" dirty="0"/>
              <a:t>What is an Initialization &lt;&lt;INIT&gt;&gt; Test</a:t>
            </a:r>
          </a:p>
          <a:p>
            <a:pPr lvl="1"/>
            <a:endParaRPr lang="en-GB" dirty="0"/>
          </a:p>
          <a:p>
            <a:pPr lvl="1"/>
            <a:r>
              <a:rPr lang="en-GB" dirty="0"/>
              <a:t>Automatic Initialization and Termination Tests</a:t>
            </a:r>
            <a:endParaRPr lang="en-US" dirty="0"/>
          </a:p>
          <a:p>
            <a:pPr lvl="1"/>
            <a:endParaRPr lang="en-US" dirty="0"/>
          </a:p>
          <a:p>
            <a:pPr lvl="1"/>
            <a:r>
              <a:rPr lang="en-GB" dirty="0"/>
              <a:t>What does “Stub By Function” mean?</a:t>
            </a:r>
            <a:endParaRPr lang="en-US" dirty="0"/>
          </a:p>
        </p:txBody>
      </p:sp>
      <p:sp>
        <p:nvSpPr>
          <p:cNvPr id="2" name="Textplatzhalter 1">
            <a:extLst>
              <a:ext uri="{FF2B5EF4-FFF2-40B4-BE49-F238E27FC236}">
                <a16:creationId xmlns:a16="http://schemas.microsoft.com/office/drawing/2014/main" id="{5E5C4771-881C-455F-A990-F4391E2CB6D9}"/>
              </a:ext>
            </a:extLst>
          </p:cNvPr>
          <p:cNvSpPr>
            <a:spLocks noGrp="1"/>
          </p:cNvSpPr>
          <p:nvPr>
            <p:ph type="body" sz="quarter" idx="12"/>
          </p:nvPr>
        </p:nvSpPr>
        <p:spPr/>
        <p:txBody>
          <a:bodyPr/>
          <a:lstStyle/>
          <a:p>
            <a:r>
              <a:rPr lang="en-US" dirty="0"/>
              <a:t>Section Overview</a:t>
            </a:r>
          </a:p>
        </p:txBody>
      </p:sp>
      <p:sp>
        <p:nvSpPr>
          <p:cNvPr id="3" name="Title 2"/>
          <p:cNvSpPr>
            <a:spLocks noGrp="1"/>
          </p:cNvSpPr>
          <p:nvPr>
            <p:ph type="title"/>
          </p:nvPr>
        </p:nvSpPr>
        <p:spPr/>
        <p:txBody>
          <a:bodyPr/>
          <a:lstStyle/>
          <a:p>
            <a:r>
              <a:rPr lang="en-US"/>
              <a:t>Lecture:  Compound Tests</a:t>
            </a:r>
            <a:endParaRPr lang="en-US" dirty="0"/>
          </a:p>
        </p:txBody>
      </p:sp>
    </p:spTree>
    <p:extLst>
      <p:ext uri="{BB962C8B-B14F-4D97-AF65-F5344CB8AC3E}">
        <p14:creationId xmlns:p14="http://schemas.microsoft.com/office/powerpoint/2010/main" val="14113559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GB" dirty="0"/>
              <a:t>A VectorCAST simple test calls one function once or in a range/list</a:t>
            </a:r>
          </a:p>
          <a:p>
            <a:pPr lvl="1"/>
            <a:r>
              <a:rPr lang="en-GB" dirty="0"/>
              <a:t>A Compound test calls a sequence of other tests</a:t>
            </a:r>
          </a:p>
          <a:p>
            <a:pPr lvl="2"/>
            <a:r>
              <a:rPr lang="en-GB" dirty="0"/>
              <a:t>Each row in the compound sequence is called a slot</a:t>
            </a:r>
          </a:p>
          <a:p>
            <a:pPr lvl="2"/>
            <a:r>
              <a:rPr lang="en-GB" dirty="0"/>
              <a:t>The slot has an iteration count to control the number of times the slot is executed.</a:t>
            </a:r>
          </a:p>
          <a:p>
            <a:pPr lvl="2"/>
            <a:r>
              <a:rPr lang="en-GB" dirty="0"/>
              <a:t>A slot can contain other compound tests!</a:t>
            </a:r>
          </a:p>
          <a:p>
            <a:pPr lvl="1"/>
            <a:r>
              <a:rPr lang="en-GB" dirty="0"/>
              <a:t>Often used to model a finite state machine</a:t>
            </a:r>
          </a:p>
          <a:p>
            <a:pPr lvl="1"/>
            <a:r>
              <a:rPr lang="en-GB" dirty="0"/>
              <a:t>Global objects persist between slots, this includes parameters used for function calls and member function class instances</a:t>
            </a:r>
          </a:p>
          <a:p>
            <a:pPr lvl="1"/>
            <a:r>
              <a:rPr lang="en-GB" dirty="0"/>
              <a:t>Can be used as an integration test</a:t>
            </a:r>
          </a:p>
          <a:p>
            <a:pPr lvl="2"/>
            <a:r>
              <a:rPr lang="en-GB" dirty="0"/>
              <a:t>Slots can call functions from different files or classes</a:t>
            </a:r>
          </a:p>
          <a:p>
            <a:pPr lvl="1"/>
            <a:r>
              <a:rPr lang="en-GB" dirty="0"/>
              <a:t>Compound Only Flag</a:t>
            </a:r>
          </a:p>
          <a:p>
            <a:pPr lvl="2"/>
            <a:r>
              <a:rPr lang="en-GB" dirty="0"/>
              <a:t>A test that is not intended to be executed outside of a compound test</a:t>
            </a:r>
          </a:p>
          <a:p>
            <a:pPr lvl="2"/>
            <a:r>
              <a:rPr lang="en-GB" dirty="0"/>
              <a:t>The name is displayed in in italics as a visual indication</a:t>
            </a:r>
          </a:p>
          <a:p>
            <a:pPr lvl="2"/>
            <a:r>
              <a:rPr lang="en-GB" dirty="0"/>
              <a:t>A compound test can be Compound Only!</a:t>
            </a:r>
          </a:p>
        </p:txBody>
      </p:sp>
      <p:sp>
        <p:nvSpPr>
          <p:cNvPr id="4" name="Textplatzhalter 3">
            <a:extLst>
              <a:ext uri="{FF2B5EF4-FFF2-40B4-BE49-F238E27FC236}">
                <a16:creationId xmlns:a16="http://schemas.microsoft.com/office/drawing/2014/main" id="{F79C4B1A-4331-4114-AA32-8C3845602756}"/>
              </a:ext>
            </a:extLst>
          </p:cNvPr>
          <p:cNvSpPr>
            <a:spLocks noGrp="1"/>
          </p:cNvSpPr>
          <p:nvPr>
            <p:ph type="body" sz="quarter" idx="12"/>
          </p:nvPr>
        </p:nvSpPr>
        <p:spPr/>
        <p:txBody>
          <a:bodyPr/>
          <a:lstStyle/>
          <a:p>
            <a:r>
              <a:rPr lang="en-US" dirty="0"/>
              <a:t>Compound Tests</a:t>
            </a:r>
          </a:p>
        </p:txBody>
      </p:sp>
      <p:sp>
        <p:nvSpPr>
          <p:cNvPr id="3" name="Title 2"/>
          <p:cNvSpPr>
            <a:spLocks noGrp="1"/>
          </p:cNvSpPr>
          <p:nvPr>
            <p:ph type="title"/>
          </p:nvPr>
        </p:nvSpPr>
        <p:spPr/>
        <p:txBody>
          <a:bodyPr/>
          <a:lstStyle/>
          <a:p>
            <a:r>
              <a:rPr lang="en-GB"/>
              <a:t>Lecture:  Compound Tests</a:t>
            </a:r>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7628" y="5440677"/>
            <a:ext cx="3068204" cy="545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41009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021923-C3FD-4F8C-AD4C-926F22162903}"/>
              </a:ext>
            </a:extLst>
          </p:cNvPr>
          <p:cNvSpPr>
            <a:spLocks noGrp="1"/>
          </p:cNvSpPr>
          <p:nvPr>
            <p:ph sz="quarter" idx="13"/>
          </p:nvPr>
        </p:nvSpPr>
        <p:spPr/>
        <p:txBody>
          <a:bodyPr/>
          <a:lstStyle/>
          <a:p>
            <a:endParaRPr lang="en-US" dirty="0"/>
          </a:p>
        </p:txBody>
      </p:sp>
      <p:sp>
        <p:nvSpPr>
          <p:cNvPr id="7" name="Textplatzhalter 6">
            <a:extLst>
              <a:ext uri="{FF2B5EF4-FFF2-40B4-BE49-F238E27FC236}">
                <a16:creationId xmlns:a16="http://schemas.microsoft.com/office/drawing/2014/main" id="{6DA3FB7A-9BC1-45ED-B9FD-F64036DF14F1}"/>
              </a:ext>
            </a:extLst>
          </p:cNvPr>
          <p:cNvSpPr>
            <a:spLocks noGrp="1"/>
          </p:cNvSpPr>
          <p:nvPr>
            <p:ph type="body" sz="quarter" idx="12"/>
          </p:nvPr>
        </p:nvSpPr>
        <p:spPr/>
        <p:txBody>
          <a:bodyPr/>
          <a:lstStyle/>
          <a:p>
            <a:r>
              <a:rPr lang="en-US" dirty="0"/>
              <a:t>Compound Test Screenshot</a:t>
            </a:r>
          </a:p>
        </p:txBody>
      </p:sp>
      <p:sp>
        <p:nvSpPr>
          <p:cNvPr id="3" name="Title 2"/>
          <p:cNvSpPr>
            <a:spLocks noGrp="1"/>
          </p:cNvSpPr>
          <p:nvPr>
            <p:ph type="title"/>
          </p:nvPr>
        </p:nvSpPr>
        <p:spPr/>
        <p:txBody>
          <a:bodyPr/>
          <a:lstStyle/>
          <a:p>
            <a:r>
              <a:rPr lang="en-GB"/>
              <a:t>Lecture:  Compound Tests</a:t>
            </a:r>
            <a:endParaRPr lang="en-GB" dirty="0"/>
          </a:p>
        </p:txBody>
      </p:sp>
      <p:pic>
        <p:nvPicPr>
          <p:cNvPr id="4" name="Picture 3">
            <a:extLst>
              <a:ext uri="{FF2B5EF4-FFF2-40B4-BE49-F238E27FC236}">
                <a16:creationId xmlns:a16="http://schemas.microsoft.com/office/drawing/2014/main" id="{E034B577-EFFC-4E52-A79A-A18112050C22}"/>
              </a:ext>
            </a:extLst>
          </p:cNvPr>
          <p:cNvPicPr>
            <a:picLocks noChangeAspect="1"/>
          </p:cNvPicPr>
          <p:nvPr/>
        </p:nvPicPr>
        <p:blipFill>
          <a:blip r:embed="rId3"/>
          <a:stretch>
            <a:fillRect/>
          </a:stretch>
        </p:blipFill>
        <p:spPr>
          <a:xfrm>
            <a:off x="1458618" y="1330457"/>
            <a:ext cx="9274764" cy="5149543"/>
          </a:xfrm>
          <a:prstGeom prst="rect">
            <a:avLst/>
          </a:prstGeom>
        </p:spPr>
      </p:pic>
    </p:spTree>
    <p:extLst>
      <p:ext uri="{BB962C8B-B14F-4D97-AF65-F5344CB8AC3E}">
        <p14:creationId xmlns:p14="http://schemas.microsoft.com/office/powerpoint/2010/main" val="3487282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r>
              <a:rPr lang="en-GB" dirty="0"/>
              <a:t>An &lt;&lt;INIT&gt;&gt; test case calls no testable function</a:t>
            </a:r>
          </a:p>
          <a:p>
            <a:pPr lvl="1"/>
            <a:r>
              <a:rPr lang="en-GB" dirty="0"/>
              <a:t>An &lt;&lt;INIT&gt;&gt; test case is used to set and test global objects</a:t>
            </a:r>
          </a:p>
          <a:p>
            <a:pPr lvl="1"/>
            <a:r>
              <a:rPr lang="en-GB" dirty="0"/>
              <a:t>An &lt;&lt;INIT&gt;&gt; test case can be used to setup C++ Class Object</a:t>
            </a:r>
          </a:p>
          <a:p>
            <a:pPr lvl="2"/>
            <a:r>
              <a:rPr lang="en-GB" dirty="0"/>
              <a:t>Instantiate class instances that will later be used in other test cases for member functions.</a:t>
            </a:r>
          </a:p>
          <a:p>
            <a:pPr lvl="1"/>
            <a:r>
              <a:rPr lang="en-GB" dirty="0"/>
              <a:t>Often are used as the first slot of Compound tests.</a:t>
            </a:r>
          </a:p>
          <a:p>
            <a:pPr lvl="1"/>
            <a:r>
              <a:rPr lang="en-GB" dirty="0"/>
              <a:t>Automatic Initialization and Finalization Tests</a:t>
            </a:r>
          </a:p>
          <a:p>
            <a:pPr lvl="2"/>
            <a:r>
              <a:rPr lang="en-GB" dirty="0"/>
              <a:t>Special kind of &lt;&lt;INIT&gt;&gt; test cases, used to setup/tear down for ALL tests		</a:t>
            </a:r>
          </a:p>
          <a:p>
            <a:pPr lvl="1"/>
            <a:r>
              <a:rPr lang="en-GB" dirty="0"/>
              <a:t>One &lt;&lt;INIT&gt;&gt; test case can be marked “automatic initialization” and this will be run before each simple test case and at the start of each compound.</a:t>
            </a:r>
          </a:p>
          <a:p>
            <a:pPr lvl="1"/>
            <a:r>
              <a:rPr lang="en-GB" dirty="0"/>
              <a:t>One &lt;&lt;INIT&gt;&gt; test case can be marked “automatic finalization” and this will be run after each simple test case and at the end of each compound.</a:t>
            </a:r>
          </a:p>
          <a:p>
            <a:pPr lvl="1"/>
            <a:r>
              <a:rPr lang="en-GB" dirty="0"/>
              <a:t>Auto-Initialize or Auto-Finalize tests will show up in the Execution Report </a:t>
            </a:r>
          </a:p>
          <a:p>
            <a:pPr lvl="1"/>
            <a:r>
              <a:rPr lang="en-GB" dirty="0"/>
              <a:t>When selected as Auto-Initialization or Auto-Finalization, test names are underscored. </a:t>
            </a:r>
          </a:p>
          <a:p>
            <a:pPr lvl="1"/>
            <a:endParaRPr lang="en-GB" dirty="0"/>
          </a:p>
        </p:txBody>
      </p:sp>
      <p:sp>
        <p:nvSpPr>
          <p:cNvPr id="4" name="Textplatzhalter 3">
            <a:extLst>
              <a:ext uri="{FF2B5EF4-FFF2-40B4-BE49-F238E27FC236}">
                <a16:creationId xmlns:a16="http://schemas.microsoft.com/office/drawing/2014/main" id="{5F7179FC-C616-4D49-A1F7-5015C57429AE}"/>
              </a:ext>
            </a:extLst>
          </p:cNvPr>
          <p:cNvSpPr>
            <a:spLocks noGrp="1"/>
          </p:cNvSpPr>
          <p:nvPr>
            <p:ph type="body" sz="quarter" idx="12"/>
          </p:nvPr>
        </p:nvSpPr>
        <p:spPr/>
        <p:txBody>
          <a:bodyPr/>
          <a:lstStyle/>
          <a:p>
            <a:r>
              <a:rPr lang="en-US" dirty="0"/>
              <a:t>Initialization of Data</a:t>
            </a:r>
          </a:p>
        </p:txBody>
      </p:sp>
      <p:sp>
        <p:nvSpPr>
          <p:cNvPr id="3" name="Title 2"/>
          <p:cNvSpPr>
            <a:spLocks noGrp="1"/>
          </p:cNvSpPr>
          <p:nvPr>
            <p:ph type="title"/>
          </p:nvPr>
        </p:nvSpPr>
        <p:spPr/>
        <p:txBody>
          <a:bodyPr/>
          <a:lstStyle/>
          <a:p>
            <a:r>
              <a:rPr lang="en-US"/>
              <a:t>Lecture:  Compound Tests</a:t>
            </a:r>
            <a:endParaRPr lang="en-US" dirty="0"/>
          </a:p>
        </p:txBody>
      </p:sp>
      <p:pic>
        <p:nvPicPr>
          <p:cNvPr id="5" name="Picture 2">
            <a:extLst>
              <a:ext uri="{FF2B5EF4-FFF2-40B4-BE49-F238E27FC236}">
                <a16:creationId xmlns:a16="http://schemas.microsoft.com/office/drawing/2014/main" id="{11CBF58E-BD5C-4B81-997A-9AE0C1536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491" y="5562600"/>
            <a:ext cx="24288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32552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r>
              <a:rPr lang="en-GB" dirty="0"/>
              <a:t>Stub By Function = Conditional Stubbing within a UUT</a:t>
            </a:r>
          </a:p>
          <a:p>
            <a:pPr lvl="2"/>
            <a:r>
              <a:rPr lang="en-GB" dirty="0"/>
              <a:t>Can make testing easier (fewer pre-conditions)</a:t>
            </a:r>
          </a:p>
          <a:p>
            <a:pPr lvl="2"/>
            <a:r>
              <a:rPr lang="en-GB" dirty="0"/>
              <a:t>Can make unreachable code reachable</a:t>
            </a:r>
          </a:p>
          <a:p>
            <a:endParaRPr lang="en-GB" dirty="0"/>
          </a:p>
          <a:p>
            <a:r>
              <a:rPr lang="en-GB" dirty="0"/>
              <a:t>Stub By Function Details</a:t>
            </a:r>
          </a:p>
          <a:p>
            <a:pPr lvl="2"/>
            <a:r>
              <a:rPr lang="en-GB" dirty="0"/>
              <a:t>VectorCAST creates a modified copy of the UUT in which functions are reengineered for run time switching between a stub and the real implementation </a:t>
            </a:r>
          </a:p>
          <a:p>
            <a:pPr lvl="2"/>
            <a:r>
              <a:rPr lang="en-GB" dirty="0"/>
              <a:t>Reengineering means it may not be acceptable for certain certification levels.</a:t>
            </a:r>
          </a:p>
          <a:p>
            <a:endParaRPr lang="en-GB" dirty="0"/>
          </a:p>
          <a:p>
            <a:r>
              <a:rPr lang="en-GB" dirty="0"/>
              <a:t>Environment Wizard</a:t>
            </a:r>
          </a:p>
          <a:p>
            <a:pPr lvl="2"/>
            <a:r>
              <a:rPr lang="en-GB" dirty="0"/>
              <a:t>Toggle sbf/uut to enable/disable</a:t>
            </a:r>
          </a:p>
          <a:p>
            <a:endParaRPr lang="en-GB" dirty="0"/>
          </a:p>
          <a:p>
            <a:r>
              <a:rPr lang="en-GB" dirty="0"/>
              <a:t>Test Case Editor</a:t>
            </a:r>
          </a:p>
          <a:p>
            <a:pPr lvl="2"/>
            <a:r>
              <a:rPr lang="en-GB" dirty="0"/>
              <a:t>Check box for stub</a:t>
            </a:r>
          </a:p>
        </p:txBody>
      </p:sp>
      <p:sp>
        <p:nvSpPr>
          <p:cNvPr id="4" name="Textplatzhalter 3">
            <a:extLst>
              <a:ext uri="{FF2B5EF4-FFF2-40B4-BE49-F238E27FC236}">
                <a16:creationId xmlns:a16="http://schemas.microsoft.com/office/drawing/2014/main" id="{656564B7-1550-4539-B5A2-98D2F7E44297}"/>
              </a:ext>
            </a:extLst>
          </p:cNvPr>
          <p:cNvSpPr>
            <a:spLocks noGrp="1"/>
          </p:cNvSpPr>
          <p:nvPr>
            <p:ph type="body" sz="quarter" idx="12"/>
          </p:nvPr>
        </p:nvSpPr>
        <p:spPr/>
        <p:txBody>
          <a:bodyPr/>
          <a:lstStyle/>
          <a:p>
            <a:r>
              <a:rPr lang="en-US" dirty="0"/>
              <a:t>Stub By Function (SBF)</a:t>
            </a:r>
          </a:p>
        </p:txBody>
      </p:sp>
      <p:sp>
        <p:nvSpPr>
          <p:cNvPr id="3" name="Title 2"/>
          <p:cNvSpPr>
            <a:spLocks noGrp="1"/>
          </p:cNvSpPr>
          <p:nvPr>
            <p:ph type="title"/>
          </p:nvPr>
        </p:nvSpPr>
        <p:spPr/>
        <p:txBody>
          <a:bodyPr/>
          <a:lstStyle/>
          <a:p>
            <a:r>
              <a:rPr lang="en-GB"/>
              <a:t>Lecture:  Compound Tests</a:t>
            </a:r>
            <a:endParaRPr lang="en-GB"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858" y="5331606"/>
            <a:ext cx="3514725"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2952" y="4110041"/>
            <a:ext cx="2143125"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0183" y="4110041"/>
            <a:ext cx="2133600"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0616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5E614328-5553-406E-ABD3-F18BE350E431}"/>
              </a:ext>
            </a:extLst>
          </p:cNvPr>
          <p:cNvSpPr>
            <a:spLocks noGrp="1"/>
          </p:cNvSpPr>
          <p:nvPr>
            <p:ph type="body" sz="quarter" idx="12"/>
          </p:nvPr>
        </p:nvSpPr>
        <p:spPr/>
        <p:txBody>
          <a:bodyPr/>
          <a:lstStyle/>
          <a:p>
            <a:r>
              <a:rPr lang="en-US" dirty="0"/>
              <a:t>Technical Information and Support</a:t>
            </a:r>
          </a:p>
        </p:txBody>
      </p:sp>
      <p:sp>
        <p:nvSpPr>
          <p:cNvPr id="2" name="Title 1"/>
          <p:cNvSpPr>
            <a:spLocks noGrp="1"/>
          </p:cNvSpPr>
          <p:nvPr>
            <p:ph type="title"/>
          </p:nvPr>
        </p:nvSpPr>
        <p:spPr/>
        <p:txBody>
          <a:bodyPr/>
          <a:lstStyle/>
          <a:p>
            <a:r>
              <a:rPr lang="en-US"/>
              <a:t>Company Overview</a:t>
            </a:r>
            <a:endParaRPr lang="en-US" dirty="0"/>
          </a:p>
        </p:txBody>
      </p:sp>
      <p:graphicFrame>
        <p:nvGraphicFramePr>
          <p:cNvPr id="5" name="Table 4">
            <a:extLst>
              <a:ext uri="{FF2B5EF4-FFF2-40B4-BE49-F238E27FC236}">
                <a16:creationId xmlns:a16="http://schemas.microsoft.com/office/drawing/2014/main" id="{92CFAB78-B09A-4541-8D47-C349A546E348}"/>
              </a:ext>
            </a:extLst>
          </p:cNvPr>
          <p:cNvGraphicFramePr>
            <a:graphicFrameLocks noGrp="1"/>
          </p:cNvGraphicFramePr>
          <p:nvPr>
            <p:extLst/>
          </p:nvPr>
        </p:nvGraphicFramePr>
        <p:xfrm>
          <a:off x="666000" y="1099424"/>
          <a:ext cx="10892016" cy="4952154"/>
        </p:xfrm>
        <a:graphic>
          <a:graphicData uri="http://schemas.openxmlformats.org/drawingml/2006/table">
            <a:tbl>
              <a:tblPr firstRow="1" bandRow="1">
                <a:tableStyleId>{5C22544A-7EE6-4342-B048-85BDC9FD1C3A}</a:tableStyleId>
              </a:tblPr>
              <a:tblGrid>
                <a:gridCol w="2916988">
                  <a:extLst>
                    <a:ext uri="{9D8B030D-6E8A-4147-A177-3AD203B41FA5}">
                      <a16:colId xmlns:a16="http://schemas.microsoft.com/office/drawing/2014/main" val="4056165994"/>
                    </a:ext>
                  </a:extLst>
                </a:gridCol>
                <a:gridCol w="7975028">
                  <a:extLst>
                    <a:ext uri="{9D8B030D-6E8A-4147-A177-3AD203B41FA5}">
                      <a16:colId xmlns:a16="http://schemas.microsoft.com/office/drawing/2014/main" val="3657197084"/>
                    </a:ext>
                  </a:extLst>
                </a:gridCol>
              </a:tblGrid>
              <a:tr h="672959">
                <a:tc>
                  <a:txBody>
                    <a:bodyPr/>
                    <a:lstStyle/>
                    <a:p>
                      <a:r>
                        <a:rPr lang="en-US" sz="2400" b="1" dirty="0">
                          <a:solidFill>
                            <a:schemeClr val="bg1"/>
                          </a:solidFill>
                          <a:latin typeface="Mark Pro for Vector" panose="020B0504020201010104" pitchFamily="34" charset="0"/>
                        </a:rPr>
                        <a:t>Resource</a:t>
                      </a:r>
                    </a:p>
                  </a:txBody>
                  <a:tcPr anchor="ctr">
                    <a:solidFill>
                      <a:srgbClr val="B7003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Mark Pro for Vector" panose="020B0504020201010104" pitchFamily="34" charset="0"/>
                        </a:rPr>
                        <a:t>Link</a:t>
                      </a:r>
                    </a:p>
                  </a:txBody>
                  <a:tcPr anchor="ctr">
                    <a:solidFill>
                      <a:srgbClr val="B70032"/>
                    </a:solidFill>
                  </a:tcPr>
                </a:tc>
                <a:extLst>
                  <a:ext uri="{0D108BD9-81ED-4DB2-BD59-A6C34878D82A}">
                    <a16:rowId xmlns:a16="http://schemas.microsoft.com/office/drawing/2014/main" val="3875121830"/>
                  </a:ext>
                </a:extLst>
              </a:tr>
              <a:tr h="6729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Mark Pro for Vector" panose="020B0504020201010104" pitchFamily="34" charset="0"/>
                        </a:rPr>
                        <a:t>Vector Main Website</a:t>
                      </a:r>
                    </a:p>
                  </a:txBody>
                  <a:tcPr anchor="ctr"/>
                </a:tc>
                <a:tc>
                  <a:txBody>
                    <a:bodyPr/>
                    <a:lstStyle/>
                    <a:p>
                      <a:r>
                        <a:rPr lang="en-US" dirty="0">
                          <a:hlinkClick r:id="rId3"/>
                        </a:rPr>
                        <a:t>https://www.vector.com</a:t>
                      </a:r>
                      <a:r>
                        <a:rPr lang="en-US" dirty="0"/>
                        <a:t> </a:t>
                      </a:r>
                    </a:p>
                  </a:txBody>
                  <a:tcPr anchor="ctr"/>
                </a:tc>
                <a:extLst>
                  <a:ext uri="{0D108BD9-81ED-4DB2-BD59-A6C34878D82A}">
                    <a16:rowId xmlns:a16="http://schemas.microsoft.com/office/drawing/2014/main" val="2365251120"/>
                  </a:ext>
                </a:extLst>
              </a:tr>
              <a:tr h="672959">
                <a:tc>
                  <a:txBody>
                    <a:bodyPr/>
                    <a:lstStyle/>
                    <a:p>
                      <a:r>
                        <a:rPr lang="en-US" b="1" dirty="0">
                          <a:latin typeface="Mark Pro for Vector" panose="020B0504020201010104" pitchFamily="34" charset="0"/>
                        </a:rPr>
                        <a:t>Support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hlinkClick r:id="rId4"/>
                        </a:rPr>
                        <a:t>support@vector.com</a:t>
                      </a:r>
                      <a:r>
                        <a:rPr lang="en-US" sz="1800" dirty="0">
                          <a:solidFill>
                            <a:srgbClr val="FF0000"/>
                          </a:solidFill>
                        </a:rPr>
                        <a:t> </a:t>
                      </a:r>
                      <a:endParaRPr lang="en-US" sz="1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u="sng" dirty="0">
                          <a:solidFill>
                            <a:schemeClr val="tx1"/>
                          </a:solidFill>
                        </a:rPr>
                        <a:t>OR</a:t>
                      </a:r>
                      <a:endParaRPr lang="en-US" sz="1800" b="1" u="sng"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hlinkClick r:id="rId5"/>
                        </a:rPr>
                        <a:t>support@&lt;</a:t>
                      </a:r>
                      <a:r>
                        <a:rPr lang="en-US" sz="1800" dirty="0" err="1">
                          <a:solidFill>
                            <a:srgbClr val="FF0000"/>
                          </a:solidFill>
                          <a:hlinkClick r:id="rId5"/>
                        </a:rPr>
                        <a:t>CountryCode</a:t>
                      </a:r>
                      <a:r>
                        <a:rPr lang="en-US" sz="1800" dirty="0">
                          <a:solidFill>
                            <a:srgbClr val="FF0000"/>
                          </a:solidFill>
                          <a:hlinkClick r:id="rId5"/>
                        </a:rPr>
                        <a:t>&gt;.vector.com</a:t>
                      </a:r>
                      <a:r>
                        <a:rPr lang="en-US" sz="1800" dirty="0">
                          <a:solidFill>
                            <a:srgbClr val="FF0000"/>
                          </a:solidFill>
                        </a:rPr>
                        <a:t> </a:t>
                      </a:r>
                      <a:r>
                        <a:rPr lang="en-US" sz="1800" dirty="0">
                          <a:solidFill>
                            <a:schemeClr val="tx1"/>
                          </a:solidFill>
                        </a:rPr>
                        <a:t>(IE: </a:t>
                      </a:r>
                      <a:r>
                        <a:rPr lang="en-US" sz="1800" dirty="0">
                          <a:solidFill>
                            <a:srgbClr val="FF0000"/>
                          </a:solidFill>
                          <a:hlinkClick r:id="rId6"/>
                        </a:rPr>
                        <a:t>support@us.vector.com</a:t>
                      </a:r>
                      <a:r>
                        <a:rPr lang="en-US" sz="1800" dirty="0">
                          <a:solidFill>
                            <a:schemeClr val="tx1"/>
                          </a:solidFill>
                        </a:rPr>
                        <a:t>) </a:t>
                      </a:r>
                      <a:endParaRPr lang="en-US" sz="1800" dirty="0">
                        <a:solidFill>
                          <a:srgbClr val="FF0000"/>
                        </a:solidFill>
                      </a:endParaRPr>
                    </a:p>
                  </a:txBody>
                  <a:tcPr anchor="ctr"/>
                </a:tc>
                <a:extLst>
                  <a:ext uri="{0D108BD9-81ED-4DB2-BD59-A6C34878D82A}">
                    <a16:rowId xmlns:a16="http://schemas.microsoft.com/office/drawing/2014/main" val="3774585082"/>
                  </a:ext>
                </a:extLst>
              </a:tr>
              <a:tr h="672959">
                <a:tc>
                  <a:txBody>
                    <a:bodyPr/>
                    <a:lstStyle/>
                    <a:p>
                      <a:r>
                        <a:rPr lang="en-US" b="1" dirty="0">
                          <a:latin typeface="Mark Pro for Vector" panose="020B0504020201010104" pitchFamily="34" charset="0"/>
                        </a:rPr>
                        <a:t>Events</a:t>
                      </a:r>
                    </a:p>
                  </a:txBody>
                  <a:tcPr anchor="ctr"/>
                </a:tc>
                <a:tc>
                  <a:txBody>
                    <a:bodyPr/>
                    <a:lstStyle/>
                    <a:p>
                      <a:r>
                        <a:rPr lang="en-US">
                          <a:hlinkClick r:id="rId7"/>
                        </a:rPr>
                        <a:t>https://www.vector.com/int/en/events/overview/</a:t>
                      </a:r>
                      <a:endParaRPr lang="en-US" dirty="0"/>
                    </a:p>
                  </a:txBody>
                  <a:tcPr anchor="ctr"/>
                </a:tc>
                <a:extLst>
                  <a:ext uri="{0D108BD9-81ED-4DB2-BD59-A6C34878D82A}">
                    <a16:rowId xmlns:a16="http://schemas.microsoft.com/office/drawing/2014/main" val="468300242"/>
                  </a:ext>
                </a:extLst>
              </a:tr>
              <a:tr h="672959">
                <a:tc>
                  <a:txBody>
                    <a:bodyPr/>
                    <a:lstStyle/>
                    <a:p>
                      <a:r>
                        <a:rPr lang="en-US" b="1" dirty="0">
                          <a:latin typeface="Mark Pro for Vector" panose="020B0504020201010104" pitchFamily="34" charset="0"/>
                        </a:rPr>
                        <a:t>Knowledge Base</a:t>
                      </a:r>
                    </a:p>
                  </a:txBody>
                  <a:tcPr anchor="ctr"/>
                </a:tc>
                <a:tc>
                  <a:txBody>
                    <a:bodyPr/>
                    <a:lstStyle/>
                    <a:p>
                      <a:r>
                        <a:rPr lang="en-US" dirty="0">
                          <a:hlinkClick r:id="rId8"/>
                        </a:rPr>
                        <a:t>https://kb.vector.com/</a:t>
                      </a:r>
                      <a:r>
                        <a:rPr lang="en-US" dirty="0"/>
                        <a:t> </a:t>
                      </a:r>
                    </a:p>
                  </a:txBody>
                  <a:tcPr anchor="ctr"/>
                </a:tc>
                <a:extLst>
                  <a:ext uri="{0D108BD9-81ED-4DB2-BD59-A6C34878D82A}">
                    <a16:rowId xmlns:a16="http://schemas.microsoft.com/office/drawing/2014/main" val="2696481767"/>
                  </a:ext>
                </a:extLst>
              </a:tr>
              <a:tr h="672959">
                <a:tc>
                  <a:txBody>
                    <a:bodyPr/>
                    <a:lstStyle/>
                    <a:p>
                      <a:r>
                        <a:rPr lang="en-US" b="1" dirty="0">
                          <a:latin typeface="Mark Pro for Vector" panose="020B0504020201010104" pitchFamily="34" charset="0"/>
                        </a:rPr>
                        <a:t>YouTube</a:t>
                      </a:r>
                    </a:p>
                  </a:txBody>
                  <a:tcPr anchor="ctr"/>
                </a:tc>
                <a:tc>
                  <a:txBody>
                    <a:bodyPr/>
                    <a:lstStyle/>
                    <a:p>
                      <a:r>
                        <a:rPr lang="en-US" dirty="0">
                          <a:hlinkClick r:id="rId9"/>
                        </a:rPr>
                        <a:t>https://www.youtube.com/user/vectorchannel</a:t>
                      </a:r>
                      <a:r>
                        <a:rPr lang="en-US" dirty="0"/>
                        <a:t>  </a:t>
                      </a:r>
                    </a:p>
                  </a:txBody>
                  <a:tcPr anchor="ctr"/>
                </a:tc>
                <a:extLst>
                  <a:ext uri="{0D108BD9-81ED-4DB2-BD59-A6C34878D82A}">
                    <a16:rowId xmlns:a16="http://schemas.microsoft.com/office/drawing/2014/main" val="4025798656"/>
                  </a:ext>
                </a:extLst>
              </a:tr>
              <a:tr h="672959">
                <a:tc>
                  <a:txBody>
                    <a:bodyPr/>
                    <a:lstStyle/>
                    <a:p>
                      <a:r>
                        <a:rPr lang="en-US" b="1" dirty="0">
                          <a:latin typeface="Mark Pro for Vector" panose="020B0504020201010104" pitchFamily="34" charset="0"/>
                        </a:rPr>
                        <a:t>LinkedIn</a:t>
                      </a:r>
                    </a:p>
                  </a:txBody>
                  <a:tcPr anchor="ctr"/>
                </a:tc>
                <a:tc>
                  <a:txBody>
                    <a:bodyPr/>
                    <a:lstStyle/>
                    <a:p>
                      <a:r>
                        <a:rPr lang="en-US" dirty="0">
                          <a:hlinkClick r:id="rId10"/>
                        </a:rPr>
                        <a:t>https://www.linkedin.com/company/vector-north-america</a:t>
                      </a:r>
                      <a:endParaRPr lang="en-US" dirty="0"/>
                    </a:p>
                  </a:txBody>
                  <a:tcPr anchor="ctr"/>
                </a:tc>
                <a:extLst>
                  <a:ext uri="{0D108BD9-81ED-4DB2-BD59-A6C34878D82A}">
                    <a16:rowId xmlns:a16="http://schemas.microsoft.com/office/drawing/2014/main" val="2593905399"/>
                  </a:ext>
                </a:extLst>
              </a:tr>
            </a:tbl>
          </a:graphicData>
        </a:graphic>
      </p:graphicFrame>
    </p:spTree>
    <p:extLst>
      <p:ext uri="{BB962C8B-B14F-4D97-AF65-F5344CB8AC3E}">
        <p14:creationId xmlns:p14="http://schemas.microsoft.com/office/powerpoint/2010/main" val="39460440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solidFill>
                  <a:srgbClr val="B70032"/>
                </a:solidFill>
                <a:hlinkClick r:id="" action="ppaction://customshow?id=27&amp;return=true">
                  <a:extLst>
                    <a:ext uri="{A12FA001-AC4F-418D-AE19-62706E023703}">
                      <ahyp:hlinkClr xmlns:ahyp="http://schemas.microsoft.com/office/drawing/2018/hyperlinkcolor" val="tx"/>
                    </a:ext>
                  </a:extLst>
                </a:hlinkClick>
              </a:rPr>
              <a:t>Link to Lab:  Compound Tests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CE268BB5-6ED9-469B-A9A9-971949EB1C05}"/>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666D8C0E-A167-41AA-BD8F-15A444E9C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7727106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088DCE6-973C-4319-BFAE-21558EF4ECBE}"/>
              </a:ext>
            </a:extLst>
          </p:cNvPr>
          <p:cNvSpPr>
            <a:spLocks noGrp="1"/>
          </p:cNvSpPr>
          <p:nvPr>
            <p:ph type="body" sz="quarter" idx="12"/>
          </p:nvPr>
        </p:nvSpPr>
        <p:spPr/>
        <p:txBody>
          <a:bodyPr/>
          <a:lstStyle/>
          <a:p>
            <a:r>
              <a:rPr lang="en-US" dirty="0"/>
              <a:t>Quiz:  Which function(s) does an Init Test Case call?</a:t>
            </a:r>
          </a:p>
        </p:txBody>
      </p:sp>
      <p:sp>
        <p:nvSpPr>
          <p:cNvPr id="4" name="Title 3"/>
          <p:cNvSpPr>
            <a:spLocks noGrp="1"/>
          </p:cNvSpPr>
          <p:nvPr>
            <p:ph type="title"/>
          </p:nvPr>
        </p:nvSpPr>
        <p:spPr/>
        <p:txBody>
          <a:bodyPr/>
          <a:lstStyle/>
          <a:p>
            <a:r>
              <a:rPr lang="en-US"/>
              <a:t>Lecture:  Compound Tests</a:t>
            </a:r>
            <a:endParaRPr lang="en-US" dirty="0"/>
          </a:p>
        </p:txBody>
      </p:sp>
      <p:sp>
        <p:nvSpPr>
          <p:cNvPr id="5" name="Action Button: Custom 4">
            <a:hlinkClick r:id="" action="ppaction://macro?name=Wrong" highlightClick="1"/>
          </p:cNvPr>
          <p:cNvSpPr/>
          <p:nvPr/>
        </p:nvSpPr>
        <p:spPr>
          <a:xfrm>
            <a:off x="2543176" y="16144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Wrong" highlightClick="1"/>
          </p:cNvPr>
          <p:cNvSpPr/>
          <p:nvPr/>
        </p:nvSpPr>
        <p:spPr>
          <a:xfrm>
            <a:off x="2543176" y="2484766"/>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Correct" highlightClick="1"/>
          </p:cNvPr>
          <p:cNvSpPr/>
          <p:nvPr/>
        </p:nvSpPr>
        <p:spPr>
          <a:xfrm>
            <a:off x="2543176" y="3341043"/>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8" name="Action Button: Custom 7">
            <a:hlinkClick r:id="" action="ppaction://macro?name=Wrong" highlightClick="1"/>
          </p:cNvPr>
          <p:cNvSpPr/>
          <p:nvPr/>
        </p:nvSpPr>
        <p:spPr>
          <a:xfrm>
            <a:off x="2543176" y="4264373"/>
            <a:ext cx="723900" cy="60290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D</a:t>
            </a:r>
          </a:p>
        </p:txBody>
      </p:sp>
      <p:sp>
        <p:nvSpPr>
          <p:cNvPr id="10" name="TextBox 9"/>
          <p:cNvSpPr txBox="1"/>
          <p:nvPr/>
        </p:nvSpPr>
        <p:spPr>
          <a:xfrm>
            <a:off x="3543301" y="1702740"/>
            <a:ext cx="6115051" cy="400110"/>
          </a:xfrm>
          <a:prstGeom prst="rect">
            <a:avLst/>
          </a:prstGeom>
          <a:noFill/>
        </p:spPr>
        <p:txBody>
          <a:bodyPr wrap="square" rtlCol="0">
            <a:spAutoFit/>
          </a:bodyPr>
          <a:lstStyle/>
          <a:p>
            <a:r>
              <a:rPr lang="en-US" sz="2000" dirty="0"/>
              <a:t>The first function defined in the UUT</a:t>
            </a:r>
          </a:p>
        </p:txBody>
      </p:sp>
      <p:sp>
        <p:nvSpPr>
          <p:cNvPr id="11" name="TextBox 10"/>
          <p:cNvSpPr txBox="1"/>
          <p:nvPr/>
        </p:nvSpPr>
        <p:spPr>
          <a:xfrm>
            <a:off x="3543301" y="2573017"/>
            <a:ext cx="6115051" cy="400110"/>
          </a:xfrm>
          <a:prstGeom prst="rect">
            <a:avLst/>
          </a:prstGeom>
          <a:noFill/>
        </p:spPr>
        <p:txBody>
          <a:bodyPr wrap="square" rtlCol="0">
            <a:spAutoFit/>
          </a:bodyPr>
          <a:lstStyle/>
          <a:p>
            <a:r>
              <a:rPr lang="en-US" sz="2000" dirty="0"/>
              <a:t>A “main” function, from the UUT</a:t>
            </a:r>
          </a:p>
        </p:txBody>
      </p:sp>
      <p:sp>
        <p:nvSpPr>
          <p:cNvPr id="12" name="TextBox 11"/>
          <p:cNvSpPr txBox="1"/>
          <p:nvPr/>
        </p:nvSpPr>
        <p:spPr>
          <a:xfrm>
            <a:off x="3543300" y="3429294"/>
            <a:ext cx="6115051" cy="400110"/>
          </a:xfrm>
          <a:prstGeom prst="rect">
            <a:avLst/>
          </a:prstGeom>
          <a:noFill/>
        </p:spPr>
        <p:txBody>
          <a:bodyPr wrap="square" rtlCol="0">
            <a:spAutoFit/>
          </a:bodyPr>
          <a:lstStyle/>
          <a:p>
            <a:r>
              <a:rPr lang="en-US" sz="2000" dirty="0"/>
              <a:t>No functions from the UUT</a:t>
            </a:r>
          </a:p>
        </p:txBody>
      </p:sp>
      <p:sp>
        <p:nvSpPr>
          <p:cNvPr id="13" name="TextBox 12"/>
          <p:cNvSpPr txBox="1"/>
          <p:nvPr/>
        </p:nvSpPr>
        <p:spPr>
          <a:xfrm>
            <a:off x="3543301" y="4334989"/>
            <a:ext cx="6115051" cy="400110"/>
          </a:xfrm>
          <a:prstGeom prst="rect">
            <a:avLst/>
          </a:prstGeom>
          <a:noFill/>
        </p:spPr>
        <p:txBody>
          <a:bodyPr wrap="square" rtlCol="0">
            <a:spAutoFit/>
          </a:bodyPr>
          <a:lstStyle/>
          <a:p>
            <a:r>
              <a:rPr lang="en-US" sz="2000" dirty="0"/>
              <a:t>All functions from the UUT in order</a:t>
            </a:r>
          </a:p>
        </p:txBody>
      </p:sp>
    </p:spTree>
    <p:extLst>
      <p:ext uri="{BB962C8B-B14F-4D97-AF65-F5344CB8AC3E}">
        <p14:creationId xmlns:p14="http://schemas.microsoft.com/office/powerpoint/2010/main" val="32029706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DEF03D47-4FF9-4DE9-ADD7-25FA3D551C1F}"/>
              </a:ext>
            </a:extLst>
          </p:cNvPr>
          <p:cNvSpPr>
            <a:spLocks noGrp="1"/>
          </p:cNvSpPr>
          <p:nvPr>
            <p:ph type="body" sz="quarter" idx="12"/>
          </p:nvPr>
        </p:nvSpPr>
        <p:spPr/>
        <p:txBody>
          <a:bodyPr/>
          <a:lstStyle/>
          <a:p>
            <a:r>
              <a:rPr lang="en-US" dirty="0"/>
              <a:t>Quiz:  If SBF is selected for a function, does it show up as an Event?</a:t>
            </a:r>
          </a:p>
        </p:txBody>
      </p:sp>
      <p:sp>
        <p:nvSpPr>
          <p:cNvPr id="4" name="Title 3"/>
          <p:cNvSpPr>
            <a:spLocks noGrp="1"/>
          </p:cNvSpPr>
          <p:nvPr>
            <p:ph type="title"/>
          </p:nvPr>
        </p:nvSpPr>
        <p:spPr/>
        <p:txBody>
          <a:bodyPr>
            <a:normAutofit/>
          </a:bodyPr>
          <a:lstStyle/>
          <a:p>
            <a:r>
              <a:rPr lang="en-US"/>
              <a:t>Lecture:  Compound Tests</a:t>
            </a:r>
            <a:endParaRPr lang="en-US" dirty="0"/>
          </a:p>
        </p:txBody>
      </p:sp>
      <p:sp>
        <p:nvSpPr>
          <p:cNvPr id="5" name="Action Button: Custom 4">
            <a:hlinkClick r:id="" action="ppaction://macro?name=Wrong" highlightClick="1"/>
          </p:cNvPr>
          <p:cNvSpPr/>
          <p:nvPr/>
        </p:nvSpPr>
        <p:spPr>
          <a:xfrm>
            <a:off x="2543176" y="1614489"/>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Wrong" highlightClick="1"/>
          </p:cNvPr>
          <p:cNvSpPr/>
          <p:nvPr/>
        </p:nvSpPr>
        <p:spPr>
          <a:xfrm>
            <a:off x="2543176" y="3061671"/>
            <a:ext cx="723900" cy="638175"/>
          </a:xfrm>
          <a:prstGeom prst="actionButtonBlank">
            <a:avLst/>
          </a:prstGeom>
          <a:gradFill>
            <a:gsLst>
              <a:gs pos="100000">
                <a:srgbClr val="B70032"/>
              </a:gs>
              <a:gs pos="10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10" name="TextBox 9"/>
          <p:cNvSpPr txBox="1"/>
          <p:nvPr/>
        </p:nvSpPr>
        <p:spPr>
          <a:xfrm>
            <a:off x="3543301" y="1702740"/>
            <a:ext cx="6115051" cy="400110"/>
          </a:xfrm>
          <a:prstGeom prst="rect">
            <a:avLst/>
          </a:prstGeom>
          <a:noFill/>
        </p:spPr>
        <p:txBody>
          <a:bodyPr wrap="square" rtlCol="0">
            <a:spAutoFit/>
          </a:bodyPr>
          <a:lstStyle/>
          <a:p>
            <a:r>
              <a:rPr lang="en-US" sz="2000" dirty="0"/>
              <a:t>Yes</a:t>
            </a:r>
          </a:p>
        </p:txBody>
      </p:sp>
      <p:sp>
        <p:nvSpPr>
          <p:cNvPr id="11" name="TextBox 10"/>
          <p:cNvSpPr txBox="1"/>
          <p:nvPr/>
        </p:nvSpPr>
        <p:spPr>
          <a:xfrm>
            <a:off x="3543300" y="3149922"/>
            <a:ext cx="6115051" cy="400110"/>
          </a:xfrm>
          <a:prstGeom prst="rect">
            <a:avLst/>
          </a:prstGeom>
          <a:noFill/>
        </p:spPr>
        <p:txBody>
          <a:bodyPr wrap="square" rtlCol="0">
            <a:spAutoFit/>
          </a:bodyPr>
          <a:lstStyle/>
          <a:p>
            <a:r>
              <a:rPr lang="en-US" sz="2000" dirty="0"/>
              <a:t>No</a:t>
            </a:r>
          </a:p>
        </p:txBody>
      </p:sp>
    </p:spTree>
    <p:extLst>
      <p:ext uri="{BB962C8B-B14F-4D97-AF65-F5344CB8AC3E}">
        <p14:creationId xmlns:p14="http://schemas.microsoft.com/office/powerpoint/2010/main" val="25383939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Code Coverage Basics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FB23FD52-9440-453B-BF0E-C969B483B6AD}"/>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B2134130-42A7-4007-B985-AB2BC87E2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138107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US" dirty="0"/>
              <a:t>What is Code Coverage?</a:t>
            </a:r>
          </a:p>
          <a:p>
            <a:pPr lvl="1"/>
            <a:r>
              <a:rPr lang="en-US" dirty="0"/>
              <a:t>What are the different types of code coverage?</a:t>
            </a:r>
          </a:p>
          <a:p>
            <a:pPr lvl="1"/>
            <a:r>
              <a:rPr lang="en-US" dirty="0"/>
              <a:t>How does VectorCAST collect coverage information?</a:t>
            </a:r>
          </a:p>
          <a:p>
            <a:pPr lvl="1"/>
            <a:r>
              <a:rPr lang="en-US" dirty="0"/>
              <a:t>How to initialize code coverage</a:t>
            </a:r>
          </a:p>
          <a:p>
            <a:pPr lvl="1"/>
            <a:r>
              <a:rPr lang="en-US" dirty="0"/>
              <a:t>Understanding the Code Coverage Viewer</a:t>
            </a:r>
          </a:p>
          <a:p>
            <a:pPr lvl="1"/>
            <a:r>
              <a:rPr lang="en-US" dirty="0"/>
              <a:t>Understanding the Metrics Reports</a:t>
            </a:r>
          </a:p>
          <a:p>
            <a:pPr lvl="1"/>
            <a:r>
              <a:rPr lang="en-US" dirty="0"/>
              <a:t>Saving and Printing Coverage Reports</a:t>
            </a:r>
          </a:p>
          <a:p>
            <a:pPr lvl="1"/>
            <a:r>
              <a:rPr lang="en-US" dirty="0"/>
              <a:t>Executing tests with coverage On or Off</a:t>
            </a:r>
          </a:p>
        </p:txBody>
      </p:sp>
      <p:sp>
        <p:nvSpPr>
          <p:cNvPr id="2" name="Textplatzhalter 1">
            <a:extLst>
              <a:ext uri="{FF2B5EF4-FFF2-40B4-BE49-F238E27FC236}">
                <a16:creationId xmlns:a16="http://schemas.microsoft.com/office/drawing/2014/main" id="{875F4104-0A0A-4445-B809-48C7BFE128A9}"/>
              </a:ext>
            </a:extLst>
          </p:cNvPr>
          <p:cNvSpPr>
            <a:spLocks noGrp="1"/>
          </p:cNvSpPr>
          <p:nvPr>
            <p:ph type="body" sz="quarter" idx="12"/>
          </p:nvPr>
        </p:nvSpPr>
        <p:spPr/>
        <p:txBody>
          <a:bodyPr/>
          <a:lstStyle/>
          <a:p>
            <a:r>
              <a:rPr lang="en-US" dirty="0"/>
              <a:t>Code Coverage Topics</a:t>
            </a:r>
          </a:p>
        </p:txBody>
      </p:sp>
      <p:sp>
        <p:nvSpPr>
          <p:cNvPr id="3" name="Title 2"/>
          <p:cNvSpPr>
            <a:spLocks noGrp="1"/>
          </p:cNvSpPr>
          <p:nvPr>
            <p:ph type="title"/>
          </p:nvPr>
        </p:nvSpPr>
        <p:spPr/>
        <p:txBody>
          <a:bodyPr/>
          <a:lstStyle/>
          <a:p>
            <a:r>
              <a:rPr lang="en-US"/>
              <a:t>Lecture: Code Coverage Basics</a:t>
            </a:r>
            <a:endParaRPr lang="en-US" dirty="0"/>
          </a:p>
        </p:txBody>
      </p:sp>
    </p:spTree>
    <p:extLst>
      <p:ext uri="{BB962C8B-B14F-4D97-AF65-F5344CB8AC3E}">
        <p14:creationId xmlns:p14="http://schemas.microsoft.com/office/powerpoint/2010/main" val="38700624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US" dirty="0"/>
              <a:t>Used to determine testing completeness</a:t>
            </a:r>
          </a:p>
          <a:p>
            <a:pPr lvl="1"/>
            <a:endParaRPr lang="en-US" dirty="0"/>
          </a:p>
          <a:p>
            <a:pPr lvl="1">
              <a:lnSpc>
                <a:spcPct val="90000"/>
              </a:lnSpc>
            </a:pPr>
            <a:r>
              <a:rPr lang="en-US" dirty="0"/>
              <a:t>Statement</a:t>
            </a:r>
          </a:p>
          <a:p>
            <a:pPr lvl="2">
              <a:lnSpc>
                <a:spcPct val="90000"/>
              </a:lnSpc>
            </a:pPr>
            <a:r>
              <a:rPr lang="en-US" dirty="0"/>
              <a:t>a = 123;</a:t>
            </a:r>
          </a:p>
          <a:p>
            <a:pPr lvl="2">
              <a:lnSpc>
                <a:spcPct val="90000"/>
              </a:lnSpc>
            </a:pPr>
            <a:r>
              <a:rPr lang="en-US" dirty="0"/>
              <a:t>b = 234;</a:t>
            </a:r>
          </a:p>
          <a:p>
            <a:pPr lvl="1">
              <a:lnSpc>
                <a:spcPct val="90000"/>
              </a:lnSpc>
            </a:pPr>
            <a:endParaRPr lang="en-US" dirty="0"/>
          </a:p>
          <a:p>
            <a:pPr lvl="1">
              <a:lnSpc>
                <a:spcPct val="90000"/>
              </a:lnSpc>
            </a:pPr>
            <a:r>
              <a:rPr lang="en-US" dirty="0"/>
              <a:t>Decision or Branch </a:t>
            </a:r>
          </a:p>
          <a:p>
            <a:pPr lvl="2">
              <a:lnSpc>
                <a:spcPct val="90000"/>
              </a:lnSpc>
            </a:pPr>
            <a:r>
              <a:rPr lang="en-US" dirty="0"/>
              <a:t>if (condition) </a:t>
            </a:r>
          </a:p>
          <a:p>
            <a:pPr lvl="1">
              <a:lnSpc>
                <a:spcPct val="90000"/>
              </a:lnSpc>
            </a:pPr>
            <a:endParaRPr lang="en-US" dirty="0"/>
          </a:p>
          <a:p>
            <a:pPr lvl="1">
              <a:lnSpc>
                <a:spcPct val="90000"/>
              </a:lnSpc>
            </a:pPr>
            <a:r>
              <a:rPr lang="en-US" dirty="0"/>
              <a:t>Modified Condition/Decision Coverage</a:t>
            </a:r>
          </a:p>
          <a:p>
            <a:pPr lvl="2">
              <a:lnSpc>
                <a:spcPct val="90000"/>
              </a:lnSpc>
            </a:pPr>
            <a:r>
              <a:rPr lang="en-US" dirty="0"/>
              <a:t>If (a || b || c || d)</a:t>
            </a:r>
          </a:p>
          <a:p>
            <a:pPr lvl="1"/>
            <a:endParaRPr lang="en-US" dirty="0"/>
          </a:p>
          <a:p>
            <a:pPr lvl="1"/>
            <a:r>
              <a:rPr lang="en-US" dirty="0"/>
              <a:t>How much coverage is “enough”?</a:t>
            </a:r>
          </a:p>
        </p:txBody>
      </p:sp>
      <p:sp>
        <p:nvSpPr>
          <p:cNvPr id="2" name="Textplatzhalter 1">
            <a:extLst>
              <a:ext uri="{FF2B5EF4-FFF2-40B4-BE49-F238E27FC236}">
                <a16:creationId xmlns:a16="http://schemas.microsoft.com/office/drawing/2014/main" id="{32405BC5-7EF2-444B-8820-6FEFAC744BF2}"/>
              </a:ext>
            </a:extLst>
          </p:cNvPr>
          <p:cNvSpPr>
            <a:spLocks noGrp="1"/>
          </p:cNvSpPr>
          <p:nvPr>
            <p:ph type="body" sz="quarter" idx="12"/>
          </p:nvPr>
        </p:nvSpPr>
        <p:spPr/>
        <p:txBody>
          <a:bodyPr/>
          <a:lstStyle/>
          <a:p>
            <a:r>
              <a:rPr lang="en-US" dirty="0"/>
              <a:t>Code Coverage Types</a:t>
            </a:r>
          </a:p>
        </p:txBody>
      </p:sp>
      <p:sp>
        <p:nvSpPr>
          <p:cNvPr id="3" name="Title 2"/>
          <p:cNvSpPr>
            <a:spLocks noGrp="1"/>
          </p:cNvSpPr>
          <p:nvPr>
            <p:ph type="title"/>
          </p:nvPr>
        </p:nvSpPr>
        <p:spPr/>
        <p:txBody>
          <a:bodyPr/>
          <a:lstStyle/>
          <a:p>
            <a:r>
              <a:rPr lang="en-US"/>
              <a:t>Lecture: Code Coverage Basics</a:t>
            </a:r>
            <a:endParaRPr lang="en-US" dirty="0"/>
          </a:p>
        </p:txBody>
      </p:sp>
    </p:spTree>
    <p:extLst>
      <p:ext uri="{BB962C8B-B14F-4D97-AF65-F5344CB8AC3E}">
        <p14:creationId xmlns:p14="http://schemas.microsoft.com/office/powerpoint/2010/main" val="37915281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3"/>
          <p:cNvSpPr>
            <a:spLocks noGrp="1" noChangeArrowheads="1"/>
          </p:cNvSpPr>
          <p:nvPr>
            <p:ph sz="quarter" idx="13"/>
          </p:nvPr>
        </p:nvSpPr>
        <p:spPr/>
        <p:txBody>
          <a:bodyPr>
            <a:normAutofit/>
          </a:bodyPr>
          <a:lstStyle/>
          <a:p>
            <a:pPr lvl="1">
              <a:lnSpc>
                <a:spcPct val="90000"/>
              </a:lnSpc>
            </a:pPr>
            <a:r>
              <a:rPr lang="en-US" dirty="0"/>
              <a:t>Determines if each executable statement has been executed at least once</a:t>
            </a:r>
          </a:p>
          <a:p>
            <a:pPr lvl="1">
              <a:lnSpc>
                <a:spcPct val="90000"/>
              </a:lnSpc>
            </a:pPr>
            <a:endParaRPr lang="en-US" dirty="0"/>
          </a:p>
          <a:p>
            <a:pPr lvl="1">
              <a:lnSpc>
                <a:spcPct val="90000"/>
              </a:lnSpc>
            </a:pPr>
            <a:r>
              <a:rPr lang="en-US" dirty="0"/>
              <a:t>Inadequate to catch all errors</a:t>
            </a:r>
          </a:p>
          <a:p>
            <a:pPr lvl="2">
              <a:lnSpc>
                <a:spcPct val="90000"/>
              </a:lnSpc>
              <a:buFontTx/>
              <a:buNone/>
            </a:pPr>
            <a:endParaRPr lang="en-US" sz="2000" b="1" dirty="0">
              <a:latin typeface="Courier New" pitchFamily="49" charset="0"/>
            </a:endParaRPr>
          </a:p>
          <a:p>
            <a:pPr lvl="2">
              <a:lnSpc>
                <a:spcPct val="90000"/>
              </a:lnSpc>
              <a:buFontTx/>
              <a:buNone/>
            </a:pPr>
            <a:r>
              <a:rPr lang="en-US" sz="2000" b="1" dirty="0">
                <a:latin typeface="Courier New" pitchFamily="49" charset="0"/>
              </a:rPr>
              <a:t>if (condition)</a:t>
            </a:r>
          </a:p>
          <a:p>
            <a:pPr lvl="2">
              <a:lnSpc>
                <a:spcPct val="90000"/>
              </a:lnSpc>
              <a:buFontTx/>
              <a:buNone/>
            </a:pPr>
            <a:r>
              <a:rPr lang="en-US" sz="2000" b="1" dirty="0">
                <a:latin typeface="Courier New" pitchFamily="49" charset="0"/>
              </a:rPr>
              <a:t>	normalize (c);</a:t>
            </a:r>
          </a:p>
          <a:p>
            <a:pPr lvl="2">
              <a:lnSpc>
                <a:spcPct val="90000"/>
              </a:lnSpc>
              <a:buFontTx/>
              <a:buNone/>
            </a:pPr>
            <a:r>
              <a:rPr lang="en-US" sz="2000" b="1" dirty="0">
                <a:latin typeface="Courier New" pitchFamily="49" charset="0"/>
              </a:rPr>
              <a:t>foo (c);</a:t>
            </a:r>
          </a:p>
          <a:p>
            <a:pPr eaLnBrk="1" hangingPunct="1">
              <a:lnSpc>
                <a:spcPct val="90000"/>
              </a:lnSpc>
              <a:buNone/>
            </a:pPr>
            <a:endParaRPr lang="en-US" dirty="0"/>
          </a:p>
          <a:p>
            <a:pPr eaLnBrk="1" hangingPunct="1">
              <a:lnSpc>
                <a:spcPct val="90000"/>
              </a:lnSpc>
            </a:pPr>
            <a:endParaRPr lang="en-US" dirty="0"/>
          </a:p>
        </p:txBody>
      </p:sp>
      <p:sp>
        <p:nvSpPr>
          <p:cNvPr id="2" name="Textplatzhalter 1">
            <a:extLst>
              <a:ext uri="{FF2B5EF4-FFF2-40B4-BE49-F238E27FC236}">
                <a16:creationId xmlns:a16="http://schemas.microsoft.com/office/drawing/2014/main" id="{C8C013A6-5D95-47F5-92EE-F4CEFAFB6D53}"/>
              </a:ext>
            </a:extLst>
          </p:cNvPr>
          <p:cNvSpPr>
            <a:spLocks noGrp="1"/>
          </p:cNvSpPr>
          <p:nvPr>
            <p:ph type="body" sz="quarter" idx="12"/>
          </p:nvPr>
        </p:nvSpPr>
        <p:spPr/>
        <p:txBody>
          <a:bodyPr/>
          <a:lstStyle/>
          <a:p>
            <a:r>
              <a:rPr lang="en-US" dirty="0"/>
              <a:t>Statement Coverage</a:t>
            </a:r>
          </a:p>
        </p:txBody>
      </p:sp>
      <p:sp>
        <p:nvSpPr>
          <p:cNvPr id="14341" name="Rectangle 2"/>
          <p:cNvSpPr>
            <a:spLocks noGrp="1" noChangeArrowheads="1"/>
          </p:cNvSpPr>
          <p:nvPr>
            <p:ph type="title"/>
          </p:nvPr>
        </p:nvSpPr>
        <p:spPr/>
        <p:txBody>
          <a:bodyPr/>
          <a:lstStyle/>
          <a:p>
            <a:pPr eaLnBrk="1" hangingPunct="1"/>
            <a:r>
              <a:rPr lang="en-US"/>
              <a:t>Lecture: Code Coverage Basics</a:t>
            </a:r>
            <a:endParaRPr lang="en-US" dirty="0"/>
          </a:p>
        </p:txBody>
      </p:sp>
    </p:spTree>
    <p:extLst>
      <p:ext uri="{BB962C8B-B14F-4D97-AF65-F5344CB8AC3E}">
        <p14:creationId xmlns:p14="http://schemas.microsoft.com/office/powerpoint/2010/main" val="559998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3"/>
          <p:cNvSpPr>
            <a:spLocks noGrp="1" noChangeArrowheads="1"/>
          </p:cNvSpPr>
          <p:nvPr>
            <p:ph sz="quarter" idx="13"/>
          </p:nvPr>
        </p:nvSpPr>
        <p:spPr/>
        <p:txBody>
          <a:bodyPr/>
          <a:lstStyle/>
          <a:p>
            <a:pPr lvl="1"/>
            <a:r>
              <a:rPr lang="en-US" dirty="0"/>
              <a:t>Determine if each branch point has taken each possible outcome at least once</a:t>
            </a:r>
          </a:p>
          <a:p>
            <a:endParaRPr lang="en-US" dirty="0"/>
          </a:p>
          <a:p>
            <a:pPr lvl="1"/>
            <a:r>
              <a:rPr lang="en-US" dirty="0"/>
              <a:t>Inadequate to catch all errors</a:t>
            </a:r>
          </a:p>
          <a:p>
            <a:pPr lvl="2"/>
            <a:endParaRPr lang="en-US" dirty="0"/>
          </a:p>
          <a:p>
            <a:pPr>
              <a:buNone/>
            </a:pPr>
            <a:r>
              <a:rPr lang="en-US" dirty="0">
                <a:latin typeface="Courier"/>
              </a:rPr>
              <a:t>	if (a || b || c || d)</a:t>
            </a:r>
          </a:p>
          <a:p>
            <a:pPr>
              <a:buNone/>
            </a:pPr>
            <a:r>
              <a:rPr lang="en-US" dirty="0">
                <a:latin typeface="Courier"/>
              </a:rPr>
              <a:t>		foo (d);</a:t>
            </a:r>
          </a:p>
          <a:p>
            <a:endParaRPr lang="en-US" dirty="0"/>
          </a:p>
        </p:txBody>
      </p:sp>
      <p:sp>
        <p:nvSpPr>
          <p:cNvPr id="5" name="Textplatzhalter 4">
            <a:extLst>
              <a:ext uri="{FF2B5EF4-FFF2-40B4-BE49-F238E27FC236}">
                <a16:creationId xmlns:a16="http://schemas.microsoft.com/office/drawing/2014/main" id="{F44E54C0-43A6-4B39-992E-8BD98148449E}"/>
              </a:ext>
            </a:extLst>
          </p:cNvPr>
          <p:cNvSpPr>
            <a:spLocks noGrp="1"/>
          </p:cNvSpPr>
          <p:nvPr>
            <p:ph type="body" sz="quarter" idx="12"/>
          </p:nvPr>
        </p:nvSpPr>
        <p:spPr/>
        <p:txBody>
          <a:bodyPr/>
          <a:lstStyle/>
          <a:p>
            <a:r>
              <a:rPr lang="en-US" dirty="0"/>
              <a:t>Branch Coverage</a:t>
            </a:r>
          </a:p>
        </p:txBody>
      </p:sp>
      <p:sp>
        <p:nvSpPr>
          <p:cNvPr id="15365" name="Rectangle 4"/>
          <p:cNvSpPr>
            <a:spLocks noGrp="1" noChangeArrowheads="1"/>
          </p:cNvSpPr>
          <p:nvPr>
            <p:ph type="title"/>
          </p:nvPr>
        </p:nvSpPr>
        <p:spPr/>
        <p:txBody>
          <a:bodyPr/>
          <a:lstStyle/>
          <a:p>
            <a:r>
              <a:rPr lang="en-US"/>
              <a:t>Lecture: Code Coverage Basics</a:t>
            </a:r>
            <a:endParaRPr lang="en-US" dirty="0"/>
          </a:p>
        </p:txBody>
      </p:sp>
    </p:spTree>
    <p:extLst>
      <p:ext uri="{BB962C8B-B14F-4D97-AF65-F5344CB8AC3E}">
        <p14:creationId xmlns:p14="http://schemas.microsoft.com/office/powerpoint/2010/main" val="2510717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3"/>
          <p:cNvSpPr>
            <a:spLocks noGrp="1" noChangeArrowheads="1"/>
          </p:cNvSpPr>
          <p:nvPr>
            <p:ph sz="quarter" idx="13"/>
          </p:nvPr>
        </p:nvSpPr>
        <p:spPr/>
        <p:txBody>
          <a:bodyPr/>
          <a:lstStyle/>
          <a:p>
            <a:pPr lvl="1"/>
            <a:r>
              <a:rPr lang="en-US" dirty="0"/>
              <a:t>Branch coverage, plus </a:t>
            </a:r>
          </a:p>
          <a:p>
            <a:pPr lvl="1"/>
            <a:r>
              <a:rPr lang="en-US" dirty="0"/>
              <a:t>Ensures that each component of a conditional can independently affect the outcome.</a:t>
            </a:r>
          </a:p>
          <a:p>
            <a:endParaRPr lang="en-US" dirty="0"/>
          </a:p>
          <a:p>
            <a:pPr>
              <a:buNone/>
            </a:pPr>
            <a:r>
              <a:rPr lang="en-US" dirty="0">
                <a:latin typeface="Courier"/>
              </a:rPr>
              <a:t>	if (a || b || c || d)</a:t>
            </a:r>
          </a:p>
          <a:p>
            <a:pPr>
              <a:buNone/>
            </a:pPr>
            <a:r>
              <a:rPr lang="en-US" dirty="0">
                <a:latin typeface="Courier"/>
              </a:rPr>
              <a:t>		foo (d);</a:t>
            </a:r>
          </a:p>
          <a:p>
            <a:endParaRPr lang="en-US" dirty="0"/>
          </a:p>
          <a:p>
            <a:pPr lvl="1"/>
            <a:r>
              <a:rPr lang="en-US" dirty="0"/>
              <a:t>Total combinations are 2^n, 16 in this case.</a:t>
            </a:r>
          </a:p>
          <a:p>
            <a:pPr lvl="1"/>
            <a:r>
              <a:rPr lang="en-US" dirty="0"/>
              <a:t>Static analysis can show you the cases (truth tables)</a:t>
            </a:r>
          </a:p>
          <a:p>
            <a:endParaRPr lang="en-US" dirty="0"/>
          </a:p>
          <a:p>
            <a:endParaRPr lang="en-US" dirty="0"/>
          </a:p>
        </p:txBody>
      </p:sp>
      <p:sp>
        <p:nvSpPr>
          <p:cNvPr id="5" name="Textplatzhalter 4">
            <a:extLst>
              <a:ext uri="{FF2B5EF4-FFF2-40B4-BE49-F238E27FC236}">
                <a16:creationId xmlns:a16="http://schemas.microsoft.com/office/drawing/2014/main" id="{CCE2251A-15A0-4070-BEF4-735499DA3EEA}"/>
              </a:ext>
            </a:extLst>
          </p:cNvPr>
          <p:cNvSpPr>
            <a:spLocks noGrp="1"/>
          </p:cNvSpPr>
          <p:nvPr>
            <p:ph type="body" sz="quarter" idx="12"/>
          </p:nvPr>
        </p:nvSpPr>
        <p:spPr/>
        <p:txBody>
          <a:bodyPr/>
          <a:lstStyle/>
          <a:p>
            <a:r>
              <a:rPr lang="en-US" dirty="0"/>
              <a:t>Modified Condition/Decision Coverage (MC/DC)</a:t>
            </a:r>
          </a:p>
        </p:txBody>
      </p:sp>
      <p:sp>
        <p:nvSpPr>
          <p:cNvPr id="16389" name="Rectangle 4"/>
          <p:cNvSpPr>
            <a:spLocks noGrp="1" noChangeArrowheads="1"/>
          </p:cNvSpPr>
          <p:nvPr>
            <p:ph type="title"/>
          </p:nvPr>
        </p:nvSpPr>
        <p:spPr/>
        <p:txBody>
          <a:bodyPr/>
          <a:lstStyle/>
          <a:p>
            <a:r>
              <a:rPr lang="en-US"/>
              <a:t>Lecture: Code Coverage Basics</a:t>
            </a:r>
            <a:endParaRPr lang="en-US" dirty="0"/>
          </a:p>
        </p:txBody>
      </p:sp>
    </p:spTree>
    <p:extLst>
      <p:ext uri="{BB962C8B-B14F-4D97-AF65-F5344CB8AC3E}">
        <p14:creationId xmlns:p14="http://schemas.microsoft.com/office/powerpoint/2010/main" val="14613009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3"/>
          <p:cNvSpPr>
            <a:spLocks noGrp="1" noChangeArrowheads="1"/>
          </p:cNvSpPr>
          <p:nvPr>
            <p:ph sz="quarter" idx="13"/>
          </p:nvPr>
        </p:nvSpPr>
        <p:spPr/>
        <p:txBody>
          <a:bodyPr/>
          <a:lstStyle/>
          <a:p>
            <a:pPr lvl="1"/>
            <a:r>
              <a:rPr lang="en-US" dirty="0"/>
              <a:t>Allows Users to Augment the Coverage Metrics</a:t>
            </a:r>
          </a:p>
          <a:p>
            <a:pPr lvl="1"/>
            <a:endParaRPr lang="en-US" dirty="0"/>
          </a:p>
          <a:p>
            <a:pPr lvl="1"/>
            <a:r>
              <a:rPr lang="en-US" dirty="0"/>
              <a:t>Notes can be added to explain the Augmentation</a:t>
            </a:r>
          </a:p>
          <a:p>
            <a:pPr lvl="1"/>
            <a:endParaRPr lang="en-US" dirty="0"/>
          </a:p>
          <a:p>
            <a:pPr lvl="1"/>
            <a:r>
              <a:rPr lang="en-US" dirty="0"/>
              <a:t>Handles cases where code is hard to reach, or impossible to reach</a:t>
            </a:r>
          </a:p>
          <a:p>
            <a:pPr lvl="1"/>
            <a:endParaRPr lang="en-US" dirty="0"/>
          </a:p>
          <a:p>
            <a:pPr lvl="1"/>
            <a:r>
              <a:rPr lang="en-US" dirty="0"/>
              <a:t>CBA Coverage is reported on a separate line item from standard coverage</a:t>
            </a:r>
          </a:p>
          <a:p>
            <a:pPr lvl="1"/>
            <a:endParaRPr lang="en-US" dirty="0"/>
          </a:p>
          <a:p>
            <a:pPr lvl="1"/>
            <a:r>
              <a:rPr lang="en-US" dirty="0"/>
              <a:t>Can be aggregated to show 100% coverage where normally that would not be possible.</a:t>
            </a:r>
          </a:p>
          <a:p>
            <a:pPr lvl="1"/>
            <a:endParaRPr lang="en-US" dirty="0"/>
          </a:p>
          <a:p>
            <a:pPr lvl="1"/>
            <a:endParaRPr lang="en-US" dirty="0"/>
          </a:p>
          <a:p>
            <a:pPr lvl="1"/>
            <a:endParaRPr lang="en-US" dirty="0"/>
          </a:p>
        </p:txBody>
      </p:sp>
      <p:sp>
        <p:nvSpPr>
          <p:cNvPr id="5" name="Textplatzhalter 4">
            <a:extLst>
              <a:ext uri="{FF2B5EF4-FFF2-40B4-BE49-F238E27FC236}">
                <a16:creationId xmlns:a16="http://schemas.microsoft.com/office/drawing/2014/main" id="{F309F993-FF77-4421-8347-A30739DE0F9E}"/>
              </a:ext>
            </a:extLst>
          </p:cNvPr>
          <p:cNvSpPr>
            <a:spLocks noGrp="1"/>
          </p:cNvSpPr>
          <p:nvPr>
            <p:ph type="body" sz="quarter" idx="12"/>
          </p:nvPr>
        </p:nvSpPr>
        <p:spPr/>
        <p:txBody>
          <a:bodyPr/>
          <a:lstStyle/>
          <a:p>
            <a:r>
              <a:rPr lang="en-US" dirty="0"/>
              <a:t>Coverage By Analysis (CBA)</a:t>
            </a:r>
          </a:p>
        </p:txBody>
      </p:sp>
      <p:sp>
        <p:nvSpPr>
          <p:cNvPr id="16389" name="Rectangle 4"/>
          <p:cNvSpPr>
            <a:spLocks noGrp="1" noChangeArrowheads="1"/>
          </p:cNvSpPr>
          <p:nvPr>
            <p:ph type="title"/>
          </p:nvPr>
        </p:nvSpPr>
        <p:spPr/>
        <p:txBody>
          <a:bodyPr/>
          <a:lstStyle/>
          <a:p>
            <a:r>
              <a:rPr lang="en-US"/>
              <a:t>Lecture: Code Coverage Basics</a:t>
            </a:r>
            <a:endParaRPr lang="en-US" dirty="0"/>
          </a:p>
        </p:txBody>
      </p:sp>
    </p:spTree>
    <p:extLst>
      <p:ext uri="{BB962C8B-B14F-4D97-AF65-F5344CB8AC3E}">
        <p14:creationId xmlns:p14="http://schemas.microsoft.com/office/powerpoint/2010/main" val="7086468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ERSIONCONTROLLEDXXX" val="myTrue"/>
  <p:tag name="TAGGEDVERSIONCONTROLLED" val="myTrue"/>
</p:tagLst>
</file>

<file path=ppt/tags/tag10.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11.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12.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13.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14.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15.xml><?xml version="1.0" encoding="utf-8"?>
<p:tagLst xmlns:a="http://schemas.openxmlformats.org/drawingml/2006/main" xmlns:r="http://schemas.openxmlformats.org/officeDocument/2006/relationships" xmlns:p="http://schemas.openxmlformats.org/presentationml/2006/main">
  <p:tag name="FORMAT" val="True"/>
</p:tagLst>
</file>

<file path=ppt/tags/tag16.xml><?xml version="1.0" encoding="utf-8"?>
<p:tagLst xmlns:a="http://schemas.openxmlformats.org/drawingml/2006/main" xmlns:r="http://schemas.openxmlformats.org/officeDocument/2006/relationships" xmlns:p="http://schemas.openxmlformats.org/presentationml/2006/main">
  <p:tag name="FORMAT" val="True"/>
</p:tagLst>
</file>

<file path=ppt/tags/tag17.xml><?xml version="1.0" encoding="utf-8"?>
<p:tagLst xmlns:a="http://schemas.openxmlformats.org/drawingml/2006/main" xmlns:r="http://schemas.openxmlformats.org/officeDocument/2006/relationships" xmlns:p="http://schemas.openxmlformats.org/presentationml/2006/main">
  <p:tag name="FORMAT" val="True"/>
</p:tagLst>
</file>

<file path=ppt/tags/tag18.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19.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2.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3.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4.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5.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6.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7.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8.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9.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heme/theme1.xml><?xml version="1.0" encoding="utf-8"?>
<a:theme xmlns:a="http://schemas.openxmlformats.org/drawingml/2006/main" name="Vector_Template_Widescreen">
  <a:themeElements>
    <a:clrScheme name="VectorColors">
      <a:dk1>
        <a:sysClr val="windowText" lastClr="000000"/>
      </a:dk1>
      <a:lt1>
        <a:sysClr val="window" lastClr="FFFFFF"/>
      </a:lt1>
      <a:dk2>
        <a:srgbClr val="565C5E"/>
      </a:dk2>
      <a:lt2>
        <a:srgbClr val="FFFFFF"/>
      </a:lt2>
      <a:accent1>
        <a:srgbClr val="848B8E"/>
      </a:accent1>
      <a:accent2>
        <a:srgbClr val="DADEE1"/>
      </a:accent2>
      <a:accent3>
        <a:srgbClr val="FFFFFF"/>
      </a:accent3>
      <a:accent4>
        <a:srgbClr val="000000"/>
      </a:accent4>
      <a:accent5>
        <a:srgbClr val="DADEE1"/>
      </a:accent5>
      <a:accent6>
        <a:srgbClr val="B1B6BA"/>
      </a:accent6>
      <a:hlink>
        <a:srgbClr val="B70032"/>
      </a:hlink>
      <a:folHlink>
        <a:srgbClr val="000000"/>
      </a:folHlink>
    </a:clrScheme>
    <a:fontScheme name="Vector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sz="1600" dirty="0" err="1" smtClean="0"/>
        </a:defPPr>
      </a:lstStyle>
    </a:txDef>
  </a:objectDefaults>
  <a:extraClrSchemeLst/>
  <a:custClrLst>
    <a:custClr name="Vector Red">
      <a:srgbClr val="B70032"/>
    </a:custClr>
    <a:custClr name="Vector Gray">
      <a:srgbClr val="565C5E"/>
    </a:custClr>
    <a:custClr name="73% Gray">
      <a:srgbClr val="848B8E"/>
    </a:custClr>
    <a:custClr name="47% Gray">
      <a:srgbClr val="B1B6BA"/>
    </a:custClr>
    <a:custClr name="22% Gray">
      <a:srgbClr val="DADEE1"/>
    </a:custClr>
    <a:custClr name="Dark Orange">
      <a:srgbClr val="EF7C00"/>
    </a:custClr>
    <a:custClr name="Light Orange">
      <a:srgbClr val="FBB900"/>
    </a:custClr>
    <a:custClr name="Light Green">
      <a:srgbClr val="92C255"/>
    </a:custClr>
    <a:custClr name="Dark Green">
      <a:srgbClr val="00A765"/>
    </a:custClr>
    <a:custClr name="Light Blue">
      <a:srgbClr val="43BFDE"/>
    </a:custClr>
    <a:custClr name="Dark Blue">
      <a:srgbClr val="028FC3"/>
    </a:custClr>
    <a:custClr name="Violet">
      <a:srgbClr val="8884C1"/>
    </a:custClr>
    <a:custClr name="CAN">
      <a:srgbClr val="848B8E"/>
    </a:custClr>
    <a:custClr name="CAN Highspeed">
      <a:srgbClr val="F0DC00"/>
    </a:custClr>
    <a:custClr name="CAN Lowspeed">
      <a:srgbClr val="F5A500"/>
    </a:custClr>
    <a:custClr name="LIN">
      <a:srgbClr val="199C64"/>
    </a:custClr>
    <a:custClr name="FlexRay">
      <a:srgbClr val="003C91"/>
    </a:custClr>
    <a:custClr name="MOST">
      <a:srgbClr val="B70032"/>
    </a:custClr>
    <a:custClr name="Ethernet and IP">
      <a:srgbClr val="7D1E7D"/>
    </a:custClr>
    <a:custClr name="pWLAN">
      <a:srgbClr val="967800"/>
    </a:custClr>
  </a:custClrLst>
  <a:extLst>
    <a:ext uri="{05A4C25C-085E-4340-85A3-A5531E510DB2}">
      <thm15:themeFamily xmlns:thm15="http://schemas.microsoft.com/office/thememl/2012/main" name="Vector_Standard_Template_Widescreen.potx" id="{558372BC-F122-41D8-A61D-E4542A239A15}" vid="{8FAB6579-A4DE-40E3-BD1C-E03FE3A8B7C6}"/>
    </a:ext>
  </a:extLst>
</a:theme>
</file>

<file path=ppt/theme/theme2.xml><?xml version="1.0" encoding="utf-8"?>
<a:theme xmlns:a="http://schemas.openxmlformats.org/drawingml/2006/main" name="Larissa">
  <a:themeElements>
    <a:clrScheme name="">
      <a:dk1>
        <a:srgbClr val="000000"/>
      </a:dk1>
      <a:lt1>
        <a:srgbClr val="FFFFFF"/>
      </a:lt1>
      <a:dk2>
        <a:srgbClr val="000000"/>
      </a:dk2>
      <a:lt2>
        <a:srgbClr val="000000"/>
      </a:lt2>
      <a:accent1>
        <a:srgbClr val="848B8E"/>
      </a:accent1>
      <a:accent2>
        <a:srgbClr val="DADEE1"/>
      </a:accent2>
      <a:accent3>
        <a:srgbClr val="FFFFFF"/>
      </a:accent3>
      <a:accent4>
        <a:srgbClr val="000000"/>
      </a:accent4>
      <a:accent5>
        <a:srgbClr val="B1B6BA"/>
      </a:accent5>
      <a:accent6>
        <a:srgbClr val="DADEE1"/>
      </a:accent6>
      <a:hlink>
        <a:srgbClr val="B70032"/>
      </a:hlink>
      <a:folHlink>
        <a:srgbClr val="000000"/>
      </a:folHlink>
    </a:clrScheme>
    <a:fontScheme name="myFonts">
      <a:majorFont>
        <a:latin typeface="Verdana"/>
        <a:ea typeface=""/>
        <a:cs typeface=""/>
      </a:majorFont>
      <a:minorFont>
        <a:latin typeface="Verdan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000000"/>
      </a:lt2>
      <a:accent1>
        <a:srgbClr val="848B8E"/>
      </a:accent1>
      <a:accent2>
        <a:srgbClr val="DADEE1"/>
      </a:accent2>
      <a:accent3>
        <a:srgbClr val="FFFFFF"/>
      </a:accent3>
      <a:accent4>
        <a:srgbClr val="000000"/>
      </a:accent4>
      <a:accent5>
        <a:srgbClr val="B1B6BA"/>
      </a:accent5>
      <a:accent6>
        <a:srgbClr val="DADEE1"/>
      </a:accent6>
      <a:hlink>
        <a:srgbClr val="B70032"/>
      </a:hlink>
      <a:folHlink>
        <a:srgbClr val="0000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vecDocumentType_0 xmlns="82ea2ca9-841d-4674-b1fa-c50b97dac731">
      <Terms xmlns="http://schemas.microsoft.com/office/infopath/2007/PartnerControls"/>
    </vecDocumentType_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managed Document" ma:contentTypeID="0x010100A18D8A7B40654D9DA1C5674743D516100051F41DDC0DD84CE99A5125D646E366860060C76208A73DF740BBA4AEE7F171E319" ma:contentTypeVersion="34" ma:contentTypeDescription="Content Type for unmanaged documents" ma:contentTypeScope="" ma:versionID="3bfa8cb1398a69c8185554298b3cf567">
  <xsd:schema xmlns:xsd="http://www.w3.org/2001/XMLSchema" xmlns:xs="http://www.w3.org/2001/XMLSchema" xmlns:p="http://schemas.microsoft.com/office/2006/metadata/properties" xmlns:ns3="82ea2ca9-841d-4674-b1fa-c50b97dac731" targetNamespace="http://schemas.microsoft.com/office/2006/metadata/properties" ma:root="true" ma:fieldsID="5b763298b1c7c0f56531f695699ccde1" ns3:_="">
    <xsd:import namespace="82ea2ca9-841d-4674-b1fa-c50b97dac731"/>
    <xsd:element name="properties">
      <xsd:complexType>
        <xsd:sequence>
          <xsd:element name="documentManagement">
            <xsd:complexType>
              <xsd:all>
                <xsd:element ref="ns3:vecDocumentType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ea2ca9-841d-4674-b1fa-c50b97dac731" elementFormDefault="qualified">
    <xsd:import namespace="http://schemas.microsoft.com/office/2006/documentManagement/types"/>
    <xsd:import namespace="http://schemas.microsoft.com/office/infopath/2007/PartnerControls"/>
    <xsd:element name="vecDocumentType_0" ma:index="11" nillable="true" ma:taxonomy="true" ma:internalName="vecDocumentType_0" ma:taxonomyFieldName="vecDocumentType" ma:displayName="Document Type" ma:fieldId="{66bacd0a-4b8e-440d-b650-7e8603f454a7}" ma:sspId="0114c4ad-adf5-4b85-8bd9-0564e81e12be" ma:termSetId="f2e4040f-7ffd-4fe6-b870-c54bd8a120b1"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10"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ma:index="8" ma:displayName="Subject"/>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tns:customPropertyEditors xmlns:tns="http://schemas.microsoft.com/office/2006/customDocumentInformationPanel">
  <tns:showOnOpen>false</tns:showOnOpen>
  <tns:defaultPropertyEditorNamespace>Standard- und SharePoint-Bibliothekseigenschaften</tns:defaultPropertyEditorNamespace>
</tns:customPropertyEditors>
</file>

<file path=customXml/itemProps1.xml><?xml version="1.0" encoding="utf-8"?>
<ds:datastoreItem xmlns:ds="http://schemas.openxmlformats.org/officeDocument/2006/customXml" ds:itemID="{0D60AA9A-BEE5-41F7-824E-D50F195F9203}">
  <ds:schemaRefs>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82ea2ca9-841d-4674-b1fa-c50b97dac731"/>
    <ds:schemaRef ds:uri="http://purl.org/dc/terms/"/>
    <ds:schemaRef ds:uri="http://schemas.microsoft.com/office/2006/documentManagement/types"/>
    <ds:schemaRef ds:uri="http://www.w3.org/XML/1998/namespace"/>
    <ds:schemaRef ds:uri="http://purl.org/dc/dcmitype/"/>
  </ds:schemaRefs>
</ds:datastoreItem>
</file>

<file path=customXml/itemProps2.xml><?xml version="1.0" encoding="utf-8"?>
<ds:datastoreItem xmlns:ds="http://schemas.openxmlformats.org/officeDocument/2006/customXml" ds:itemID="{A2C5B0B8-2940-4B7A-A11A-783593AEAA33}">
  <ds:schemaRefs>
    <ds:schemaRef ds:uri="http://schemas.microsoft.com/sharepoint/v3/contenttype/forms"/>
  </ds:schemaRefs>
</ds:datastoreItem>
</file>

<file path=customXml/itemProps3.xml><?xml version="1.0" encoding="utf-8"?>
<ds:datastoreItem xmlns:ds="http://schemas.openxmlformats.org/officeDocument/2006/customXml" ds:itemID="{A94FA24B-61D3-4908-8AE1-B7E149B7AB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2ea2ca9-841d-4674-b1fa-c50b97dac7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021FE1AB-0860-4D41-9B56-27EE827721B0}">
  <ds:schemaRefs>
    <ds:schemaRef ds:uri="http://schemas.microsoft.com/office/2006/customDocumentInformationPanel"/>
  </ds:schemaRefs>
</ds:datastoreItem>
</file>

<file path=docProps/app.xml><?xml version="1.0" encoding="utf-8"?>
<Properties xmlns="http://schemas.openxmlformats.org/officeDocument/2006/extended-properties" xmlns:vt="http://schemas.openxmlformats.org/officeDocument/2006/docPropsVTypes">
  <Template>Vector_Template</Template>
  <TotalTime>0</TotalTime>
  <Words>51148</Words>
  <Application>Microsoft Office PowerPoint</Application>
  <PresentationFormat>Widescreen</PresentationFormat>
  <Paragraphs>7482</Paragraphs>
  <Slides>479</Slides>
  <Notes>479</Notes>
  <HiddenSlides>2</HiddenSlides>
  <MMClips>0</MMClips>
  <ScaleCrop>false</ScaleCrop>
  <HeadingPairs>
    <vt:vector size="8" baseType="variant">
      <vt:variant>
        <vt:lpstr>Fonts Used</vt:lpstr>
      </vt:variant>
      <vt:variant>
        <vt:i4>12</vt:i4>
      </vt:variant>
      <vt:variant>
        <vt:lpstr>Theme</vt:lpstr>
      </vt:variant>
      <vt:variant>
        <vt:i4>1</vt:i4>
      </vt:variant>
      <vt:variant>
        <vt:lpstr>Slide Titles</vt:lpstr>
      </vt:variant>
      <vt:variant>
        <vt:i4>479</vt:i4>
      </vt:variant>
      <vt:variant>
        <vt:lpstr>Custom Shows</vt:lpstr>
      </vt:variant>
      <vt:variant>
        <vt:i4>50</vt:i4>
      </vt:variant>
    </vt:vector>
  </HeadingPairs>
  <TitlesOfParts>
    <vt:vector size="542" baseType="lpstr">
      <vt:lpstr>Courier</vt:lpstr>
      <vt:lpstr>Arial</vt:lpstr>
      <vt:lpstr>Arial Black</vt:lpstr>
      <vt:lpstr>Calibri</vt:lpstr>
      <vt:lpstr>Calibri Light</vt:lpstr>
      <vt:lpstr>Consolas</vt:lpstr>
      <vt:lpstr>Courier New</vt:lpstr>
      <vt:lpstr>Mark Pro for Vector</vt:lpstr>
      <vt:lpstr>Times New Roman</vt:lpstr>
      <vt:lpstr>Verdana</vt:lpstr>
      <vt:lpstr>Wingdings</vt:lpstr>
      <vt:lpstr>Wingdings 3</vt:lpstr>
      <vt:lpstr>Vector_Template_Widescreen</vt:lpstr>
      <vt:lpstr>Software Test Automation for High Quality Software</vt:lpstr>
      <vt:lpstr>Company Overview</vt:lpstr>
      <vt:lpstr>Company Overview</vt:lpstr>
      <vt:lpstr>Company Overview</vt:lpstr>
      <vt:lpstr>Company Overview</vt:lpstr>
      <vt:lpstr>Company Overview</vt:lpstr>
      <vt:lpstr>Company Overview</vt:lpstr>
      <vt:lpstr>Company Overview</vt:lpstr>
      <vt:lpstr>Company Overview</vt:lpstr>
      <vt:lpstr>VectorCAST</vt:lpstr>
      <vt:lpstr>Unit Testing Overview</vt:lpstr>
      <vt:lpstr>Unit Testing Overview</vt:lpstr>
      <vt:lpstr>Unit Testing Overview</vt:lpstr>
      <vt:lpstr>Unit Testing Overview</vt:lpstr>
      <vt:lpstr>Unit Testing Overview</vt:lpstr>
      <vt:lpstr>Unit Testing Overview</vt:lpstr>
      <vt:lpstr>Unit Testing Overview</vt:lpstr>
      <vt:lpstr>Unit Testing Overview</vt:lpstr>
      <vt:lpstr>Unit Testing Overview</vt:lpstr>
      <vt:lpstr>Unit Testing Overview</vt:lpstr>
      <vt:lpstr>Unit Testing Overview</vt:lpstr>
      <vt:lpstr>Unit Testing Overview</vt:lpstr>
      <vt:lpstr>Unit Testing Overview</vt:lpstr>
      <vt:lpstr>Unit Testing Overview</vt:lpstr>
      <vt:lpstr>Unit Testing Overview</vt:lpstr>
      <vt:lpstr>Software Test Automation for High Quality Software</vt:lpstr>
      <vt:lpstr>Training Modules</vt:lpstr>
      <vt:lpstr>Training Modules</vt:lpstr>
      <vt:lpstr>Training Modules</vt:lpstr>
      <vt:lpstr>Training Modules</vt:lpstr>
      <vt:lpstr>PowerPoint Presentation</vt:lpstr>
      <vt:lpstr>Software Test Automation for High Quality Software</vt:lpstr>
      <vt:lpstr>Lecture:  Building Test Environments</vt:lpstr>
      <vt:lpstr>Lecture:  Building Test Environments</vt:lpstr>
      <vt:lpstr>Lecture:  Building Test Environments</vt:lpstr>
      <vt:lpstr>Lecture:  Building Test Environments</vt:lpstr>
      <vt:lpstr>Lecture:  Building Test Environments</vt:lpstr>
      <vt:lpstr>Lecture:  Building Test Environments</vt:lpstr>
      <vt:lpstr>Lecture:  Building Test Environments</vt:lpstr>
      <vt:lpstr>Lecture:  Building Test Environments</vt:lpstr>
      <vt:lpstr>Lecture:  Building Test Environments</vt:lpstr>
      <vt:lpstr>Lecture:  Building Test Environments</vt:lpstr>
      <vt:lpstr>Software Test Automation for High Quality Software</vt:lpstr>
      <vt:lpstr>Lecture:  Building Test Environments</vt:lpstr>
      <vt:lpstr>Lecture:  Building Test Environments</vt:lpstr>
      <vt:lpstr>Software Test Automation for High Quality Software</vt:lpstr>
      <vt:lpstr>Lecture:  Creating Test Cases</vt:lpstr>
      <vt:lpstr>Lecture:  Creating Test Cases</vt:lpstr>
      <vt:lpstr>Lecture:  Creating Test Cases</vt:lpstr>
      <vt:lpstr>Lecture:  Creating Test Cases</vt:lpstr>
      <vt:lpstr>Lecture:  Creating Test Cases</vt:lpstr>
      <vt:lpstr>Lecture:  Creating Test Cases</vt:lpstr>
      <vt:lpstr>Lecture:  Creating Test Cases</vt:lpstr>
      <vt:lpstr>Lecture:  Creating Test Cases</vt:lpstr>
      <vt:lpstr>Lecture:  Creating Test Cases</vt:lpstr>
      <vt:lpstr>Lecture:  Creating Test Cases</vt:lpstr>
      <vt:lpstr>Lecture:  Creating Test Cases</vt:lpstr>
      <vt:lpstr>Software Test Automation for High Quality Software</vt:lpstr>
      <vt:lpstr>Lecture:  Creating Test Cases</vt:lpstr>
      <vt:lpstr>Lecture:  Creating Test Cases</vt:lpstr>
      <vt:lpstr>Software Test Automation for High Quality Software</vt:lpstr>
      <vt:lpstr>Lecture:  Test Case Fundamentals</vt:lpstr>
      <vt:lpstr>Lecture:  Test Case Fundamentals</vt:lpstr>
      <vt:lpstr>Lecture:  Test Case Fundamentals</vt:lpstr>
      <vt:lpstr>Lecture:  Test Case Fundamentals</vt:lpstr>
      <vt:lpstr>Lecture:  Test Case Fundamentals</vt:lpstr>
      <vt:lpstr>Lecture:  Test Case Fundamentals</vt:lpstr>
      <vt:lpstr>Lecture:  Test Case Fundamentals</vt:lpstr>
      <vt:lpstr>Lecture:  Test Case Fundamentals</vt:lpstr>
      <vt:lpstr>Lecture:  Test Case Fundamentals</vt:lpstr>
      <vt:lpstr>Lecture:  Test Case Fundamentals</vt:lpstr>
      <vt:lpstr>Lecture:  Test Case Fundamentals</vt:lpstr>
      <vt:lpstr>Lecture:  Test Case Fundamentals</vt:lpstr>
      <vt:lpstr>Lecture:  Test Case Fundamentals</vt:lpstr>
      <vt:lpstr>Lecture:  Test Case Fundamentals</vt:lpstr>
      <vt:lpstr>Lecture:  Test Case Fundamentals</vt:lpstr>
      <vt:lpstr>Lecture:  Test Case Fundamentals</vt:lpstr>
      <vt:lpstr>Lecture:  Test Case Fundamentals</vt:lpstr>
      <vt:lpstr>Software Test Automation for High Quality Software</vt:lpstr>
      <vt:lpstr>Lecture:  Test Case Fundamentals</vt:lpstr>
      <vt:lpstr>Lecture:  Test Case Fundamentals</vt:lpstr>
      <vt:lpstr>Lecture:  Test Case Fundamentals</vt:lpstr>
      <vt:lpstr>Lecture:  Test Case Fundamentals</vt:lpstr>
      <vt:lpstr>Software Test Automation for High Quality Software</vt:lpstr>
      <vt:lpstr>Lecture:  Compound Tests</vt:lpstr>
      <vt:lpstr>Lecture:  Compound Tests</vt:lpstr>
      <vt:lpstr>Lecture:  Compound Tests</vt:lpstr>
      <vt:lpstr>Lecture:  Compound Tests</vt:lpstr>
      <vt:lpstr>Lecture:  Compound Tests</vt:lpstr>
      <vt:lpstr>Software Test Automation for High Quality Software</vt:lpstr>
      <vt:lpstr>Lecture:  Compound Tests</vt:lpstr>
      <vt:lpstr>Lecture:  Compound Tests</vt:lpstr>
      <vt:lpstr>Software Test Automation for High Quality Software</vt:lpstr>
      <vt:lpstr>Lecture: Code Coverage Basics</vt:lpstr>
      <vt:lpstr>Lecture: Code Coverage Basics</vt:lpstr>
      <vt:lpstr>Lecture: Code Coverage Basics</vt:lpstr>
      <vt:lpstr>Lecture: Code Coverage Basics</vt:lpstr>
      <vt:lpstr>Lecture: Code Coverage Basics</vt:lpstr>
      <vt:lpstr>Lecture: Code Coverage Basics</vt:lpstr>
      <vt:lpstr>Lecture: Code Coverage Basics</vt:lpstr>
      <vt:lpstr>Lecture: Code Coverage Basics</vt:lpstr>
      <vt:lpstr>Lecture: Code Coverage Basics</vt:lpstr>
      <vt:lpstr>Lecture: Code Coverage Basics</vt:lpstr>
      <vt:lpstr>Lecture: Code Coverage Basics</vt:lpstr>
      <vt:lpstr>Lecture: Code Coverage Basics</vt:lpstr>
      <vt:lpstr>Lecture: Code Coverage Basics</vt:lpstr>
      <vt:lpstr>Lecture: Code Coverage Basics</vt:lpstr>
      <vt:lpstr>Lecture: Code Coverage Basics</vt:lpstr>
      <vt:lpstr>Lecture: Code Coverage Basics</vt:lpstr>
      <vt:lpstr>Lecture: Code Coverage Basics</vt:lpstr>
      <vt:lpstr>Lecture: Code Coverage Basics</vt:lpstr>
      <vt:lpstr>Software Test Automation for High Quality Software</vt:lpstr>
      <vt:lpstr>Lecture: Code Coverage Basics</vt:lpstr>
      <vt:lpstr>Lecture: Code Coverage Basics</vt:lpstr>
      <vt:lpstr>Software Test Automation for High Quality Software</vt:lpstr>
      <vt:lpstr>Lecture:  Test Reports and Options</vt:lpstr>
      <vt:lpstr>Lecture:  Test Reports and Options</vt:lpstr>
      <vt:lpstr>Lecture:  Test Reports and Options</vt:lpstr>
      <vt:lpstr>Lecture:  Test Reports and Options</vt:lpstr>
      <vt:lpstr>Lecture:  Test Reports and Options</vt:lpstr>
      <vt:lpstr>Lecture:  Test Reports and Options</vt:lpstr>
      <vt:lpstr>Lecture:  Test Reports and Options</vt:lpstr>
      <vt:lpstr>Lecture:  Test Reports and Options</vt:lpstr>
      <vt:lpstr>Lecture:  Test Reports and Options</vt:lpstr>
      <vt:lpstr>Lecture:  Test Reports and Options</vt:lpstr>
      <vt:lpstr>Lecture:  Test Reports and Options</vt:lpstr>
      <vt:lpstr>Lecture:  Test Reports and Options</vt:lpstr>
      <vt:lpstr>Lecture:  Test Reports and Options</vt:lpstr>
      <vt:lpstr>Lecture:  Test Reports and Options</vt:lpstr>
      <vt:lpstr>Lecture:  Test Reports and Options</vt:lpstr>
      <vt:lpstr>Lecture:  Test Reports and Options</vt:lpstr>
      <vt:lpstr>Software Test Automation for High Quality Software</vt:lpstr>
      <vt:lpstr>Lecture:  Test Reports and Options</vt:lpstr>
      <vt:lpstr>Lecture:  Test Reports and Options</vt:lpstr>
      <vt:lpstr>Software Test Automation for High Quality Software</vt:lpstr>
      <vt:lpstr>Lecture:  Regression Testing</vt:lpstr>
      <vt:lpstr>Lecture:  Regression Testing</vt:lpstr>
      <vt:lpstr>Lecture:  Regression Testing</vt:lpstr>
      <vt:lpstr>Lecture:  Regression Testing</vt:lpstr>
      <vt:lpstr>Lecture:  Regression Testing</vt:lpstr>
      <vt:lpstr>Lecture:  Regression Testing</vt:lpstr>
      <vt:lpstr>Lecture:  Regression Testing</vt:lpstr>
      <vt:lpstr>Lecture:  Regression Testing</vt:lpstr>
      <vt:lpstr>Lecture:  Regression Testing</vt:lpstr>
      <vt:lpstr>Lecture:  Regression Testing</vt:lpstr>
      <vt:lpstr>Lecture:  Regression Testing</vt:lpstr>
      <vt:lpstr>Lecture:  Regression Testing</vt:lpstr>
      <vt:lpstr>Lecture:  Regression Testing</vt:lpstr>
      <vt:lpstr>Software Test Automation for High Quality Software</vt:lpstr>
      <vt:lpstr>Lecture:  Regression Testing</vt:lpstr>
      <vt:lpstr>Software Test Automation for High Quality Software</vt:lpstr>
      <vt:lpstr>Lecture:  Testing C++ Classes</vt:lpstr>
      <vt:lpstr>Lecture:  Testing C++ Classes</vt:lpstr>
      <vt:lpstr>Lecture:  Testing C++ Classes</vt:lpstr>
      <vt:lpstr>Lecture:  Testing C++ Classes</vt:lpstr>
      <vt:lpstr>Lecture:  Testing C++ Classes</vt:lpstr>
      <vt:lpstr>Lecture:  Testing C++ Classes</vt:lpstr>
      <vt:lpstr>Lecture:  Testing C++ Classes</vt:lpstr>
      <vt:lpstr>Software Test Automation for High Quality Software</vt:lpstr>
      <vt:lpstr>Lecture:  Testing C++ Classes</vt:lpstr>
      <vt:lpstr>Software Test Automation for High Quality Software</vt:lpstr>
      <vt:lpstr>Lecture:  Test Case and Parameter User Code</vt:lpstr>
      <vt:lpstr>Lecture:  Test Case and Parameter User Code</vt:lpstr>
      <vt:lpstr>Lecture:  Test Case and Parameter User Code</vt:lpstr>
      <vt:lpstr>Lecture:  Test Case and Parameter User Code</vt:lpstr>
      <vt:lpstr>Lecture:  Test Case and Parameter User Code</vt:lpstr>
      <vt:lpstr>Lecture:  Test Case and Parameter User Code</vt:lpstr>
      <vt:lpstr>Lecture:  Test Case and Parameter User Code</vt:lpstr>
      <vt:lpstr>Lecture:  Test Case and Parameter User Code</vt:lpstr>
      <vt:lpstr>Software Test Automation for High Quality Software</vt:lpstr>
      <vt:lpstr>Lecture:  Test Case and Parameter User Code</vt:lpstr>
      <vt:lpstr>Software Test Automation for High Quality Software</vt:lpstr>
      <vt:lpstr>Lecture:  Environment User Code</vt:lpstr>
      <vt:lpstr>Lecture:  Environment User Code</vt:lpstr>
      <vt:lpstr>Lecture:  Environment User Code</vt:lpstr>
      <vt:lpstr>Lecture:  Environment User Code</vt:lpstr>
      <vt:lpstr>Lecture:  Environment User Code</vt:lpstr>
      <vt:lpstr>Lecture:  Environment User Code</vt:lpstr>
      <vt:lpstr>Lecture:  Environment User Code</vt:lpstr>
      <vt:lpstr>Lecture:  Environment User Code</vt:lpstr>
      <vt:lpstr>Software Test Automation for High Quality Software</vt:lpstr>
      <vt:lpstr>Lecture:  Environment User Code</vt:lpstr>
      <vt:lpstr>Software Test Automation for High Quality Software</vt:lpstr>
      <vt:lpstr>Lecture:  Abstract Classes and Templates</vt:lpstr>
      <vt:lpstr>Lecture:  Abstract Classes and Templates</vt:lpstr>
      <vt:lpstr>Lecture:  Abstract Classes and Templates</vt:lpstr>
      <vt:lpstr>Lecture:  Abstract Classes and Templates</vt:lpstr>
      <vt:lpstr>Lecture:  Abstract Classes and Templates</vt:lpstr>
      <vt:lpstr>Lecture:  Abstract Classes and Templates</vt:lpstr>
      <vt:lpstr>Lecture:  Abstract Classes and Templates</vt:lpstr>
      <vt:lpstr>Software Test Automation for High Quality Software</vt:lpstr>
      <vt:lpstr>Lecture:  Abstract Classes and Templates</vt:lpstr>
      <vt:lpstr>Software Test Automation for High Quality Software</vt:lpstr>
      <vt:lpstr>Lecture:  Include Paths</vt:lpstr>
      <vt:lpstr>Lecture:  Include Paths</vt:lpstr>
      <vt:lpstr>Lecture:  Include Paths</vt:lpstr>
      <vt:lpstr>Lecture:  Include Paths</vt:lpstr>
      <vt:lpstr>Lecture:  Include Paths</vt:lpstr>
      <vt:lpstr>Lecture:  Include Paths</vt:lpstr>
      <vt:lpstr>Lecture:  Include Paths</vt:lpstr>
      <vt:lpstr>Lecture:  Include Paths</vt:lpstr>
      <vt:lpstr>Lecture:  Include Paths</vt:lpstr>
      <vt:lpstr>Lecture:  Include Paths</vt:lpstr>
      <vt:lpstr>Software Test Automation for High Quality Software</vt:lpstr>
      <vt:lpstr>Lecture:  Include Paths</vt:lpstr>
      <vt:lpstr>Lecture:  Include Paths</vt:lpstr>
      <vt:lpstr>Software Test Automation for High Quality Software</vt:lpstr>
      <vt:lpstr>Lecture:  Environment Building Errors</vt:lpstr>
      <vt:lpstr>Lecture:  Environment Building Errors</vt:lpstr>
      <vt:lpstr>Lecture:  Environment Building Errors</vt:lpstr>
      <vt:lpstr>Lecture:  Environment Building Errors</vt:lpstr>
      <vt:lpstr>Lecture:  Environment Building Errors</vt:lpstr>
      <vt:lpstr>Lecture:  Environment Building Errors</vt:lpstr>
      <vt:lpstr>Lecture:  Environment Building Errors</vt:lpstr>
      <vt:lpstr>Lecture:  Environment Building Errors</vt:lpstr>
      <vt:lpstr>Lecture:  Environment Building Errors</vt:lpstr>
      <vt:lpstr>Software Test Automation for High Quality Software</vt:lpstr>
      <vt:lpstr>Lecture:  Environment Building Errors</vt:lpstr>
      <vt:lpstr>Software Test Automation for High Quality Software</vt:lpstr>
      <vt:lpstr>Lecture:  Stubbing Fundamentals</vt:lpstr>
      <vt:lpstr>Lecture:  Stubbing Fundamentals</vt:lpstr>
      <vt:lpstr>Lecture:  Stubbing Fundamentals</vt:lpstr>
      <vt:lpstr>Lecture:  Stubbing Fundamentals</vt:lpstr>
      <vt:lpstr>Lecture:  Stubbing Fundamentals</vt:lpstr>
      <vt:lpstr>Lecture:  Stubbing Fundamentals</vt:lpstr>
      <vt:lpstr>Lecture:  Stubbing Fundamentals</vt:lpstr>
      <vt:lpstr>Lecture:  Stubbing Fundamentals</vt:lpstr>
      <vt:lpstr>Software Test Automation for High Quality Software</vt:lpstr>
      <vt:lpstr>Lecture:  Stubbing Fundamentals</vt:lpstr>
      <vt:lpstr>Software Test Automation for High Quality Software</vt:lpstr>
      <vt:lpstr>Lecture:  Target Testing Concepts</vt:lpstr>
      <vt:lpstr>Lecture:  Target Testing Concepts</vt:lpstr>
      <vt:lpstr>Lecture:  Target Testing Concepts</vt:lpstr>
      <vt:lpstr>Lecture:  Target Testing Concepts</vt:lpstr>
      <vt:lpstr>Lecture:  Target Testing Concepts</vt:lpstr>
      <vt:lpstr>Lecture:  Target Testing Concepts</vt:lpstr>
      <vt:lpstr>Lecture:  Target Testing Concepts</vt:lpstr>
      <vt:lpstr>Lecture:  Target Testing Concepts</vt:lpstr>
      <vt:lpstr>Lecture:  Target Testing Concepts</vt:lpstr>
      <vt:lpstr>Software Test Automation for High Quality Software</vt:lpstr>
      <vt:lpstr>Lecture:  Target Testing Concepts</vt:lpstr>
      <vt:lpstr>Software Test Automation for High Quality Software</vt:lpstr>
      <vt:lpstr>Lecture:  Creating Tests from CSV Data</vt:lpstr>
      <vt:lpstr>Lecture:  Creating Tests from CSV Data</vt:lpstr>
      <vt:lpstr>Lecture:  Creating Tests from CSV Data</vt:lpstr>
      <vt:lpstr>Lecture:  Creating Tests from CSV Data</vt:lpstr>
      <vt:lpstr>Lecture:  Creating Tests from CSV Data</vt:lpstr>
      <vt:lpstr>Lecture:  Creating Tests from CSV Data</vt:lpstr>
      <vt:lpstr>Lecture:  Creating Tests from CSV Data</vt:lpstr>
      <vt:lpstr>Software Test Automation for High Quality Software</vt:lpstr>
      <vt:lpstr>Lecture:  Creating Tests from CSV Data</vt:lpstr>
      <vt:lpstr>Software Test Automation for High Quality Software</vt:lpstr>
      <vt:lpstr>Lecture:  Additional Test Case Options</vt:lpstr>
      <vt:lpstr>Lecture:  Additional Test Case Options</vt:lpstr>
      <vt:lpstr>Lecture:  Additional Test Case Options</vt:lpstr>
      <vt:lpstr>Lecture:  Additional Test Case Options</vt:lpstr>
      <vt:lpstr>Lecture:  Additional Test Case Options</vt:lpstr>
      <vt:lpstr>Lecture:  Additional Test Case Options</vt:lpstr>
      <vt:lpstr>Lecture:  Additional Test Case Options</vt:lpstr>
      <vt:lpstr>Software Test Automation for High Quality Software</vt:lpstr>
      <vt:lpstr>Lecture:  Additional Test Case Options</vt:lpstr>
      <vt:lpstr>Software Test Automation for High Quality Software</vt:lpstr>
      <vt:lpstr>Lecture:  Code Coverage Options</vt:lpstr>
      <vt:lpstr>Lecture:  Code Coverage Options</vt:lpstr>
      <vt:lpstr>Lecture:  Code Coverage Options</vt:lpstr>
      <vt:lpstr>Lecture:  Code Coverage Options</vt:lpstr>
      <vt:lpstr>Lecture:  Code Coverage Options</vt:lpstr>
      <vt:lpstr>Lecture:  Code Coverage Options</vt:lpstr>
      <vt:lpstr>Software Test Automation for High Quality Software</vt:lpstr>
      <vt:lpstr>Lecture:  Code Coverage Options</vt:lpstr>
      <vt:lpstr>Software Test Automation for High Quality Software</vt:lpstr>
      <vt:lpstr>Lecture:  Modified Condition/Decition Coverage (MC/DC)</vt:lpstr>
      <vt:lpstr>Lecture:  Modified Condition/Decition Coverage (MC/DC)</vt:lpstr>
      <vt:lpstr>Lecture:  Modified Condition/Decition Coverage (MC/DC)</vt:lpstr>
      <vt:lpstr>Lecture:  Modified Condition/Decition Coverage (MC/DC)</vt:lpstr>
      <vt:lpstr>Lecture:  Modified Condition/Decition Coverage (MC/DC)</vt:lpstr>
      <vt:lpstr>Lecture:  Modified Condition/Decition Coverage (MC/DC)</vt:lpstr>
      <vt:lpstr>Software Test Automation for High Quality Software</vt:lpstr>
      <vt:lpstr>Lecture:  Modified Condition/Decition Coverage (MC/DC)</vt:lpstr>
      <vt:lpstr>Lecture:  Modified Condition/Decition Coverage (MC/DC)</vt:lpstr>
      <vt:lpstr>Software Test Automation for High Quality Software</vt:lpstr>
      <vt:lpstr>Lecture:  System Testing with VectorCAST/QA</vt:lpstr>
      <vt:lpstr>Lecture:  System Testing with VectorCAST/QA</vt:lpstr>
      <vt:lpstr>Lecture:  System Testing with VectorCAST/QA</vt:lpstr>
      <vt:lpstr>Lecture:  System Testing with VectorCAST/QA</vt:lpstr>
      <vt:lpstr>Lecture:  System Testing with VectorCAST/QA</vt:lpstr>
      <vt:lpstr>Lecture:  System Testing with VectorCAST/QA</vt:lpstr>
      <vt:lpstr>Lecture:  System Testing with VectorCAST/QA</vt:lpstr>
      <vt:lpstr>Lecture:  System Testing with VectorCAST/QA</vt:lpstr>
      <vt:lpstr>Lecture:  System Testing with VectorCAST/QA</vt:lpstr>
      <vt:lpstr>Lecture:  System Testing with VectorCAST/QA</vt:lpstr>
      <vt:lpstr>Lecture:  System Testing with VectorCAST/QA</vt:lpstr>
      <vt:lpstr>Software Test Automation for High Quality Software</vt:lpstr>
      <vt:lpstr>Lecture:  System Testing with VectorCAST/QA</vt:lpstr>
      <vt:lpstr>Software Test Automation for High Quality Software</vt:lpstr>
      <vt:lpstr>Lecture:  Best Coding Practices</vt:lpstr>
      <vt:lpstr>Lecture:  Best Coding Practices</vt:lpstr>
      <vt:lpstr>Lecture:  Best Coding Practices</vt:lpstr>
      <vt:lpstr>Lecture:  Best Coding Practices</vt:lpstr>
      <vt:lpstr>Lecture:  Best Coding Practices</vt:lpstr>
      <vt:lpstr>Lecture:  Best Coding Practices</vt:lpstr>
      <vt:lpstr>Lecture:  Best Coding Practices</vt:lpstr>
      <vt:lpstr>Lecture:  Best Coding Practices</vt:lpstr>
      <vt:lpstr>Lecture:  Best Coding Practices</vt:lpstr>
      <vt:lpstr>Lecture:  Best Coding Practices</vt:lpstr>
      <vt:lpstr>Lecture:  Best Coding Practices</vt:lpstr>
      <vt:lpstr>Lecture:  Best Coding Practices</vt:lpstr>
      <vt:lpstr>Software Test Automation for High Quality Software</vt:lpstr>
      <vt:lpstr>Lecture:  Best Coding Practices</vt:lpstr>
      <vt:lpstr>Software Test Automation for High Quality Software</vt:lpstr>
      <vt:lpstr>Lecture:  Trouble Shooting the Build Process</vt:lpstr>
      <vt:lpstr>Lecture:  Trouble Shooting the Build Process</vt:lpstr>
      <vt:lpstr>Lecture:  Trouble Shooting the Build Process</vt:lpstr>
      <vt:lpstr>Lecture:  Trouble Shooting the Build Process</vt:lpstr>
      <vt:lpstr>Lecture:  Trouble Shooting the Build Process</vt:lpstr>
      <vt:lpstr>Lecture:  Trouble Shooting the Build Process</vt:lpstr>
      <vt:lpstr>Lecture:  Trouble Shooting the Build Process</vt:lpstr>
      <vt:lpstr>Lecture:  Trouble Shooting the Build Process</vt:lpstr>
      <vt:lpstr>Software Test Automation for High Quality Software</vt:lpstr>
      <vt:lpstr>Lecture:  Trouble Shooting the Build Process</vt:lpstr>
      <vt:lpstr>Software Test Automation for High Quality Software</vt:lpstr>
      <vt:lpstr>Lecture:  Debugging Test Execution Problems</vt:lpstr>
      <vt:lpstr>Lecture:  Debugging Test Execution Problems</vt:lpstr>
      <vt:lpstr>Lecture:  Debugging Test Execution Problems</vt:lpstr>
      <vt:lpstr>Lecture:  Debugging Test Execution Problems</vt:lpstr>
      <vt:lpstr>Lecture:  Debugging Test Execution Problems</vt:lpstr>
      <vt:lpstr>Lecture:  Debugging Test Execution Problems</vt:lpstr>
      <vt:lpstr>Lecture:  Debugging Test Execution Problems</vt:lpstr>
      <vt:lpstr>Lecture:  Debugging Test Execution Problems</vt:lpstr>
      <vt:lpstr>Lecture:  Debugging Test Execution Problems</vt:lpstr>
      <vt:lpstr>Lecture:  Debugging Test Execution Problems</vt:lpstr>
      <vt:lpstr>Software Test Automation for High Quality Software</vt:lpstr>
      <vt:lpstr>Lecture:  Debugging Test Execution Problems</vt:lpstr>
      <vt:lpstr>Software Test Automation for High Quality Software</vt:lpstr>
      <vt:lpstr>Lecture:  Probe Points</vt:lpstr>
      <vt:lpstr>Lecture:  Probe Points</vt:lpstr>
      <vt:lpstr>Lecture:  Probe Points</vt:lpstr>
      <vt:lpstr>Lecture:  Probe Points</vt:lpstr>
      <vt:lpstr>Lecture:  Probe Points</vt:lpstr>
      <vt:lpstr>Lecture:  Probe Points</vt:lpstr>
      <vt:lpstr>Software Test Automation for High Quality Software</vt:lpstr>
      <vt:lpstr>Lecture:  Probe Points</vt:lpstr>
      <vt:lpstr>Software Test Automation for High Quality Software</vt:lpstr>
      <vt:lpstr>Software Test Automation for High Quality Software</vt:lpstr>
      <vt:lpstr>Lab:  Building Test Environments</vt:lpstr>
      <vt:lpstr>Lab:  Building Test Environments</vt:lpstr>
      <vt:lpstr>Lab:  Building Test Environments</vt:lpstr>
      <vt:lpstr>Lab:  Building Test Environments</vt:lpstr>
      <vt:lpstr>Lab:  Building Test Environments</vt:lpstr>
      <vt:lpstr>Software Test Automation for High Quality Software</vt:lpstr>
      <vt:lpstr>Lab:  Creating Test Cases</vt:lpstr>
      <vt:lpstr>Lab:  Creating Test Cases</vt:lpstr>
      <vt:lpstr>Lab:  Creating Test Cases</vt:lpstr>
      <vt:lpstr>Software Test Automation for High Quality Software</vt:lpstr>
      <vt:lpstr>Lab:  Test Case Fundamentals</vt:lpstr>
      <vt:lpstr>Lab:  Test Case Fundamentals</vt:lpstr>
      <vt:lpstr>Lab:  Test Case Fundamentals</vt:lpstr>
      <vt:lpstr>Lab:  Test Case Fundamentals</vt:lpstr>
      <vt:lpstr>Lab:  Test Case Fundamentals</vt:lpstr>
      <vt:lpstr>Software Test Automation for High Quality Software</vt:lpstr>
      <vt:lpstr>Lab:  Compound Tests</vt:lpstr>
      <vt:lpstr>Lab:  Compound Tests</vt:lpstr>
      <vt:lpstr>Lab:  Compound Tests</vt:lpstr>
      <vt:lpstr>Lab:  Compound Tests</vt:lpstr>
      <vt:lpstr>Lab:  Compound Tests</vt:lpstr>
      <vt:lpstr>Software Test Automation for High Quality Software</vt:lpstr>
      <vt:lpstr>Lab:  Code Coverage Basics</vt:lpstr>
      <vt:lpstr>Lab:  Code Coverage Basics</vt:lpstr>
      <vt:lpstr>Lab:  Code Coverage Basics</vt:lpstr>
      <vt:lpstr>Lab:  Code Coverage Basics</vt:lpstr>
      <vt:lpstr>Software Test Automation for High Quality Software</vt:lpstr>
      <vt:lpstr>Lab:  Test Reports</vt:lpstr>
      <vt:lpstr>Lab:  Test Reports</vt:lpstr>
      <vt:lpstr>Lab:  Test Reports</vt:lpstr>
      <vt:lpstr>Lab:  Test Reports</vt:lpstr>
      <vt:lpstr>Lab:  Test Reports</vt:lpstr>
      <vt:lpstr>Software Test Automation for High Quality Software</vt:lpstr>
      <vt:lpstr>Lab:  Regression Testing</vt:lpstr>
      <vt:lpstr>Lab:  Regression Testing</vt:lpstr>
      <vt:lpstr>Lab:  Regression Testing</vt:lpstr>
      <vt:lpstr>Lab:  Regression Testing</vt:lpstr>
      <vt:lpstr>Software Test Automation for High Quality Software</vt:lpstr>
      <vt:lpstr>Lab:  C++ Testing</vt:lpstr>
      <vt:lpstr>Lab:  C++ Testing</vt:lpstr>
      <vt:lpstr>Lab:  C++ Testing</vt:lpstr>
      <vt:lpstr>Lab:  C++ Testing</vt:lpstr>
      <vt:lpstr>Lab:  C++ Testing</vt:lpstr>
      <vt:lpstr>Lab:  C++ Testing</vt:lpstr>
      <vt:lpstr>Software Test Automation for High Quality Software</vt:lpstr>
      <vt:lpstr>Lab: Test Case and Parameter User Code</vt:lpstr>
      <vt:lpstr>Lab: Test Case and Parameter User Code</vt:lpstr>
      <vt:lpstr>Lab: Test Case and Parameter User Code</vt:lpstr>
      <vt:lpstr>Lab: Test Case and Parameter User Code</vt:lpstr>
      <vt:lpstr>Software Test Automation for High Quality Software</vt:lpstr>
      <vt:lpstr>Lab:  Environment User Code</vt:lpstr>
      <vt:lpstr>Lab:  Environment User Code</vt:lpstr>
      <vt:lpstr>Lab:  Environment User Code</vt:lpstr>
      <vt:lpstr>Software Test Automation for High Quality Software</vt:lpstr>
      <vt:lpstr>Lab:  Abstract Class and Template Testing</vt:lpstr>
      <vt:lpstr>Lab:  Abstract Class and Template Testing</vt:lpstr>
      <vt:lpstr>Lab:  Abstract Class and Template Testing</vt:lpstr>
      <vt:lpstr>Lab:  Abstract Class and Template Testing</vt:lpstr>
      <vt:lpstr>Software Test Automation for High Quality Software</vt:lpstr>
      <vt:lpstr>Lab:  Include Paths</vt:lpstr>
      <vt:lpstr>Lab:  Include Paths</vt:lpstr>
      <vt:lpstr>Lab:  Include Paths</vt:lpstr>
      <vt:lpstr>Software Test Automation for High Quality Software</vt:lpstr>
      <vt:lpstr>Lab: Environment Building Errors</vt:lpstr>
      <vt:lpstr>Lab: Environment Building Errors</vt:lpstr>
      <vt:lpstr>Lab: Environment Building Errors</vt:lpstr>
      <vt:lpstr>Software Test Automation for High Quality Software</vt:lpstr>
      <vt:lpstr>Lab:  Stubbing Fundamentals</vt:lpstr>
      <vt:lpstr>Lab:  Stubbing Fundamentals</vt:lpstr>
      <vt:lpstr>Lab:  Stubbing Fundamentals</vt:lpstr>
      <vt:lpstr>Lab:  Stubbing Fundamentals</vt:lpstr>
      <vt:lpstr>Lab:  Stubbing Fundamentals</vt:lpstr>
      <vt:lpstr>Lab:  Stubbing Fundamentals</vt:lpstr>
      <vt:lpstr>Software Test Automation for High Quality Software</vt:lpstr>
      <vt:lpstr>Lab: CSV Importing</vt:lpstr>
      <vt:lpstr>Lab: CSV Importing</vt:lpstr>
      <vt:lpstr>Software Test Automation for High Quality Software</vt:lpstr>
      <vt:lpstr>Lab: Additional Test Case Options</vt:lpstr>
      <vt:lpstr>Lab: Additional Test Case Options</vt:lpstr>
      <vt:lpstr>Lab: Additional Test Case Options</vt:lpstr>
      <vt:lpstr>Lab: Additional Test Case Options</vt:lpstr>
      <vt:lpstr>Lab: Additional Test Case Options</vt:lpstr>
      <vt:lpstr>Software Test Automation for High Quality Software</vt:lpstr>
      <vt:lpstr>Lab: Code Coverage Options</vt:lpstr>
      <vt:lpstr>Lab: Code Coverage Options</vt:lpstr>
      <vt:lpstr>Lab: Code Coverage Options</vt:lpstr>
      <vt:lpstr>Software Test Automation for High Quality Software</vt:lpstr>
      <vt:lpstr>Lab: MC/DC Testing</vt:lpstr>
      <vt:lpstr>Lab: MC/DC Testing</vt:lpstr>
      <vt:lpstr>Lab: MC/DC Testing</vt:lpstr>
      <vt:lpstr>Lab: MC/DC Testing</vt:lpstr>
      <vt:lpstr>Software Test Automation for High Quality Software</vt:lpstr>
      <vt:lpstr>Lab: System Testing with VectorCAST/QA</vt:lpstr>
      <vt:lpstr>Lab: System Testing with VectorCAST/QA</vt:lpstr>
      <vt:lpstr>Lab: System Testing with VectorCAST/QA</vt:lpstr>
      <vt:lpstr>Lab: System Testing with VectorCAST/QA</vt:lpstr>
      <vt:lpstr>Lab: System Testing with VectorCAST/QA</vt:lpstr>
      <vt:lpstr>Lab: System Testing with VectorCAST/QA</vt:lpstr>
      <vt:lpstr>Lab: System Testing with VectorCAST/QA</vt:lpstr>
      <vt:lpstr>Lab: System Testing with VectorCAST/QA</vt:lpstr>
      <vt:lpstr>Lab: System Testing with VectorCAST/QA</vt:lpstr>
      <vt:lpstr>Software Test Automation for High Quality Software</vt:lpstr>
      <vt:lpstr>Lab: Advanced User Code</vt:lpstr>
      <vt:lpstr>Lab: Advanced User Code</vt:lpstr>
      <vt:lpstr>Lab: Advanced User Code</vt:lpstr>
      <vt:lpstr>Lab: Advanced User Code</vt:lpstr>
      <vt:lpstr>Lab: Advanced User Code</vt:lpstr>
      <vt:lpstr>Lab: Advanced User Code</vt:lpstr>
      <vt:lpstr>Software Test Automation for High Quality Software</vt:lpstr>
      <vt:lpstr>Lab: Requirements Gateway (RGW)</vt:lpstr>
      <vt:lpstr>Lab: Requirements Gateway (RGW)</vt:lpstr>
      <vt:lpstr>Lab: Requirements Gateway (RGW)</vt:lpstr>
      <vt:lpstr>Software Test Automation for High Quality Software</vt:lpstr>
      <vt:lpstr>Lab:  Testing Hardware Interfaces</vt:lpstr>
      <vt:lpstr>Lab:  Testing Hardware Interfaces</vt:lpstr>
      <vt:lpstr>Software Test Automation for High Quality Software</vt:lpstr>
      <vt:lpstr>Lab:  Trouble Shooting Build Issues</vt:lpstr>
      <vt:lpstr>Software Test Automation for High Quality Software</vt:lpstr>
      <vt:lpstr>Lab: Debugging Test Execution Issues</vt:lpstr>
      <vt:lpstr>Lab: Debugging Test Execution Issues</vt:lpstr>
      <vt:lpstr>Lab: Debugging Test Execution Issues</vt:lpstr>
      <vt:lpstr>Software Test Automation for High Quality Software</vt:lpstr>
      <vt:lpstr>Lab:  Probe Points</vt:lpstr>
      <vt:lpstr>Lab:  Probe Points</vt:lpstr>
      <vt:lpstr>Lab:  Probe Points</vt:lpstr>
      <vt:lpstr>Lab:  Probe Points</vt:lpstr>
      <vt:lpstr>Lab:  Probe Points</vt:lpstr>
      <vt:lpstr>Software Test Automation for High Quality Software</vt:lpstr>
      <vt:lpstr>Advanced C++ Lab</vt:lpstr>
      <vt:lpstr>Advanced C++ Lab</vt:lpstr>
      <vt:lpstr>Advanced C++ Lab</vt:lpstr>
      <vt:lpstr>Advanced C++ Lab</vt:lpstr>
      <vt:lpstr>Advanced C++ Lab</vt:lpstr>
      <vt:lpstr>Advanced C++ Lab</vt:lpstr>
      <vt:lpstr>Advanced C++ Lab</vt:lpstr>
      <vt:lpstr>Lecture:  Building Test Environments</vt:lpstr>
      <vt:lpstr>Lecture:  Creating Test Cases</vt:lpstr>
      <vt:lpstr>Lecture:  Test Case Fundamentals</vt:lpstr>
      <vt:lpstr>Lecture:  Compound Tests</vt:lpstr>
      <vt:lpstr>Lecture:  Code Coverage Basics</vt:lpstr>
      <vt:lpstr>Lecture:  Test Reports</vt:lpstr>
      <vt:lpstr>Lecture:  Regression Testing</vt:lpstr>
      <vt:lpstr>Lecture:  Testing C++</vt:lpstr>
      <vt:lpstr>Lecture:  Test Case User Code</vt:lpstr>
      <vt:lpstr>Lecture:  Environment User Code</vt:lpstr>
      <vt:lpstr>Lecture:  Abstract Classes</vt:lpstr>
      <vt:lpstr>Lecture:  Include Paths</vt:lpstr>
      <vt:lpstr>Lecture:  Env Bulding Errors</vt:lpstr>
      <vt:lpstr>Lecture:  Stubbing Fundamentals</vt:lpstr>
      <vt:lpstr>Lecture:  Target Testing</vt:lpstr>
      <vt:lpstr>Lecture:  CSV</vt:lpstr>
      <vt:lpstr>Lecture:  Additional Test Options</vt:lpstr>
      <vt:lpstr>Lecture:  Coverage Options</vt:lpstr>
      <vt:lpstr>Lecture:  MC/DC</vt:lpstr>
      <vt:lpstr>Lecture:  QA</vt:lpstr>
      <vt:lpstr>Lecture:  Best Practices</vt:lpstr>
      <vt:lpstr>Lecture:  Trouble Shooting</vt:lpstr>
      <vt:lpstr>Lecture:  Debugging</vt:lpstr>
      <vt:lpstr>Lecture:  Probe Points</vt:lpstr>
      <vt:lpstr>Lab:  Building Envs</vt:lpstr>
      <vt:lpstr>Lab:  Creating Tests</vt:lpstr>
      <vt:lpstr>Lab:   Test Case Fundamentals</vt:lpstr>
      <vt:lpstr>Lab:  Comound Tests</vt:lpstr>
      <vt:lpstr>Lab:  Coverage Basics</vt:lpstr>
      <vt:lpstr>Lab:  Test Reports</vt:lpstr>
      <vt:lpstr>Lab:  Regression Testing</vt:lpstr>
      <vt:lpstr>Lab:  C++</vt:lpstr>
      <vt:lpstr>Lab:  Test Case User Code</vt:lpstr>
      <vt:lpstr>Lab:  Env User Code</vt:lpstr>
      <vt:lpstr>Lab:  Abstract Classes</vt:lpstr>
      <vt:lpstr>Lab:  Include Paths</vt:lpstr>
      <vt:lpstr>Lab:  Env Build Errors</vt:lpstr>
      <vt:lpstr>Lab:  Stubbing Fundamentals</vt:lpstr>
      <vt:lpstr>Lab:  CSV</vt:lpstr>
      <vt:lpstr>Lab:  Additional Test Options</vt:lpstr>
      <vt:lpstr>Lab:  Coverage Options</vt:lpstr>
      <vt:lpstr>Lab:  MC/DC</vt:lpstr>
      <vt:lpstr>Lab:  QA</vt:lpstr>
      <vt:lpstr>Lab:  Adv User Code</vt:lpstr>
      <vt:lpstr>Lab:  RGW</vt:lpstr>
      <vt:lpstr>Lab:  Testing Hardware</vt:lpstr>
      <vt:lpstr>Lab:  Trouble Shooting</vt:lpstr>
      <vt:lpstr>Lab:  Debugging</vt:lpstr>
      <vt:lpstr>Lab:  Probe Points</vt:lpstr>
      <vt:lpstr>Lab:  Advanced 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VectorCAST Training</dc:title>
  <dc:subject/>
  <dc:creator>VectorCAST</dc:creator>
  <cp:lastModifiedBy>Fortin, Jeffrey</cp:lastModifiedBy>
  <cp:revision>673</cp:revision>
  <cp:lastPrinted>2020-03-20T13:52:24Z</cp:lastPrinted>
  <dcterms:created xsi:type="dcterms:W3CDTF">2018-03-09T12:40:02Z</dcterms:created>
  <dcterms:modified xsi:type="dcterms:W3CDTF">2020-04-23T11:50:55Z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otalNumberOfSlides">
    <vt:bool>false</vt:bool>
  </property>
  <property fmtid="{D5CDD505-2E9C-101B-9397-08002B2CF9AE}" pid="3" name="showAnimationMarker">
    <vt:bool>false</vt:bool>
  </property>
  <property fmtid="{D5CDD505-2E9C-101B-9397-08002B2CF9AE}" pid="4" name="showSlideNumbersOnAgenda">
    <vt:bool>false</vt:bool>
  </property>
  <property fmtid="{D5CDD505-2E9C-101B-9397-08002B2CF9AE}" pid="5" name="showSlideNumbersOnAgendaAsHyperlinks">
    <vt:bool>false</vt:bool>
  </property>
  <property fmtid="{D5CDD505-2E9C-101B-9397-08002B2CF9AE}" pid="6" name="collectVisibleSlidesOnly">
    <vt:bool>true</vt:bool>
  </property>
  <property fmtid="{D5CDD505-2E9C-101B-9397-08002B2CF9AE}" pid="7" name="checkForSize">
    <vt:bool>false</vt:bool>
  </property>
  <property fmtid="{D5CDD505-2E9C-101B-9397-08002B2CF9AE}" pid="8" name="versionControlled">
    <vt:bool>true</vt:bool>
  </property>
  <property fmtid="{D5CDD505-2E9C-101B-9397-08002B2CF9AE}" pid="9" name="AgendaType">
    <vt:lpwstr>AgendaType_1</vt:lpwstr>
  </property>
  <property fmtid="{D5CDD505-2E9C-101B-9397-08002B2CF9AE}" pid="10" name="excludeHiddenSlides">
    <vt:bool>false</vt:bool>
  </property>
  <property fmtid="{D5CDD505-2E9C-101B-9397-08002B2CF9AE}" pid="11" name="PropertiesSet">
    <vt:bool>true</vt:bool>
  </property>
  <property fmtid="{D5CDD505-2E9C-101B-9397-08002B2CF9AE}" pid="12" name="NotesLanguage">
    <vt:lpwstr>english</vt:lpwstr>
  </property>
  <property fmtid="{D5CDD505-2E9C-101B-9397-08002B2CF9AE}" pid="13" name="ContentTypeId">
    <vt:lpwstr>0x010100A18D8A7B40654D9DA1C5674743D516100051F41DDC0DD84CE99A5125D646E366860060C76208A73DF740BBA4AEE7F171E319</vt:lpwstr>
  </property>
  <property fmtid="{D5CDD505-2E9C-101B-9397-08002B2CF9AE}" pid="14" name="vecStatus">
    <vt:lpwstr>Draft</vt:lpwstr>
  </property>
  <property fmtid="{D5CDD505-2E9C-101B-9397-08002B2CF9AE}" pid="15" name="vecDocumentVersion">
    <vt:lpwstr>7.0</vt:lpwstr>
  </property>
  <property fmtid="{D5CDD505-2E9C-101B-9397-08002B2CF9AE}" pid="16" name="vecVersionDate">
    <vt:filetime>2020-04-23T04:00:00Z</vt:filetime>
  </property>
  <property fmtid="{D5CDD505-2E9C-101B-9397-08002B2CF9AE}" pid="17" name="TaxCatchAll">
    <vt:lpwstr/>
  </property>
  <property fmtid="{D5CDD505-2E9C-101B-9397-08002B2CF9AE}" pid="18" name="copyrightInFooter">
    <vt:bool>true</vt:bool>
  </property>
  <property fmtid="{D5CDD505-2E9C-101B-9397-08002B2CF9AE}" pid="19" name="companyName">
    <vt:lpwstr>Vector North America Inc</vt:lpwstr>
  </property>
  <property fmtid="{D5CDD505-2E9C-101B-9397-08002B2CF9AE}" pid="20" name="authorName">
    <vt:lpwstr>VectorCAST</vt:lpwstr>
  </property>
  <property fmtid="{D5CDD505-2E9C-101B-9397-08002B2CF9AE}" pid="21" name="VectorColorsNeedUpdate">
    <vt:bool>false</vt:bool>
  </property>
  <property fmtid="{D5CDD505-2E9C-101B-9397-08002B2CF9AE}" pid="22" name="vecDocumentType_0">
    <vt:lpwstr/>
  </property>
  <property fmtid="{D5CDD505-2E9C-101B-9397-08002B2CF9AE}" pid="23" name="fileType">
    <vt:lpwstr/>
  </property>
  <property fmtid="{D5CDD505-2E9C-101B-9397-08002B2CF9AE}" pid="24" name="documentLanguage">
    <vt:lpwstr/>
  </property>
  <property fmtid="{D5CDD505-2E9C-101B-9397-08002B2CF9AE}" pid="25" name="d1ddff27c4224bfead8a8210c371a401">
    <vt:lpwstr/>
  </property>
  <property fmtid="{D5CDD505-2E9C-101B-9397-08002B2CF9AE}" pid="26" name="k2aa9c381709455c89721ce7bf97d82e">
    <vt:lpwstr/>
  </property>
  <property fmtid="{D5CDD505-2E9C-101B-9397-08002B2CF9AE}" pid="27" name="hbb7d23b7873433e976a8e3c6bc45eaa">
    <vt:lpwstr/>
  </property>
  <property fmtid="{D5CDD505-2E9C-101B-9397-08002B2CF9AE}" pid="28" name="pa6e818b4e5243a6b10c719351d448e6">
    <vt:lpwstr/>
  </property>
  <property fmtid="{D5CDD505-2E9C-101B-9397-08002B2CF9AE}" pid="29" name="updateSplash">
    <vt:bool>true</vt:bool>
  </property>
  <property fmtid="{D5CDD505-2E9C-101B-9397-08002B2CF9AE}" pid="30" name="updateTemplate">
    <vt:bool>true</vt:bool>
  </property>
</Properties>
</file>